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49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0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00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900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900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595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3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44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9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5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7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7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7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8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8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8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8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8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8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8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8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8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9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4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9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9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9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6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96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96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6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6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7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7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5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584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4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5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56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585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586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57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58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587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58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9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59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3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31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3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3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597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5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60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598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9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21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1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62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63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4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22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23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65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6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2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2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1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93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3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34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3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3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93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8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923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2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25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26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27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28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9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93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4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903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0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05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90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918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919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21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7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908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909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911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6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913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91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915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917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3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8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8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6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0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895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172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173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896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97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98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99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939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94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94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2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577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579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58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581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582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tags" Target="../tags/tag322.xml"/><Relationship Id="rId22" Type="http://schemas.openxmlformats.org/officeDocument/2006/relationships/tags" Target="../tags/tag323.xml"/><Relationship Id="rId23" Type="http://schemas.openxmlformats.org/officeDocument/2006/relationships/tags" Target="../tags/tag324.xml"/><Relationship Id="rId24" Type="http://schemas.openxmlformats.org/officeDocument/2006/relationships/tags" Target="../tags/tag325.xml"/><Relationship Id="rId25" Type="http://schemas.openxmlformats.org/officeDocument/2006/relationships/tags" Target="../tags/tag326.xml"/><Relationship Id="rId26" Type="http://schemas.openxmlformats.org/officeDocument/2006/relationships/tags" Target="../tags/tag327.xml"/><Relationship Id="rId27" Type="http://schemas.openxmlformats.org/officeDocument/2006/relationships/tags" Target="../tags/tag328.xml"/><Relationship Id="rId28" Type="http://schemas.openxmlformats.org/officeDocument/2006/relationships/tags" Target="../tags/tag329.xml"/><Relationship Id="rId29" Type="http://schemas.openxmlformats.org/officeDocument/2006/relationships/tags" Target="../tags/tag330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初中教育2024：关注学生的社交能力</a:t>
            </a:r>
            <a:endParaRPr altLang="en-US" lang="zh-CN"/>
          </a:p>
        </p:txBody>
      </p:sp>
      <p:sp>
        <p:nvSpPr>
          <p:cNvPr id="1048592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593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602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603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04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初中教育现状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05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606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07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社交能力的定义与构成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08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609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1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706755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初中教育在社交能力培养方面的挑战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11" name="圆角矩形 26"/>
          <p:cNvSpPr/>
          <p:nvPr>
            <p:custDataLst>
              <p:tags r:id="rId11"/>
            </p:custDataLst>
          </p:nvPr>
        </p:nvSpPr>
        <p:spPr>
          <a:xfrm>
            <a:off x="6868160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612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13" name="TextBox 8"/>
          <p:cNvSpPr txBox="1"/>
          <p:nvPr>
            <p:custDataLst>
              <p:tags r:id="rId13"/>
            </p:custDataLst>
          </p:nvPr>
        </p:nvSpPr>
        <p:spPr>
          <a:xfrm>
            <a:off x="7765415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初中教育2024的改革方向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14" name="圆角矩形 79"/>
          <p:cNvSpPr/>
          <p:nvPr>
            <p:custDataLst>
              <p:tags r:id="rId14"/>
            </p:custDataLst>
          </p:nvPr>
        </p:nvSpPr>
        <p:spPr>
          <a:xfrm>
            <a:off x="1070610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615" name="对角圆角矩形 80"/>
          <p:cNvSpPr/>
          <p:nvPr>
            <p:custDataLst>
              <p:tags r:id="rId15"/>
            </p:custDataLst>
          </p:nvPr>
        </p:nvSpPr>
        <p:spPr>
          <a:xfrm flipH="1">
            <a:off x="843280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16" name="TextBox 8"/>
          <p:cNvSpPr txBox="1"/>
          <p:nvPr>
            <p:custDataLst>
              <p:tags r:id="rId16"/>
            </p:custDataLst>
          </p:nvPr>
        </p:nvSpPr>
        <p:spPr>
          <a:xfrm>
            <a:off x="1967865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成功案例分享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17" name="圆角矩形 83"/>
          <p:cNvSpPr/>
          <p:nvPr>
            <p:custDataLst>
              <p:tags r:id="rId17"/>
            </p:custDataLst>
          </p:nvPr>
        </p:nvSpPr>
        <p:spPr>
          <a:xfrm>
            <a:off x="686879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618" name="对角圆角矩形 84"/>
          <p:cNvSpPr/>
          <p:nvPr>
            <p:custDataLst>
              <p:tags r:id="rId18"/>
            </p:custDataLst>
          </p:nvPr>
        </p:nvSpPr>
        <p:spPr>
          <a:xfrm flipH="1">
            <a:off x="664146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06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619" name="TextBox 8"/>
          <p:cNvSpPr txBox="1"/>
          <p:nvPr>
            <p:custDataLst>
              <p:tags r:id="rId19"/>
            </p:custDataLst>
          </p:nvPr>
        </p:nvSpPr>
        <p:spPr>
          <a:xfrm>
            <a:off x="7766050" y="474853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未来展望与建议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初中教育现状</a:t>
            </a:r>
            <a:endParaRPr altLang="en-US" lang="zh-CN"/>
          </a:p>
        </p:txBody>
      </p:sp>
      <p:sp>
        <p:nvSpPr>
          <p:cNvPr id="104862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传统教育模式</a:t>
            </a:r>
            <a:endParaRPr altLang="en-US" lang="zh-CN"/>
          </a:p>
        </p:txBody>
      </p:sp>
      <p:sp>
        <p:nvSpPr>
          <p:cNvPr id="104863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637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6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授课方式：以教师讲授为主，学生被动接受知识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39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6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641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评价方式：以考试成绩为主要评价标准，忽视学生的综合素质和个性化发展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4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643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6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班级规模：大班授课，教师难以关注到每一个学生的学习需求和个性发展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45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6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647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课程设置：以学科知识为主要内容，缺乏对学生实际生活和未来发展的关注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社交能力培养的缺失</a:t>
            </a:r>
            <a:endParaRPr altLang="en-US" lang="zh-CN"/>
          </a:p>
        </p:txBody>
      </p:sp>
      <p:sp>
        <p:nvSpPr>
          <p:cNvPr id="1048649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6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51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缺乏社交技能：学生在初中阶段普遍缺乏有效的社交技能，导致难以融入集体和建立良好的人际关系。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6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653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5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社交焦虑：许多学生在初中阶段面临社交焦虑问题，害怕与他人交流和表达自己的想法和情感。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655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65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缺乏社交机会：初中教育往往注重学科知识的传授，导致学生缺乏社交机会和平台，难以锻炼自己的社交能力。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657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659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6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社交能力评价体系的缺失：初中教育评价体系中往往缺乏对社交能力的评价，导致学生缺乏对社交能力重要性的认识和重视。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社交能力对初中生的重要性</a:t>
            </a:r>
            <a:endParaRPr altLang="en-US" lang="zh-CN"/>
          </a:p>
        </p:txBody>
      </p:sp>
      <p:sp>
        <p:nvSpPr>
          <p:cNvPr id="10486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63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65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67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69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初中生处于社交能力发展的关键期，良好的社交能力有助于提高其人际关系和心理健康。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671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通过社交能力的培养，初中生可以更好地与同龄人和成人建立联系，拓展自己的视野和思维方式。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6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73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7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75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77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7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79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社交能力是未来职业成功的重要因素，能够为初中生的未来发展打下坚实的基础。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681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社交能力是初中生适应学校生活的重要因素，能够促进其学习和发展。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社交能力的定义与构成</a:t>
            </a:r>
            <a:endParaRPr altLang="en-US" lang="zh-CN"/>
          </a:p>
        </p:txBody>
      </p:sp>
      <p:sp>
        <p:nvSpPr>
          <p:cNvPr id="1048683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社交能力的定义</a:t>
            </a:r>
            <a:endParaRPr altLang="en-US" lang="zh-CN"/>
          </a:p>
        </p:txBody>
      </p:sp>
      <p:sp>
        <p:nvSpPr>
          <p:cNvPr id="1048685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686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687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定义：社交能力是指个体在社交场合中有效地与他人交往、建立关系、表达情感和信息的能力。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688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689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690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构成要素：语言表达能力、非语言沟通能力、情绪管理能力、自我认知能力、同理心和社交技巧。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社交能力的构成要素</a:t>
            </a:r>
            <a:endParaRPr altLang="en-US" lang="zh-CN"/>
          </a:p>
        </p:txBody>
      </p:sp>
      <p:sp>
        <p:nvSpPr>
          <p:cNvPr id="10486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语言表达能力：能够清晰、准确地表达自己的想法和观点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93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非语言沟通能力：包括肢体语言、面部表情等，能够通过非语言方式传达信息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情感感知能力：能够感知和理解他人的情绪和情感，有助于建立良好的人际关系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95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社交技巧：包括如何与人交往、如何建立信任、如何处理人际关系等技巧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社交能力的评估标准</a:t>
            </a:r>
            <a:endParaRPr altLang="en-US" lang="zh-CN"/>
          </a:p>
        </p:txBody>
      </p:sp>
      <p:sp>
        <p:nvSpPr>
          <p:cNvPr id="1048697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6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699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自我管理能力：能否有效地管理自己的情绪和行为，保持良好的自我控制能力。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01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03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沟通能力：能否清晰、准确地表达自己的观点，理解他人的观点并进行有效的交流。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05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07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合作能力：能否与他人协作完成任务，处理团队中的冲突和分歧。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09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11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社会适应能力：能否适应不同的社交环境，尊重并遵守社会规范和价值观。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初中教育在社交能力培养方面的挑战</a:t>
            </a:r>
            <a:endParaRPr altLang="en-US" lang="zh-CN"/>
          </a:p>
        </p:txBody>
      </p:sp>
      <p:sp>
        <p:nvSpPr>
          <p:cNvPr id="104871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教师角色转变的挑战</a:t>
            </a:r>
            <a:endParaRPr altLang="en-US" lang="zh-CN"/>
          </a:p>
        </p:txBody>
      </p:sp>
      <p:sp>
        <p:nvSpPr>
          <p:cNvPr id="10487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17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19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教师面临的挑战：如何将社交能力的培养融入教学中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21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23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传统教师角色：知识传授者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25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27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新时代教师角色：社交能力培养者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2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29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31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教师需要具备的能力：沟通、协调、组织、引导等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学生个性化需求的挑战</a:t>
            </a:r>
            <a:endParaRPr altLang="en-US" lang="zh-CN"/>
          </a:p>
        </p:txBody>
      </p:sp>
      <p:sp>
        <p:nvSpPr>
          <p:cNvPr id="1048733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35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教师需要关注学生的个性差异和社交需求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37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39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4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不同学生有不同的社交需求和风格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41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43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社交能力培养需要个性化评估和方案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45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47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社交能力的培养需要个性化指导和支持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教育资源整合的挑战</a:t>
            </a:r>
            <a:endParaRPr altLang="en-US" lang="zh-CN"/>
          </a:p>
        </p:txBody>
      </p:sp>
      <p:sp>
        <p:nvSpPr>
          <p:cNvPr id="10487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51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53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不同地区、不同学校的教育资源分配不均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55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57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缺乏统一的教材和标准，导致资源分散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59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61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教师素质参差不齐，影响教学质量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63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765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社交能力培养需要更多的实践和场地资源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9259"/>
          </a:bodyPr>
          <a:p>
            <a:r>
              <a:rPr altLang="en-US" lang="zh-CN"/>
              <a:t>初中教育2024的改革方向</a:t>
            </a:r>
            <a:endParaRPr altLang="en-US" lang="zh-CN"/>
          </a:p>
        </p:txBody>
      </p:sp>
      <p:sp>
        <p:nvSpPr>
          <p:cNvPr id="1048767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强化教师培训，提升教师的社交能力指导能力</a:t>
            </a:r>
            <a:endParaRPr altLang="en-US" lang="zh-CN"/>
          </a:p>
        </p:txBody>
      </p:sp>
      <p:sp>
        <p:nvSpPr>
          <p:cNvPr id="1048769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培训内容：如何与学生建立良好的关系、如何引导学生表达情感和观点、如何培养学生的团队协作能力等。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71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培训目标：使教师具备更强的社交能力指导能力，更好地引导学生发展社交能力。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73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7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75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培训方式：线上培训、线下实践、案例分析等多样化培训方式，提高教师的实际操作能力。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7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77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培训效果：定期评估教师的能力提升情况，及时调整培训内容和方式，确保教师能够更好地指导学生发展社交能力。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79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2778"/>
          </a:bodyPr>
          <a:p>
            <a:r>
              <a:rPr altLang="en-US" lang="zh-CN"/>
              <a:t>创新教学方法，利用数字化工具培养学生的社交能力</a:t>
            </a:r>
            <a:endParaRPr altLang="en-US" lang="zh-CN"/>
          </a:p>
        </p:txBody>
      </p:sp>
      <p:sp>
        <p:nvSpPr>
          <p:cNvPr id="104878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教学方法：采用项目式学习、合作学习等以学生为中心的教学方法，促进学生之间的交流与合作。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83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5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数字化工具：利用信息技术手段，如在线协作平台、社交媒体等，为学生提供更多元化的交流渠道和工具。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7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社交能力：注重培养学生的沟通技巧、团队协作能力和领导力，以适应未来社会发展的需要。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89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1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教师角色：教师需要转变角色，从传统的知识传授者转变为学生学习过程中的指导者和伙伴。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3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建立家校合作机制，共同关注学生的社交能力发展</a:t>
            </a:r>
            <a:endParaRPr altLang="en-US" lang="zh-CN"/>
          </a:p>
        </p:txBody>
      </p:sp>
      <p:sp>
        <p:nvSpPr>
          <p:cNvPr id="1048795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建立家校合作机制：加强学校与家庭之间的沟通与合作，共同关注学生的成长需求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共同关注学生的社交能力发展：注重培养学生的社交技能和沟通能力，促进学生全面发展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97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家校合作的具体措施：定期举办家长会、家访等活动，加强家校之间的联系和互动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9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社交能力培养的方法：通过课堂活动、小组讨论等形式，提高学生的社交技能和沟通能力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完善教育评价体系，将社交能力纳入评价标准</a:t>
            </a:r>
            <a:endParaRPr altLang="en-US" lang="zh-CN"/>
          </a:p>
        </p:txBody>
      </p:sp>
      <p:sp>
        <p:nvSpPr>
          <p:cNvPr id="10488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01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社交能力的重要性：在未来的社会中，与人交往、合作和沟通能力是个人和职业成功的关键因素。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3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05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当前教育评价体系的不足：过于注重学科知识和考试成绩，忽视了学生的社交能力、情感和价值观等方面的培养。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07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改革方向：建立多元化的教育评价体系，将社交能力纳入评价标准，鼓励学生积极参与团队合作、沟通交流等活动。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9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11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实施建议：学校可以制定具体的评价标准和方法，开展相关培训和指导，同时加强对学生社交能力的考核和反馈。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成功案例分享</a:t>
            </a:r>
            <a:endParaRPr altLang="en-US" lang="zh-CN"/>
          </a:p>
        </p:txBody>
      </p:sp>
      <p:sp>
        <p:nvSpPr>
          <p:cNvPr id="1048813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某初中学校在社交能力培养方面的实践经验</a:t>
            </a:r>
            <a:endParaRPr altLang="en-US" lang="zh-CN"/>
          </a:p>
        </p:txBody>
      </p:sp>
      <p:sp>
        <p:nvSpPr>
          <p:cNvPr id="1048815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17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19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8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21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23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0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25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82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2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27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2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4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29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31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33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开设社交能力课程，注重实际操作和体验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定期开展家长会，促进家校合作与共同培养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35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建立师生互动平台，加强沟通与交流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3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组织丰富的课外活动，鼓励学生参与和合作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数字化工具在初中教育中提升学生社交能力的应用案例</a:t>
            </a:r>
            <a:endParaRPr altLang="en-US" lang="zh-CN"/>
          </a:p>
        </p:txBody>
      </p:sp>
      <p:sp>
        <p:nvSpPr>
          <p:cNvPr id="104883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案例名称：某初中利用社交媒体平台开展线上讨论活动，促进学生之间的交流与合作。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39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案例简介：该初中利用社交媒体平台，组织学生开展线上讨论活动，鼓励学生发表自己的观点和看法，同时引导学生学会倾听和尊重他人的意见。通过这种方式，学生的社交能力得到了有效提升。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案例效果：该案例实施后，学生的社交能力得到了显著提高，同时学生的学习积极性和参与度也得到了提升。此外，该案例还为其他学校提供了可借鉴的经验和模式。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1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案例启示：数字化工具在初中教育中可以发挥重要作用，通过合理利用数字化工具，可以有效提升学生的社交能力，促进学生的全面发展。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家校合作共同关注学生社交能力的成功案例</a:t>
            </a:r>
            <a:endParaRPr altLang="en-US" lang="zh-CN"/>
          </a:p>
        </p:txBody>
      </p:sp>
      <p:sp>
        <p:nvSpPr>
          <p:cNvPr id="1048843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45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案例名称：家校合作项目——“家长进课堂”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47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案例背景：为了提高学生的社交能力，家长和学校共同发起了一个名为“家长进课堂”的项目。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9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5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51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实施过程：该项目邀请家长轮流进入课堂，与学生互动，分享职业经验和社交技巧。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53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成果：经过一段时间的实施，学生的社交能力得到了显著提高，课堂氛围更加活跃，家长与学校的合作关系也更加紧密。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5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评价体系改革促进学生社交能力发展的实践案例</a:t>
            </a:r>
            <a:endParaRPr altLang="en-US" lang="zh-CN"/>
          </a:p>
        </p:txBody>
      </p:sp>
      <p:sp>
        <p:nvSpPr>
          <p:cNvPr id="10488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案例背景：介绍案例发生的背景，例如教育政策、学校环境等。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7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改革措施：详细描述评价体系改革的具体措施，如评价标准、评价方式等。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实施过程：描述改革实施的具体过程，包括遇到的问题和解决方法。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9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效果分析：分析改革对学生社交能力发展的影响，包括学生参与度、社交技能等方面的变化。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未来展望与建议</a:t>
            </a:r>
            <a:endParaRPr altLang="en-US" lang="zh-CN"/>
          </a:p>
        </p:txBody>
      </p:sp>
      <p:sp>
        <p:nvSpPr>
          <p:cNvPr id="1048861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未来初中教育在社交能力培养方面的趋势预测</a:t>
            </a:r>
            <a:endParaRPr altLang="en-US" lang="zh-CN"/>
          </a:p>
        </p:txBody>
      </p:sp>
      <p:sp>
        <p:nvSpPr>
          <p:cNvPr id="1048863" name="矩形: 圆角 23"/>
          <p:cNvSpPr/>
          <p:nvPr>
            <p:custDataLst>
              <p:tags r:id="rId1"/>
            </p:custDataLst>
          </p:nvPr>
        </p:nvSpPr>
        <p:spPr>
          <a:xfrm>
            <a:off x="608400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8864" name="矩形: 圆角 27"/>
          <p:cNvSpPr/>
          <p:nvPr>
            <p:custDataLst>
              <p:tags r:id="rId2"/>
            </p:custDataLst>
          </p:nvPr>
        </p:nvSpPr>
        <p:spPr>
          <a:xfrm>
            <a:off x="6383201" y="1640472"/>
            <a:ext cx="5194931" cy="2105881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8865" name="矩形: 圆角 6"/>
          <p:cNvSpPr/>
          <p:nvPr>
            <p:custDataLst>
              <p:tags r:id="rId3"/>
            </p:custDataLst>
          </p:nvPr>
        </p:nvSpPr>
        <p:spPr>
          <a:xfrm>
            <a:off x="608400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8866" name="矩形: 圆角 9"/>
          <p:cNvSpPr/>
          <p:nvPr>
            <p:custDataLst>
              <p:tags r:id="rId4"/>
            </p:custDataLst>
          </p:nvPr>
        </p:nvSpPr>
        <p:spPr>
          <a:xfrm>
            <a:off x="795094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8867" name="正文"/>
          <p:cNvSpPr txBox="1"/>
          <p:nvPr>
            <p:custDataLst>
              <p:tags r:id="rId5"/>
            </p:custDataLst>
          </p:nvPr>
        </p:nvSpPr>
        <p:spPr>
          <a:xfrm>
            <a:off x="795094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社交技能评价体系的建立：为了更好地培养学生的社交能力，未来初中教育将建立相应的评价体系，对学生的社交技能进行科学、客观的评价。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868" name="矩形: 圆角 24"/>
          <p:cNvSpPr/>
          <p:nvPr>
            <p:custDataLst>
              <p:tags r:id="rId6"/>
            </p:custDataLst>
          </p:nvPr>
        </p:nvSpPr>
        <p:spPr>
          <a:xfrm>
            <a:off x="7950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8869" name="正文"/>
          <p:cNvSpPr txBox="1"/>
          <p:nvPr>
            <p:custDataLst>
              <p:tags r:id="rId7"/>
            </p:custDataLst>
          </p:nvPr>
        </p:nvSpPr>
        <p:spPr>
          <a:xfrm>
            <a:off x="7950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社交技能成为必备能力：随着社会的发展，人际交往能力越来越被视为个人成功的关键因素，初中教育将更加注重社交能力的培养。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870" name="矩形: 圆角 28"/>
          <p:cNvSpPr/>
          <p:nvPr>
            <p:custDataLst>
              <p:tags r:id="rId8"/>
            </p:custDataLst>
          </p:nvPr>
        </p:nvSpPr>
        <p:spPr>
          <a:xfrm>
            <a:off x="6569894" y="1865902"/>
            <a:ext cx="2359599" cy="540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8871" name="正文"/>
          <p:cNvSpPr txBox="1"/>
          <p:nvPr>
            <p:custDataLst>
              <p:tags r:id="rId9"/>
            </p:custDataLst>
          </p:nvPr>
        </p:nvSpPr>
        <p:spPr>
          <a:xfrm>
            <a:off x="6569894" y="2519329"/>
            <a:ext cx="5004096" cy="122677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多元化教学方式：未来初中教育将采用更多元化的教学方式，如小组讨论、角色扮演、团队合作等，以提高学生的社交技能。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872" name="矩形: 圆角 6"/>
          <p:cNvSpPr/>
          <p:nvPr>
            <p:custDataLst>
              <p:tags r:id="rId10"/>
            </p:custDataLst>
          </p:nvPr>
        </p:nvSpPr>
        <p:spPr>
          <a:xfrm>
            <a:off x="6382566" y="3993192"/>
            <a:ext cx="5195035" cy="2105700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8873" name="矩形: 圆角 9"/>
          <p:cNvSpPr/>
          <p:nvPr>
            <p:custDataLst>
              <p:tags r:id="rId11"/>
            </p:custDataLst>
          </p:nvPr>
        </p:nvSpPr>
        <p:spPr>
          <a:xfrm>
            <a:off x="6569259" y="4218622"/>
            <a:ext cx="2359705" cy="53976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8874" name="正文"/>
          <p:cNvSpPr txBox="1"/>
          <p:nvPr>
            <p:custDataLst>
              <p:tags r:id="rId12"/>
            </p:custDataLst>
          </p:nvPr>
        </p:nvSpPr>
        <p:spPr>
          <a:xfrm>
            <a:off x="6569259" y="4872684"/>
            <a:ext cx="5004096" cy="1226844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社交教育资源整合：未来初中教育将整合各类社交教育资源，如家长、社区、企业等，为学生提供更广阔的社交实践平台。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对教育部门、学校和家庭的建议，共同推进学生社交能力的培养</a:t>
            </a:r>
            <a:endParaRPr altLang="en-US" lang="zh-CN"/>
          </a:p>
        </p:txBody>
      </p:sp>
      <p:sp>
        <p:nvSpPr>
          <p:cNvPr id="10488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教育部门：制定相关政策，鼓励学校加强学生社交能力的培养。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7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学校：开展多样化的社交活动，提供实践机会，提高学生的社交技能。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家庭：家长积极参与孩子的社交能力培养，鼓励孩子多参与社交活动。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9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教师：在课堂上引导学生进行团队合作，培养他们的沟通与协作能力。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 1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倡导社会各界关注初中生的社交能力发展，形成良好的教育生态。</a:t>
            </a:r>
            <a:endParaRPr altLang="en-US" lang="zh-CN"/>
          </a:p>
        </p:txBody>
      </p:sp>
      <p:sp>
        <p:nvSpPr>
          <p:cNvPr id="1048881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83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倡导社会各界关注初中生的社交能力发展，形成良好的教育生态。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85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鼓励学校开展社交能力教育，提高学生的社交技能和人际交往能力。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7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89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家长应积极参与孩子的社交能力培养，提供良好的家庭环境和社会实践机会。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1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8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教育部门应制定相关政策，支持学校开展社交能力教育，加强师资培训和资源建设。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8901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6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6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6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6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6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6*l_h_i*1_6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6_2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6_1"/>
  <p:tag name="KSO_WM_UNIT_TYPE" val="l_h_a"/>
  <p:tag name="KSO_WM_UNIT_ID" val="custom20230915_6*l_h_a*1_6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91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LIDE_LAYOUT" val="a_l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3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7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0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07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5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0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6"/>
</p:tagLst>
</file>

<file path=ppt/tags/tag35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38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384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2023-12-31T01:24:01Z</dcterms:created>
  <dcterms:modified xsi:type="dcterms:W3CDTF">2023-12-31T17:33:54Z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d9fd5dee19ff4020a36dad98dde1cb76_23</vt:lpwstr>
  </property>
</Properties>
</file>