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512" r:id="rId1"/>
    <p:sldMasterId id="2147485549" r:id="rId2"/>
  </p:sldMasterIdLst>
  <p:notesMasterIdLst>
    <p:notesMasterId r:id="rId3"/>
  </p:notesMasterIdLst>
  <p:sldIdLst>
    <p:sldId id="1155" r:id="rId4"/>
    <p:sldId id="1160" r:id="rId5"/>
    <p:sldId id="1164" r:id="rId6"/>
    <p:sldId id="1167" r:id="rId7"/>
    <p:sldId id="1173" r:id="rId9"/>
    <p:sldId id="1176" r:id="rId10"/>
    <p:sldId id="1179" r:id="rId11"/>
    <p:sldId id="1182" r:id="rId12"/>
    <p:sldId id="1185" r:id="rId13"/>
    <p:sldId id="1191" r:id="rId15"/>
    <p:sldId id="1194" r:id="rId16"/>
    <p:sldId id="1197" r:id="rId17"/>
    <p:sldId id="1200" r:id="rId18"/>
    <p:sldId id="1203" r:id="rId19"/>
    <p:sldId id="1209" r:id="rId21"/>
    <p:sldId id="1212" r:id="rId22"/>
    <p:sldId id="1215" r:id="rId23"/>
    <p:sldId id="1218" r:id="rId24"/>
    <p:sldId id="1224" r:id="rId26"/>
    <p:sldId id="1227" r:id="rId27"/>
    <p:sldId id="1230" r:id="rId28"/>
    <p:sldId id="1233" r:id="rId29"/>
    <p:sldId id="1236" r:id="rId30"/>
    <p:sldId id="1242" r:id="rId32"/>
    <p:sldId id="1245" r:id="rId33"/>
    <p:sldId id="1248" r:id="rId34"/>
    <p:sldId id="1251" r:id="rId35"/>
    <p:sldId id="1255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13" r:id="rId1"/>
    <p:sldLayoutId id="2147485514" r:id="rId2"/>
    <p:sldLayoutId id="2147485515" r:id="rId3"/>
    <p:sldLayoutId id="2147485516" r:id="rId4"/>
    <p:sldLayoutId id="2147485517" r:id="rId5"/>
    <p:sldLayoutId id="2147485518" r:id="rId6"/>
    <p:sldLayoutId id="2147485519" r:id="rId7"/>
    <p:sldLayoutId id="2147485520" r:id="rId8"/>
    <p:sldLayoutId id="2147485521" r:id="rId9"/>
    <p:sldLayoutId id="2147485522" r:id="rId10"/>
    <p:sldLayoutId id="214748552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550" r:id="rId1"/>
    <p:sldLayoutId id="2147485551" r:id="rId2"/>
    <p:sldLayoutId id="2147485552" r:id="rId3"/>
    <p:sldLayoutId id="2147485553" r:id="rId4"/>
    <p:sldLayoutId id="2147485554" r:id="rId5"/>
    <p:sldLayoutId id="2147485555" r:id="rId6"/>
    <p:sldLayoutId id="2147485556" r:id="rId7"/>
    <p:sldLayoutId id="2147485557" r:id="rId8"/>
    <p:sldLayoutId id="2147485558" r:id="rId9"/>
    <p:sldLayoutId id="2147485559" r:id="rId10"/>
    <p:sldLayoutId id="214748556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tags" Target="../tags/tag108.xml"/><Relationship Id="rId17" Type="http://schemas.openxmlformats.org/officeDocument/2006/relationships/tags" Target="../tags/tag109.xml"/><Relationship Id="rId18" Type="http://schemas.openxmlformats.org/officeDocument/2006/relationships/tags" Target="../tags/tag110.xml"/><Relationship Id="rId19" Type="http://schemas.openxmlformats.org/officeDocument/2006/relationships/tags" Target="../tags/tag111.xml"/><Relationship Id="rId20" Type="http://schemas.openxmlformats.org/officeDocument/2006/relationships/tags" Target="../tags/tag112.xml"/><Relationship Id="rId21" Type="http://schemas.openxmlformats.org/officeDocument/2006/relationships/tags" Target="../tags/tag113.xml"/><Relationship Id="rId22" Type="http://schemas.openxmlformats.org/officeDocument/2006/relationships/tags" Target="../tags/tag114.xml"/><Relationship Id="rId23" Type="http://schemas.openxmlformats.org/officeDocument/2006/relationships/tags" Target="../tags/tag115.xml"/><Relationship Id="rId24" Type="http://schemas.openxmlformats.org/officeDocument/2006/relationships/tags" Target="../tags/tag116.xml"/><Relationship Id="rId25" Type="http://schemas.openxmlformats.org/officeDocument/2006/relationships/tags" Target="../tags/tag117.xml"/><Relationship Id="rId26" Type="http://schemas.openxmlformats.org/officeDocument/2006/relationships/tags" Target="../tags/tag118.xml"/><Relationship Id="rId27" Type="http://schemas.openxmlformats.org/officeDocument/2006/relationships/tags" Target="../tags/tag119.xml"/><Relationship Id="rId28" Type="http://schemas.openxmlformats.org/officeDocument/2006/relationships/tags" Target="../tags/tag120.xml"/><Relationship Id="rId29" Type="http://schemas.openxmlformats.org/officeDocument/2006/relationships/tags" Target="../tags/tag121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tags" Target="../tags/tag138.xml"/><Relationship Id="rId18" Type="http://schemas.openxmlformats.org/officeDocument/2006/relationships/tags" Target="../tags/tag139.xml"/><Relationship Id="rId19" Type="http://schemas.openxmlformats.org/officeDocument/2006/relationships/tags" Target="../tags/tag140.xml"/><Relationship Id="rId20" Type="http://schemas.openxmlformats.org/officeDocument/2006/relationships/tags" Target="../tags/tag141.xml"/><Relationship Id="rId21" Type="http://schemas.openxmlformats.org/officeDocument/2006/relationships/tags" Target="../tags/tag142.xml"/><Relationship Id="rId22" Type="http://schemas.openxmlformats.org/officeDocument/2006/relationships/tags" Target="../tags/tag143.xml"/><Relationship Id="rId23" Type="http://schemas.openxmlformats.org/officeDocument/2006/relationships/tags" Target="../tags/tag144.xml"/><Relationship Id="rId24" Type="http://schemas.openxmlformats.org/officeDocument/2006/relationships/tags" Target="../tags/tag145.xml"/><Relationship Id="rId25" Type="http://schemas.openxmlformats.org/officeDocument/2006/relationships/tags" Target="../tags/tag146.xml"/><Relationship Id="rId26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tags" Target="../tags/tag307.xml"/><Relationship Id="rId18" Type="http://schemas.openxmlformats.org/officeDocument/2006/relationships/tags" Target="../tags/tag308.xml"/><Relationship Id="rId19" Type="http://schemas.openxmlformats.org/officeDocument/2006/relationships/tags" Target="../tags/tag309.xml"/><Relationship Id="rId20" Type="http://schemas.openxmlformats.org/officeDocument/2006/relationships/tags" Target="../tags/tag310.xml"/><Relationship Id="rId21" Type="http://schemas.openxmlformats.org/officeDocument/2006/relationships/tags" Target="../tags/tag311.xml"/><Relationship Id="rId22" Type="http://schemas.openxmlformats.org/officeDocument/2006/relationships/tags" Target="../tags/tag312.xml"/><Relationship Id="rId23" Type="http://schemas.openxmlformats.org/officeDocument/2006/relationships/tags" Target="../tags/tag313.xml"/><Relationship Id="rId24" Type="http://schemas.openxmlformats.org/officeDocument/2006/relationships/tags" Target="../tags/tag314.xml"/><Relationship Id="rId25" Type="http://schemas.openxmlformats.org/officeDocument/2006/relationships/tags" Target="../tags/tag315.xml"/><Relationship Id="rId26" Type="http://schemas.openxmlformats.org/officeDocument/2006/relationships/tags" Target="../tags/tag316.xml"/><Relationship Id="rId27" Type="http://schemas.openxmlformats.org/officeDocument/2006/relationships/tags" Target="../tags/tag317.xml"/><Relationship Id="rId28" Type="http://schemas.openxmlformats.org/officeDocument/2006/relationships/tags" Target="../tags/tag318.xml"/><Relationship Id="rId2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tags" Target="../tags/tag323.xml"/><Relationship Id="rId6" Type="http://schemas.openxmlformats.org/officeDocument/2006/relationships/tags" Target="../tags/tag324.xml"/><Relationship Id="rId7" Type="http://schemas.openxmlformats.org/officeDocument/2006/relationships/tags" Target="../tags/tag325.xml"/><Relationship Id="rId8" Type="http://schemas.openxmlformats.org/officeDocument/2006/relationships/tags" Target="../tags/tag326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珠宝行业工作总结与展望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珠宝行业工作回顾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珠宝行业面临的挑战与机遇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珠宝行业未来发展规划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珠宝行业社会责任与可持续发展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珠宝行业现状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珠宝行业现状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市场规模及增长趋势</a:t>
            </a:r>
            <a:endParaRPr altLang="en-US" lang="zh-CN"/>
          </a:p>
        </p:txBody>
      </p:sp>
      <p:sp>
        <p:nvSpPr>
          <p:cNvPr id="104893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5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6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6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6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7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珠宝行业市场规模不断扩大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未来珠宝行业市场规模将继续保持增长趋势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珠宝行业在国民经济中的地位日益重要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消费者购买力提升，推动市场规模增长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主要产品类型及特点</a:t>
            </a:r>
            <a:endParaRPr altLang="en-US" lang="zh-CN"/>
          </a:p>
        </p:txBody>
      </p:sp>
      <p:sp>
        <p:nvSpPr>
          <p:cNvPr id="1049012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1488957" y="1975787"/>
            <a:ext cx="681562" cy="198204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4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1506611" y="4184343"/>
            <a:ext cx="647919" cy="177960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6" name="任意多边形 4"/>
          <p:cNvSpPr/>
          <p:nvPr>
            <p:custDataLst>
              <p:tags r:id="rId3"/>
            </p:custDataLst>
          </p:nvPr>
        </p:nvSpPr>
        <p:spPr>
          <a:xfrm>
            <a:off x="940471" y="2623500"/>
            <a:ext cx="177960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18" name="任意多边形 5"/>
          <p:cNvSpPr/>
          <p:nvPr>
            <p:custDataLst>
              <p:tags r:id="rId4"/>
            </p:custDataLst>
          </p:nvPr>
        </p:nvSpPr>
        <p:spPr>
          <a:xfrm flipV="1">
            <a:off x="838200" y="2114583"/>
            <a:ext cx="1982040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40471" y="3188423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14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钻石：最受欢迎的珠宝类型，具有不同的品质、颜色和切割方式</a:t>
            </a:r>
            <a:endParaRPr altLang="en-US" dirty="0" sz="14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22" name="五边形 16"/>
          <p:cNvSpPr/>
          <p:nvPr>
            <p:custDataLst>
              <p:tags r:id="rId6"/>
            </p:custDataLst>
          </p:nvPr>
        </p:nvSpPr>
        <p:spPr>
          <a:xfrm rot="16200000" flipH="1">
            <a:off x="5755098" y="1975178"/>
            <a:ext cx="681562" cy="198320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4" name="五边形 17"/>
          <p:cNvSpPr/>
          <p:nvPr>
            <p:custDataLst>
              <p:tags r:id="rId7"/>
            </p:custDataLst>
          </p:nvPr>
        </p:nvSpPr>
        <p:spPr>
          <a:xfrm rot="16200000" flipH="1">
            <a:off x="5772143" y="4184343"/>
            <a:ext cx="647919" cy="177960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6" name="任意多边形 18"/>
          <p:cNvSpPr/>
          <p:nvPr>
            <p:custDataLst>
              <p:tags r:id="rId8"/>
            </p:custDataLst>
          </p:nvPr>
        </p:nvSpPr>
        <p:spPr>
          <a:xfrm>
            <a:off x="5206003" y="2623500"/>
            <a:ext cx="177960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28" name="任意多边形 19"/>
          <p:cNvSpPr/>
          <p:nvPr>
            <p:custDataLst>
              <p:tags r:id="rId9"/>
            </p:custDataLst>
          </p:nvPr>
        </p:nvSpPr>
        <p:spPr>
          <a:xfrm flipV="1">
            <a:off x="5104341" y="2114583"/>
            <a:ext cx="1983201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206003" y="3188423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14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宝石：包括红宝石、蓝宝石、祖母绿等，具有不同的颜色和透明度</a:t>
            </a:r>
            <a:endParaRPr altLang="en-US" dirty="0" sz="14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32" name="五边形 23"/>
          <p:cNvSpPr/>
          <p:nvPr>
            <p:custDataLst>
              <p:tags r:id="rId11"/>
            </p:custDataLst>
          </p:nvPr>
        </p:nvSpPr>
        <p:spPr>
          <a:xfrm rot="16200000" flipH="1">
            <a:off x="7888778" y="2005616"/>
            <a:ext cx="681562" cy="198204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4" name="五边形 24"/>
          <p:cNvSpPr/>
          <p:nvPr>
            <p:custDataLst>
              <p:tags r:id="rId12"/>
            </p:custDataLst>
          </p:nvPr>
        </p:nvSpPr>
        <p:spPr>
          <a:xfrm rot="16200000" flipH="1">
            <a:off x="7906432" y="4213563"/>
            <a:ext cx="647919" cy="178076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6" name="任意多边形 25"/>
          <p:cNvSpPr/>
          <p:nvPr>
            <p:custDataLst>
              <p:tags r:id="rId13"/>
            </p:custDataLst>
          </p:nvPr>
        </p:nvSpPr>
        <p:spPr>
          <a:xfrm>
            <a:off x="7339682" y="2653329"/>
            <a:ext cx="178076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38" name="任意多边形 26"/>
          <p:cNvSpPr/>
          <p:nvPr>
            <p:custDataLst>
              <p:tags r:id="rId14"/>
            </p:custDataLst>
          </p:nvPr>
        </p:nvSpPr>
        <p:spPr>
          <a:xfrm flipV="1">
            <a:off x="7238629" y="2144412"/>
            <a:ext cx="1982040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339682" y="3218252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20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黄金：用于制作各种珠宝，如项链、手链、戒指等，具有保值和增值的特性</a:t>
            </a:r>
            <a:endParaRPr altLang="en-US" dirty="0" sz="20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42" name="五边形 9"/>
          <p:cNvSpPr/>
          <p:nvPr>
            <p:custDataLst>
              <p:tags r:id="rId16"/>
            </p:custDataLst>
          </p:nvPr>
        </p:nvSpPr>
        <p:spPr>
          <a:xfrm rot="16200000" flipH="1">
            <a:off x="3621419" y="1986136"/>
            <a:ext cx="681562" cy="198204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4" name="五边形 10"/>
          <p:cNvSpPr/>
          <p:nvPr>
            <p:custDataLst>
              <p:tags r:id="rId17"/>
            </p:custDataLst>
          </p:nvPr>
        </p:nvSpPr>
        <p:spPr>
          <a:xfrm rot="16200000" flipH="1">
            <a:off x="3639073" y="4195301"/>
            <a:ext cx="647919" cy="177960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6" name="任意多边形 11"/>
          <p:cNvSpPr/>
          <p:nvPr>
            <p:custDataLst>
              <p:tags r:id="rId18"/>
            </p:custDataLst>
          </p:nvPr>
        </p:nvSpPr>
        <p:spPr>
          <a:xfrm>
            <a:off x="3073541" y="2633241"/>
            <a:ext cx="177960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任意多边形 12"/>
          <p:cNvSpPr/>
          <p:nvPr>
            <p:custDataLst>
              <p:tags r:id="rId19"/>
            </p:custDataLst>
          </p:nvPr>
        </p:nvSpPr>
        <p:spPr>
          <a:xfrm flipV="1">
            <a:off x="2971271" y="2124932"/>
            <a:ext cx="1982040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072324" y="3198163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14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珍珠：具有独特的光泽和颜色，通常用于制作项链、耳环和手镯</a:t>
            </a:r>
            <a:endParaRPr altLang="en-US" dirty="0" sz="14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52" name="五边形 23"/>
          <p:cNvSpPr/>
          <p:nvPr>
            <p:custDataLst>
              <p:tags r:id="rId21"/>
            </p:custDataLst>
          </p:nvPr>
        </p:nvSpPr>
        <p:spPr>
          <a:xfrm rot="16200000" flipH="1">
            <a:off x="10021848" y="2005616"/>
            <a:ext cx="681562" cy="198204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五边形 24"/>
          <p:cNvSpPr/>
          <p:nvPr>
            <p:custDataLst>
              <p:tags r:id="rId22"/>
            </p:custDataLst>
          </p:nvPr>
        </p:nvSpPr>
        <p:spPr>
          <a:xfrm rot="16200000" flipH="1">
            <a:off x="10038893" y="4213563"/>
            <a:ext cx="647919" cy="1780763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25"/>
          <p:cNvSpPr/>
          <p:nvPr>
            <p:custDataLst>
              <p:tags r:id="rId23"/>
            </p:custDataLst>
          </p:nvPr>
        </p:nvSpPr>
        <p:spPr>
          <a:xfrm>
            <a:off x="9472144" y="2653329"/>
            <a:ext cx="1780763" cy="268564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26"/>
          <p:cNvSpPr/>
          <p:nvPr>
            <p:custDataLst>
              <p:tags r:id="rId24"/>
            </p:custDataLst>
          </p:nvPr>
        </p:nvSpPr>
        <p:spPr>
          <a:xfrm flipV="1">
            <a:off x="9371700" y="2144412"/>
            <a:ext cx="1982040" cy="953027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9472144" y="3218252"/>
            <a:ext cx="1779603" cy="160339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dirty="0" sz="1400" lang="zh-CN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其他类型：如银饰、翡翠等，也有一定的市场份额</a:t>
            </a:r>
            <a:endParaRPr altLang="en-US" dirty="0" sz="1400" lang="zh-CN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消费者群体及需求分析</a:t>
            </a:r>
            <a:endParaRPr altLang="en-US" lang="zh-CN"/>
          </a:p>
        </p:txBody>
      </p:sp>
      <p:sp>
        <p:nvSpPr>
          <p:cNvPr id="1049096" name="矩形 31"/>
          <p:cNvSpPr/>
          <p:nvPr>
            <p:custDataLst>
              <p:tags r:id="rId1"/>
            </p:custDataLst>
          </p:nvPr>
        </p:nvSpPr>
        <p:spPr>
          <a:xfrm>
            <a:off x="838200" y="2009390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消费者群体：年轻人、中老年人、情侣等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"/>
          <p:cNvSpPr/>
          <p:nvPr>
            <p:custDataLst>
              <p:tags r:id="rId2"/>
            </p:custDataLst>
          </p:nvPr>
        </p:nvSpPr>
        <p:spPr>
          <a:xfrm>
            <a:off x="838200" y="3910786"/>
            <a:ext cx="10517145" cy="16218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需求分析：时尚、美观、品质、个性化等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市场竞争格局及主要企业</a:t>
            </a:r>
            <a:endParaRPr altLang="en-US" lang="zh-CN"/>
          </a:p>
        </p:txBody>
      </p:sp>
      <p:sp>
        <p:nvSpPr>
          <p:cNvPr id="10491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3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珠宝行业市场规模及增长趋势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主要竞争者及其市场份额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4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消费者需求特点及购买行为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5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5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行业发展趋势及未来挑战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珠宝行业工作回顾</a:t>
            </a:r>
            <a:endParaRPr altLang="en-US" dirty="0" lang="zh-CN"/>
          </a:p>
        </p:txBody>
      </p:sp>
      <p:sp>
        <p:nvSpPr>
          <p:cNvPr id="10491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过去一年的工作重点及成果</a:t>
            </a:r>
            <a:endParaRPr altLang="en-US" lang="zh-CN"/>
          </a:p>
        </p:txBody>
      </p:sp>
      <p:sp>
        <p:nvSpPr>
          <p:cNvPr id="1049256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珠宝行业的创新及技术发展情况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66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珠宝行业的品牌竞争及市场份额情况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过去一年珠宝行业的销售业绩及增长情况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78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2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珠宝行业的发展趋势及市场变化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团队协作及沟通机制的建立与完善</a:t>
            </a:r>
            <a:endParaRPr altLang="en-US" lang="zh-CN"/>
          </a:p>
        </p:txBody>
      </p:sp>
      <p:sp>
        <p:nvSpPr>
          <p:cNvPr id="1049318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团队协作：珠宝行业需要多个部门协同合作，包括设计、生产、销售等。通过加强团队协作，提高工作效率，降低成本，提升竞争力。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22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24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 fontScale="8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未来展望：随着珠宝行业的不断发展，团队协作及沟通机制也需要不断适应新的形势和需求。未来需要继续加强团队协作和沟通机制的建立与完善，为珠宝行业的发展提供有力支持。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沟通机制：建立有效的沟通机制，包括定期会议、内部培训、信息共享等，促进员工之间的交流与合作，提高工作效率和团队协作能力。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30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332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1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建立与完善：通过不断改进和优化团队协作及沟通机制，提高员工的工作积极性和满意度，增强企业的凝聚力和竞争力。</a:t>
            </a:r>
            <a:endParaRPr altLang="en-US" dirty="0" sz="11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品牌建设与推广活动的开展情况</a:t>
            </a:r>
            <a:endParaRPr altLang="en-US" lang="zh-CN"/>
          </a:p>
        </p:txBody>
      </p:sp>
      <p:sp>
        <p:nvSpPr>
          <p:cNvPr id="10493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品牌建设：珠宝品牌形象塑造、品牌定位与传播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推广活动：线上线下活动策划与执行、合作伙伴拓展与维护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营销策略：社交媒体营销、内容营销、KOL合作等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数据分析与优化：活动效果评估、用户反馈收集与改进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产品质量与服务的提升举措</a:t>
            </a:r>
            <a:endParaRPr altLang="en-US" lang="zh-CN"/>
          </a:p>
        </p:txBody>
      </p:sp>
      <p:sp>
        <p:nvSpPr>
          <p:cNvPr id="10494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产品质量改进：采用更优质的材料和更精细的工艺，提高产品质量和稳定性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客户服务提升：加强员工培训，提高客户服务意识和技能，提供更好的购物体验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售后服务优化：完善售后服务体系，提供更快速、更专业的售后服务，提高客户满意度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品牌形象建设：加强品牌宣传和推广，提高品牌知名度和美誉度，增强客户对品牌的信任和认可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珠宝行业面临的挑战与机遇</a:t>
            </a:r>
            <a:endParaRPr altLang="en-US" dirty="0" lang="zh-CN"/>
          </a:p>
        </p:txBody>
      </p:sp>
      <p:sp>
        <p:nvSpPr>
          <p:cNvPr id="10494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当前面临的挑战及原因分析</a:t>
            </a:r>
            <a:endParaRPr altLang="en-US" lang="zh-CN"/>
          </a:p>
        </p:txBody>
      </p:sp>
      <p:sp>
        <p:nvSpPr>
          <p:cNvPr id="10495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消费者需求变化：消费者对珠宝的品质、设计、个性化等方面要求不断提高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法律法规限制：珠宝行业受到相关法律法规的限制，需要遵守相关规定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市场竞争激烈：珠宝行业市场竞争激烈，品牌众多，消费者选择多样化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成本上升：原材料价格上涨、人工成本增加等因素导致成本上升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未来发展的机遇及趋势预测</a:t>
            </a:r>
            <a:endParaRPr altLang="en-US" lang="zh-CN"/>
          </a:p>
        </p:txBody>
      </p:sp>
      <p:sp>
        <p:nvSpPr>
          <p:cNvPr id="104960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珠宝行业未来市场前景：随着全球经济的复苏和消费者购买力的提升，珠宝行业未来市场前景广阔。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珠宝行业未来技术创新：随着科技的不断进步，珠宝行业将不断引入新技术、新材料和新工艺，提升产品品质和设计水平。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珠宝行业未来发展机遇：随着消费者对珠宝品质和设计的追求，珠宝行业将迎来更多的发展机遇。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珠宝行业未来发展趋势预测：个性化定制、智能化制造、绿色环保等将成为珠宝行业未来的发展趋势。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应对策略及建议措施</a:t>
            </a:r>
            <a:endParaRPr altLang="en-US" lang="zh-CN"/>
          </a:p>
        </p:txBody>
      </p:sp>
      <p:sp>
        <p:nvSpPr>
          <p:cNvPr id="10496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提升产品质量和设计水平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拓展销售渠道和多元化发展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关注消费者需求和市场变化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加强品牌建设和营销推广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珠宝行业未来发展规划</a:t>
            </a:r>
            <a:endParaRPr altLang="en-US" dirty="0" lang="zh-CN"/>
          </a:p>
        </p:txBody>
      </p:sp>
      <p:sp>
        <p:nvSpPr>
          <p:cNvPr id="10497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发展战略规划及目标设定</a:t>
            </a:r>
            <a:endParaRPr altLang="en-US" lang="zh-CN"/>
          </a:p>
        </p:txBody>
      </p:sp>
      <p:sp>
        <p:nvSpPr>
          <p:cNvPr id="10498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战略规划：制定珠宝行业未来三年的战略规划，包括品牌建设、产品创新、渠道拓展等方面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未来三年发展规划：明确珠宝行业未来三年的发展目标、重点任务和措施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目标设定：设定珠宝行业未来三年的销售、利润、市场份额等具体目标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实施计划：明确珠宝行业未来三年战略规划的实施计划，包括时间表、责任人、资源投入等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技术创新方向及实施计划</a:t>
            </a:r>
            <a:endParaRPr altLang="en-US" lang="zh-CN"/>
          </a:p>
        </p:txBody>
      </p:sp>
      <p:sp>
        <p:nvSpPr>
          <p:cNvPr id="1049868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70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个性化定制：满足消费者个性化需求，提升品牌竞争力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74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76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跨界合作：与其他行业进行合作，拓展珠宝行业的发展空间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0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2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4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数字化转型：利用大数据、人工智能等技术提升珠宝行业运营效率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6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88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智能化制造：引入机器人、自动化设备等实现珠宝制造的智能化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2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94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绿色环保：推广环保材料、节能技术等，实现珠宝行业的可持续发展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6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市场拓展策略及预期成果</a:t>
            </a:r>
            <a:endParaRPr altLang="en-US" lang="zh-CN"/>
          </a:p>
        </p:txBody>
      </p:sp>
      <p:sp>
        <p:nvSpPr>
          <p:cNvPr id="104993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拓展目标市场：针对不同消费群体，拓展珠宝市场领域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预期成果：提高市场份额，增加销售额；提高品牌知名度，增强消费者信任度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正文"/>
          <p:cNvSpPr txBox="1"/>
          <p:nvPr>
            <p:custDataLst>
              <p:tags r:id="rId28"/>
            </p:custDataLst>
          </p:nvPr>
        </p:nvSpPr>
        <p:spPr>
          <a:xfrm>
            <a:off x="5061607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营销策略：加强品牌宣传，提高品牌知名度；开展线上营销，扩大销售渠道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人才培养与团队建设方案</a:t>
            </a:r>
            <a:endParaRPr altLang="en-US" lang="zh-CN"/>
          </a:p>
        </p:txBody>
      </p:sp>
      <p:sp>
        <p:nvSpPr>
          <p:cNvPr id="105000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团队建设：建立高效协作的团队，增强团队凝聚力和执行力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人才培养：加强珠宝行业人才培训，提高专业技能和素质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人才引进：积极引进优秀人才，为珠宝行业注入新的活力和动力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激励机制：建立科学的激励机制，激发员工的积极性和创造力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珠宝行业社会责任与可持续发展</a:t>
            </a:r>
            <a:endParaRPr altLang="en-US" dirty="0" lang="zh-CN"/>
          </a:p>
        </p:txBody>
      </p:sp>
      <p:sp>
        <p:nvSpPr>
          <p:cNvPr id="10500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环保理念在珠宝行业的实践与推广</a:t>
            </a:r>
            <a:endParaRPr altLang="en-US" lang="zh-CN"/>
          </a:p>
        </p:txBody>
      </p:sp>
      <p:sp>
        <p:nvSpPr>
          <p:cNvPr id="105012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珠宝行业对环境的影响：介绍珠宝行业在生产过程中对环境造成的污染和资源消耗问题。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环保理念在珠宝行业的应用：介绍珠宝企业如何将环保理念融入生产过程中，如采用环保材料、节能减排等措施。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珠宝行业社会责任的体现：阐述珠宝企业在履行社会责任方面所做的努力，如支持环保公益事业、推动可持续发展等。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未来展望：探讨珠宝行业在可持续发展方面的未来趋势和挑战，以及珠宝企业如何应对这些挑战，推动行业的可持续发展。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公益事业参与情况及成果展示</a:t>
            </a:r>
            <a:endParaRPr altLang="en-US" lang="zh-CN"/>
          </a:p>
        </p:txBody>
      </p:sp>
      <p:sp>
        <p:nvSpPr>
          <p:cNvPr id="1050180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182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184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186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188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90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92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94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96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参与公益事业的方式：支持慈善活动、捐赠物资、提供志愿服务等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198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公益事业成果展示：展示珠宝行业在公益事业中的贡献和成果，如资助贫困地区的教育、医疗等项目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200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社会责任与可持续发展的关系：阐述珠宝行业社会责任与可持续发展的紧密联系，如环保材料的使用、能源消耗的降低等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202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未来展望：展望珠宝行业在社会责任与可持续发展方面的未来趋势和计划，如推广环保理念、加强绿色生产等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对社会贡献的评估与展望</a:t>
            </a:r>
            <a:endParaRPr altLang="en-US" lang="zh-CN"/>
          </a:p>
        </p:txBody>
      </p:sp>
      <p:sp>
        <p:nvSpPr>
          <p:cNvPr id="10502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珠宝行业的社会责任：环保、公益、慈善等方面的贡献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可持续发展：绿色生产、环保材料、循环经济等方面的实践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对社会经济的贡献：就业机会、税收贡献、产业链带动等方面的作用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未来展望：行业发展趋势、社会责任与可持续发展的前景与挑战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未来可持续发展战略规划</a:t>
            </a:r>
            <a:endParaRPr altLang="en-US" lang="zh-CN"/>
          </a:p>
        </p:txBody>
      </p:sp>
      <p:sp>
        <p:nvSpPr>
          <p:cNvPr id="105029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绿色环保材料：采用环保材料，减少对环境的污染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0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节能减排：优化生产流程，降低能源消耗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0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循环经济：实现资源循环利用，提高资源利用效率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31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社会责任：积极履行社会责任，关注员工福利和社区发展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54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35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4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4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4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4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4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4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4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4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4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4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4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4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4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4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4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4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4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4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4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4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16_4*l_h_i*1_5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16_4*l_h_i*1_5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16_4*l_h_i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16_4*l_h_i*1_5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16_4*l_h_f*1_5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2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2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2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2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2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2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2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2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2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2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2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2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2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2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2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2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2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2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2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2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2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2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2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2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2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2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2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2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81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2023-12-17T11:42:27Z</dcterms:created>
  <dcterms:modified xsi:type="dcterms:W3CDTF">2023-12-17T11:42:27Z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132c25f21c7d4dd5ab7d3619ba47cbb6_21</vt:lpwstr>
  </property>
</Properties>
</file>