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936" r:id="rId1"/>
    <p:sldMasterId id="2147488973" r:id="rId2"/>
  </p:sldMasterIdLst>
  <p:notesMasterIdLst>
    <p:notesMasterId r:id="rId3"/>
  </p:notesMasterIdLst>
  <p:sldIdLst>
    <p:sldId id="2712" r:id="rId4"/>
    <p:sldId id="2717" r:id="rId5"/>
    <p:sldId id="2721" r:id="rId6"/>
    <p:sldId id="2724" r:id="rId7"/>
    <p:sldId id="2730" r:id="rId9"/>
    <p:sldId id="2733" r:id="rId10"/>
    <p:sldId id="2736" r:id="rId11"/>
    <p:sldId id="2739" r:id="rId12"/>
    <p:sldId id="2742" r:id="rId13"/>
    <p:sldId id="2748" r:id="rId15"/>
    <p:sldId id="2751" r:id="rId16"/>
    <p:sldId id="2754" r:id="rId17"/>
    <p:sldId id="2757" r:id="rId18"/>
    <p:sldId id="2760" r:id="rId19"/>
    <p:sldId id="2766" r:id="rId21"/>
    <p:sldId id="2769" r:id="rId22"/>
    <p:sldId id="2772" r:id="rId23"/>
    <p:sldId id="2775" r:id="rId24"/>
    <p:sldId id="2778" r:id="rId25"/>
    <p:sldId id="2784" r:id="rId27"/>
    <p:sldId id="2787" r:id="rId28"/>
    <p:sldId id="2790" r:id="rId29"/>
    <p:sldId id="2793" r:id="rId30"/>
    <p:sldId id="2796" r:id="rId31"/>
    <p:sldId id="2802" r:id="rId33"/>
    <p:sldId id="2805" r:id="rId34"/>
    <p:sldId id="280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2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image" Target="../media/image2.png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5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演示文稿3_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7910195" cy="9899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7910195" cy="11703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304665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296955"/>
            <a:ext cx="10969200" cy="49526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Bold" panose="00000800000000000000" charset="-122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演示文稿3_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2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/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2400" i="0" kern="1200" kumimoji="0" lang="en-US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演示文稿3_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1" cap="none" dirty="0" sz="7200" i="0" kern="1200" kumimoji="0" lang="en-US" noProof="1" normalizeH="0" spc="0" strike="noStrike" u="none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  <a:ln>
            <a:noFill/>
            <a:prstDash val="sysDash"/>
          </a:ln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330" y="1010920"/>
            <a:ext cx="10968990" cy="340995"/>
          </a:xfrm>
          <a:prstGeom prst="rect"/>
          <a:noFill/>
        </p:spPr>
        <p:txBody>
          <a:bodyPr anchor="ctr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 descr="演示文稿3_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署名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2.png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37" r:id="rId1"/>
    <p:sldLayoutId id="2147488938" r:id="rId2"/>
    <p:sldLayoutId id="2147488939" r:id="rId3"/>
    <p:sldLayoutId id="2147488940" r:id="rId4"/>
    <p:sldLayoutId id="2147488941" r:id="rId5"/>
    <p:sldLayoutId id="2147488942" r:id="rId6"/>
    <p:sldLayoutId id="2147488943" r:id="rId7"/>
    <p:sldLayoutId id="2147488944" r:id="rId8"/>
    <p:sldLayoutId id="2147488945" r:id="rId9"/>
    <p:sldLayoutId id="2147488946" r:id="rId10"/>
    <p:sldLayoutId id="21474889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 descr="演示文稿3_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330" y="1275128"/>
            <a:ext cx="10968990" cy="490183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29" y="365125"/>
            <a:ext cx="10968989" cy="73061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74" r:id="rId1"/>
    <p:sldLayoutId id="2147488975" r:id="rId2"/>
    <p:sldLayoutId id="2147488976" r:id="rId3"/>
    <p:sldLayoutId id="2147488977" r:id="rId4"/>
    <p:sldLayoutId id="2147488978" r:id="rId5"/>
    <p:sldLayoutId id="2147488979" r:id="rId6"/>
    <p:sldLayoutId id="2147488980" r:id="rId7"/>
    <p:sldLayoutId id="2147488981" r:id="rId8"/>
    <p:sldLayoutId id="2147488982" r:id="rId9"/>
    <p:sldLayoutId id="2147488983" r:id="rId10"/>
    <p:sldLayoutId id="21474889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Bold" panose="000008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tags" Target="../tags/tag223.xml"/><Relationship Id="rId26" Type="http://schemas.openxmlformats.org/officeDocument/2006/relationships/tags" Target="../tags/tag224.xml"/><Relationship Id="rId27" Type="http://schemas.openxmlformats.org/officeDocument/2006/relationships/tags" Target="../tags/tag225.xml"/><Relationship Id="rId28" Type="http://schemas.openxmlformats.org/officeDocument/2006/relationships/tags" Target="../tags/tag226.xml"/><Relationship Id="rId29" Type="http://schemas.openxmlformats.org/officeDocument/2006/relationships/tags" Target="../tags/tag22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tags" Target="../tags/tag357.xml"/><Relationship Id="rId22" Type="http://schemas.openxmlformats.org/officeDocument/2006/relationships/tags" Target="../tags/tag358.xml"/><Relationship Id="rId23" Type="http://schemas.openxmlformats.org/officeDocument/2006/relationships/tags" Target="../tags/tag359.xml"/><Relationship Id="rId24" Type="http://schemas.openxmlformats.org/officeDocument/2006/relationships/tags" Target="../tags/tag360.xml"/><Relationship Id="rId25" Type="http://schemas.openxmlformats.org/officeDocument/2006/relationships/tags" Target="../tags/tag361.xml"/><Relationship Id="rId2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添加副标题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t>2024年环境保护行业工作总结与展望</a:t>
            </a:r>
          </a:p>
        </p:txBody>
      </p:sp>
      <p:sp>
        <p:nvSpPr>
          <p:cNvPr id="1048652" name="文本占位符 6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833" lnSpcReduction="10000"/>
          </a:bodyPr>
          <a:p>
            <a:r>
              <a:rPr altLang="en-US" lang="zh-CN"/>
              <a:t>CONTENTS </a:t>
            </a:r>
            <a:endParaRPr altLang="en-US" lang="zh-CN"/>
          </a:p>
        </p:txBody>
      </p:sp>
      <p:sp>
        <p:nvSpPr>
          <p:cNvPr id="10487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182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文本框 5"/>
          <p:cNvSpPr txBox="1"/>
          <p:nvPr>
            <p:custDataLst>
              <p:tags r:id="rId3"/>
            </p:custDataLst>
          </p:nvPr>
        </p:nvSpPr>
        <p:spPr>
          <a:xfrm>
            <a:off x="77139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6" name="文本框 6"/>
          <p:cNvSpPr txBox="1"/>
          <p:nvPr>
            <p:custDataLst>
              <p:tags r:id="rId4"/>
            </p:custDataLst>
          </p:nvPr>
        </p:nvSpPr>
        <p:spPr>
          <a:xfrm>
            <a:off x="89376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环境保护行业工作总结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8" name="文本框 57"/>
          <p:cNvSpPr txBox="1"/>
          <p:nvPr>
            <p:custDataLst>
              <p:tags r:id="rId5"/>
            </p:custDataLst>
          </p:nvPr>
        </p:nvSpPr>
        <p:spPr>
          <a:xfrm>
            <a:off x="77139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0" name="文本框 58"/>
          <p:cNvSpPr txBox="1"/>
          <p:nvPr>
            <p:custDataLst>
              <p:tags r:id="rId6"/>
            </p:custDataLst>
          </p:nvPr>
        </p:nvSpPr>
        <p:spPr>
          <a:xfrm>
            <a:off x="89376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环境保护行业未来发展展望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2" name="文本框 62"/>
          <p:cNvSpPr txBox="1"/>
          <p:nvPr>
            <p:custDataLst>
              <p:tags r:id="rId7"/>
            </p:custDataLst>
          </p:nvPr>
        </p:nvSpPr>
        <p:spPr>
          <a:xfrm>
            <a:off x="77139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06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4" name="文本框 63"/>
          <p:cNvSpPr txBox="1"/>
          <p:nvPr>
            <p:custDataLst>
              <p:tags r:id="rId8"/>
            </p:custDataLst>
          </p:nvPr>
        </p:nvSpPr>
        <p:spPr>
          <a:xfrm>
            <a:off x="89376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结论与建议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文本框 67"/>
          <p:cNvSpPr txBox="1"/>
          <p:nvPr>
            <p:custDataLst>
              <p:tags r:id="rId9"/>
            </p:custDataLst>
          </p:nvPr>
        </p:nvSpPr>
        <p:spPr>
          <a:xfrm>
            <a:off x="38277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8" name="文本框 68"/>
          <p:cNvSpPr txBox="1"/>
          <p:nvPr>
            <p:custDataLst>
              <p:tags r:id="rId10"/>
            </p:custDataLst>
          </p:nvPr>
        </p:nvSpPr>
        <p:spPr>
          <a:xfrm>
            <a:off x="50514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添加目录标题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文本框 72"/>
          <p:cNvSpPr txBox="1"/>
          <p:nvPr>
            <p:custDataLst>
              <p:tags r:id="rId11"/>
            </p:custDataLst>
          </p:nvPr>
        </p:nvSpPr>
        <p:spPr>
          <a:xfrm>
            <a:off x="38277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2" name="文本框 73"/>
          <p:cNvSpPr txBox="1"/>
          <p:nvPr>
            <p:custDataLst>
              <p:tags r:id="rId12"/>
            </p:custDataLst>
          </p:nvPr>
        </p:nvSpPr>
        <p:spPr>
          <a:xfrm>
            <a:off x="50514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环境保护行业存在问题与挑战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文本框 77"/>
          <p:cNvSpPr txBox="1"/>
          <p:nvPr>
            <p:custDataLst>
              <p:tags r:id="rId13"/>
            </p:custDataLst>
          </p:nvPr>
        </p:nvSpPr>
        <p:spPr>
          <a:xfrm>
            <a:off x="38277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6" name="文本框 78"/>
          <p:cNvSpPr txBox="1"/>
          <p:nvPr>
            <p:custDataLst>
              <p:tags r:id="rId14"/>
            </p:custDataLst>
          </p:nvPr>
        </p:nvSpPr>
        <p:spPr>
          <a:xfrm>
            <a:off x="50514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环境保护行业政策建议与措施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88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7917"/>
          </a:bodyPr>
          <a:p>
            <a:r>
              <a:rPr altLang="en-US" lang="zh-CN"/>
              <a:t>环境保护行业工作总结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2024年环保工作重点</a:t>
            </a:r>
            <a:endParaRPr altLang="en-US" lang="zh-CN"/>
          </a:p>
        </p:txBody>
      </p:sp>
      <p:sp>
        <p:nvSpPr>
          <p:cNvPr id="104895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3908997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4" name="矩形 4"/>
          <p:cNvSpPr/>
          <p:nvPr>
            <p:custDataLst>
              <p:tags r:id="rId2"/>
            </p:custDataLst>
          </p:nvPr>
        </p:nvSpPr>
        <p:spPr>
          <a:xfrm>
            <a:off x="622352" y="4268591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5"/>
          <p:cNvSpPr txBox="1"/>
          <p:nvPr>
            <p:custDataLst>
              <p:tags r:id="rId3"/>
            </p:custDataLst>
          </p:nvPr>
        </p:nvSpPr>
        <p:spPr>
          <a:xfrm>
            <a:off x="920429" y="4224831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生态保护：加强生态保护和修复，推进生态文明建设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3908997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0" name="矩形 57"/>
          <p:cNvSpPr/>
          <p:nvPr>
            <p:custDataLst>
              <p:tags r:id="rId5"/>
            </p:custDataLst>
          </p:nvPr>
        </p:nvSpPr>
        <p:spPr>
          <a:xfrm>
            <a:off x="4328643" y="4268591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224831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气候变化应对：加强气候变化应对和减缓，推进低碳发展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4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3908997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6" name="矩形 61"/>
          <p:cNvSpPr/>
          <p:nvPr>
            <p:custDataLst>
              <p:tags r:id="rId8"/>
            </p:custDataLst>
          </p:nvPr>
        </p:nvSpPr>
        <p:spPr>
          <a:xfrm>
            <a:off x="8034934" y="4268591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224831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环境监管：加强环境监管和执法，保障环境安全和可持续发展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408963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矩形 65"/>
          <p:cNvSpPr/>
          <p:nvPr>
            <p:custDataLst>
              <p:tags r:id="rId11"/>
            </p:custDataLst>
          </p:nvPr>
        </p:nvSpPr>
        <p:spPr>
          <a:xfrm>
            <a:off x="608400" y="1767923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72416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空气质量改善：加强空气质量监测和治理，减少污染排放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408963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69"/>
          <p:cNvSpPr/>
          <p:nvPr>
            <p:custDataLst>
              <p:tags r:id="rId14"/>
            </p:custDataLst>
          </p:nvPr>
        </p:nvSpPr>
        <p:spPr>
          <a:xfrm>
            <a:off x="4314057" y="1767923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72416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水资源保护：加强水资源管理和保护，推进水污染治理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408963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矩形 73"/>
          <p:cNvSpPr/>
          <p:nvPr>
            <p:custDataLst>
              <p:tags r:id="rId17"/>
            </p:custDataLst>
          </p:nvPr>
        </p:nvSpPr>
        <p:spPr>
          <a:xfrm>
            <a:off x="8020347" y="1767923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72416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土壤修复：加强土壤污染修复和治理，保障土壤环境安全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环保政策与法规实施情况</a:t>
            </a:r>
            <a:endParaRPr altLang="en-US" lang="zh-CN"/>
          </a:p>
        </p:txBody>
      </p:sp>
      <p:sp>
        <p:nvSpPr>
          <p:cNvPr id="1049022" name="矩形: 圆角 4"/>
          <p:cNvSpPr/>
          <p:nvPr>
            <p:custDataLst>
              <p:tags r:id="rId1"/>
            </p:custDataLst>
          </p:nvPr>
        </p:nvSpPr>
        <p:spPr>
          <a:xfrm>
            <a:off x="608400" y="3272016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778352" y="3477613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环保政策与法规概述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26" name="矩形: 圆角 4"/>
          <p:cNvSpPr/>
          <p:nvPr>
            <p:custDataLst>
              <p:tags r:id="rId3"/>
            </p:custDataLst>
          </p:nvPr>
        </p:nvSpPr>
        <p:spPr>
          <a:xfrm>
            <a:off x="9016232" y="3272652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4"/>
            </p:custDataLst>
          </p:nvPr>
        </p:nvSpPr>
        <p:spPr>
          <a:xfrm>
            <a:off x="9186183" y="3478249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未来发展趋势与展望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30" name="矩形: 圆角 4"/>
          <p:cNvSpPr/>
          <p:nvPr>
            <p:custDataLst>
              <p:tags r:id="rId5"/>
            </p:custDataLst>
          </p:nvPr>
        </p:nvSpPr>
        <p:spPr>
          <a:xfrm>
            <a:off x="3411011" y="3273289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6"/>
            </p:custDataLst>
          </p:nvPr>
        </p:nvSpPr>
        <p:spPr>
          <a:xfrm>
            <a:off x="3581599" y="3478886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实施情况及效果评估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34" name="矩形: 圆角 4"/>
          <p:cNvSpPr/>
          <p:nvPr>
            <p:custDataLst>
              <p:tags r:id="rId7"/>
            </p:custDataLst>
          </p:nvPr>
        </p:nvSpPr>
        <p:spPr>
          <a:xfrm>
            <a:off x="6213621" y="327392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8"/>
            </p:custDataLst>
          </p:nvPr>
        </p:nvSpPr>
        <p:spPr>
          <a:xfrm>
            <a:off x="6383573" y="347952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存在的问题与挑战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环保技术研发与应用成果</a:t>
            </a:r>
            <a:endParaRPr altLang="en-US" lang="zh-CN"/>
          </a:p>
        </p:txBody>
      </p:sp>
      <p:sp>
        <p:nvSpPr>
          <p:cNvPr id="1049072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环保技术研发：介绍在2024年期间，环保行业在技术研发方面的主要成果和突破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环保技术应用：介绍环保技术在环境保护行业中的应用情况，包括应用领域、效果和影响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环保技术推广：介绍环保技术在推广和应用方面的经验和教训，以及未来推广的方向和重点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环保技术评估：对环保技术的研发和应用成果进行评估，包括技术成熟度、应用前景和经济效益等方面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环保产业发展现状与趋势</a:t>
            </a:r>
            <a:endParaRPr altLang="en-US" lang="zh-CN"/>
          </a:p>
        </p:txBody>
      </p:sp>
      <p:sp>
        <p:nvSpPr>
          <p:cNvPr id="1049114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环保产业规模持续扩大，成为经济增长新动力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0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环保技术不断创新，推动产业升级和转型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6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环保政策不断完善，为产业发展提供有力保障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2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环保市场逐步开放，吸引更多企业参与竞争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1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环境保护行业存在问题与挑战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环保工作面临的困难和瓶颈</a:t>
            </a:r>
            <a:endParaRPr altLang="en-US" lang="zh-CN"/>
          </a:p>
        </p:txBody>
      </p:sp>
      <p:sp>
        <p:nvSpPr>
          <p:cNvPr id="1049236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4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6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8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72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资金不足：环保工作需要大量的资金投入，但目前资金来源有限，难以满足需求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公众意识不强：公众对环保的认识和意识有待提高，需要加强宣传和教育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监管不力：环保监管力度不够，导致一些企业或个人违法排污，破坏环境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技术难题：一些环保技术难题尚未得到解决，制约了环保工作的推进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环保技术研发与应用存在的不足</a:t>
            </a:r>
            <a:endParaRPr altLang="en-US" lang="zh-CN"/>
          </a:p>
        </p:txBody>
      </p:sp>
      <p:sp>
        <p:nvSpPr>
          <p:cNvPr id="10493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44928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76092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环保技术研发水平有待提高：目前环保技术研发水平相对较低，缺乏创新性和实用性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2"/>
          <p:cNvSpPr/>
          <p:nvPr>
            <p:custDataLst>
              <p:tags r:id="rId3"/>
            </p:custDataLst>
          </p:nvPr>
        </p:nvSpPr>
        <p:spPr>
          <a:xfrm>
            <a:off x="1312973" y="2705543"/>
            <a:ext cx="1793064" cy="12697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4194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4684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环保技术应用范围有限：目前环保技术应用范围相对较窄，主要集中在一些重点领域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3"/>
          <p:cNvSpPr/>
          <p:nvPr>
            <p:custDataLst>
              <p:tags r:id="rId6"/>
            </p:custDataLst>
          </p:nvPr>
        </p:nvSpPr>
        <p:spPr>
          <a:xfrm>
            <a:off x="3902239" y="2705543"/>
            <a:ext cx="1793064" cy="12697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2785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3950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环保技术推广难度较大：目前环保技术推广难度较大，需要政府、企业和社会各方面的共同努力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4"/>
          <p:cNvSpPr/>
          <p:nvPr>
            <p:custDataLst>
              <p:tags r:id="rId9"/>
            </p:custDataLst>
          </p:nvPr>
        </p:nvSpPr>
        <p:spPr>
          <a:xfrm>
            <a:off x="6490156" y="2705543"/>
            <a:ext cx="1793064" cy="12697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1376" y="1296955"/>
            <a:ext cx="1329023" cy="1331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2541" y="3096630"/>
            <a:ext cx="2067180" cy="315286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环保技术应用成本较高：目前环保技术应用成本较高，需要政府和企业加大投入力度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5"/>
          <p:cNvSpPr/>
          <p:nvPr>
            <p:custDataLst>
              <p:tags r:id="rId12"/>
            </p:custDataLst>
          </p:nvPr>
        </p:nvSpPr>
        <p:spPr>
          <a:xfrm>
            <a:off x="9079421" y="2705543"/>
            <a:ext cx="1793064" cy="12697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环保产业发展中存在的问题</a:t>
            </a:r>
            <a:endParaRPr altLang="en-US" lang="zh-CN"/>
          </a:p>
        </p:txBody>
      </p:sp>
      <p:sp>
        <p:nvSpPr>
          <p:cNvPr id="10493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4"/>
          <p:cNvSpPr/>
          <p:nvPr>
            <p:custDataLst>
              <p:tags r:id="rId2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6"/>
          <p:cNvSpPr/>
          <p:nvPr>
            <p:custDataLst>
              <p:tags r:id="rId4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12"/>
          <p:cNvSpPr/>
          <p:nvPr>
            <p:custDataLst>
              <p:tags r:id="rId8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9"/>
            </p:custDataLst>
          </p:nvPr>
        </p:nvSpPr>
        <p:spPr>
          <a:xfrm>
            <a:off x="1069328" y="3914489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政策法规不完善，监管力度不够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0"/>
            </p:custDataLst>
          </p:nvPr>
        </p:nvSpPr>
        <p:spPr>
          <a:xfrm>
            <a:off x="1069328" y="5188257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公众环保意识不强，参与度不高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13"/>
          <p:cNvSpPr txBox="1"/>
          <p:nvPr>
            <p:custDataLst>
              <p:tags r:id="rId11"/>
            </p:custDataLst>
          </p:nvPr>
        </p:nvSpPr>
        <p:spPr>
          <a:xfrm>
            <a:off x="1069328" y="1392452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产业结构不合理，缺乏创新和竞争力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14"/>
          <p:cNvSpPr txBox="1"/>
          <p:nvPr>
            <p:custDataLst>
              <p:tags r:id="rId12"/>
            </p:custDataLst>
          </p:nvPr>
        </p:nvSpPr>
        <p:spPr>
          <a:xfrm>
            <a:off x="1069328" y="2667496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环保技术水平不高，缺乏核心技术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应对气候变化和环境治理的压力</a:t>
            </a:r>
            <a:endParaRPr altLang="en-US" lang="zh-CN"/>
          </a:p>
        </p:txBody>
      </p:sp>
      <p:sp>
        <p:nvSpPr>
          <p:cNvPr id="1049430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0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气候变化对环境的影响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应对气候变化和环境治理的措施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环境保护行业面临的问题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5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环境保护行业未来发展展望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推动绿色低碳循环发展</a:t>
            </a:r>
            <a:endParaRPr altLang="en-US" lang="zh-CN"/>
          </a:p>
        </p:txBody>
      </p:sp>
      <p:sp>
        <p:nvSpPr>
          <p:cNvPr id="1049572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推动绿色交通：发展公共交通、电动汽车等低碳出行方式，减少交通碳排放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推广清洁能源：鼓励使用太阳能、风能等可再生能源，减少化石能源的使用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促进资源循环利用：加强垃圾分类和资源回收，提高资源利用效率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加强环境监管：加大对环境污染行为的监管和处罚力度，确保环境质量持续改善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加强生态环境保护和修复</a:t>
            </a:r>
            <a:endParaRPr altLang="en-US" lang="zh-CN"/>
          </a:p>
        </p:txBody>
      </p:sp>
      <p:sp>
        <p:nvSpPr>
          <p:cNvPr id="1049638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加强环境监测和治理，保障生态环境安全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加大投入力度，提高生态环境保护和修复水平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推进生态文明建设，促进绿色发展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推动绿色低碳发展，促进经济社会发展与生态环境保护相协调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促进环保产业高质量发展</a:t>
            </a:r>
            <a:endParaRPr altLang="en-US" lang="zh-CN"/>
          </a:p>
        </p:txBody>
      </p:sp>
      <p:sp>
        <p:nvSpPr>
          <p:cNvPr id="1049704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推动绿色低碳发展：加强环保技术创新，提高资源利用效率，降低碳排放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强化环境治理能力：加强环境监测和治理，提高环境质量，保障人民健康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推动环保产业国际化：加强国际合作，推动环保产业走向世界，提高国际竞争力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培育环保产业新动能：加强环保产业人才培养和引进，推动环保产业创新发展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提高环境治理体系和治理能力现代化水平</a:t>
            </a:r>
            <a:endParaRPr altLang="en-US" lang="zh-CN"/>
          </a:p>
        </p:txBody>
      </p:sp>
      <p:sp>
        <p:nvSpPr>
          <p:cNvPr id="1049762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完善环境治理法律法规体系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强化环境治理能力建设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推动环境治理技术创新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加强环境治理人才培养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8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环境保护行业政策建议与措施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加强环保政策与法规的制定和实施</a:t>
            </a:r>
            <a:endParaRPr altLang="en-US" lang="zh-CN"/>
          </a:p>
        </p:txBody>
      </p:sp>
      <p:sp>
        <p:nvSpPr>
          <p:cNvPr id="1049884" name="圆角矩形 26"/>
          <p:cNvSpPr/>
          <p:nvPr>
            <p:custDataLst>
              <p:tags r:id="rId1"/>
            </p:custDataLst>
          </p:nvPr>
        </p:nvSpPr>
        <p:spPr>
          <a:xfrm>
            <a:off x="60840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6" name="圆角矩形 28"/>
          <p:cNvSpPr/>
          <p:nvPr>
            <p:custDataLst>
              <p:tags r:id="rId2"/>
            </p:custDataLst>
          </p:nvPr>
        </p:nvSpPr>
        <p:spPr>
          <a:xfrm>
            <a:off x="61094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193636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制定更加严格的环保政策和法规，加大对违法行为的惩罚力度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29"/>
          <p:cNvSpPr/>
          <p:nvPr>
            <p:custDataLst>
              <p:tags r:id="rId4"/>
            </p:custDataLst>
          </p:nvPr>
        </p:nvSpPr>
        <p:spPr>
          <a:xfrm>
            <a:off x="340056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2" name="圆角矩形 32"/>
          <p:cNvSpPr/>
          <p:nvPr>
            <p:custDataLst>
              <p:tags r:id="rId5"/>
            </p:custDataLst>
          </p:nvPr>
        </p:nvSpPr>
        <p:spPr>
          <a:xfrm>
            <a:off x="340310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加强政策宣传和普及，提高公众对环保政策和法规的认知度和参与度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3"/>
          <p:cNvSpPr/>
          <p:nvPr>
            <p:custDataLst>
              <p:tags r:id="rId7"/>
            </p:custDataLst>
          </p:nvPr>
        </p:nvSpPr>
        <p:spPr>
          <a:xfrm>
            <a:off x="619272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8" name="圆角矩形 4"/>
          <p:cNvSpPr/>
          <p:nvPr>
            <p:custDataLst>
              <p:tags r:id="rId8"/>
            </p:custDataLst>
          </p:nvPr>
        </p:nvSpPr>
        <p:spPr>
          <a:xfrm>
            <a:off x="619526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建立健全环保监管机制，加强对企业和个人的环保监管和执法力度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8"/>
          <p:cNvSpPr/>
          <p:nvPr>
            <p:custDataLst>
              <p:tags r:id="rId10"/>
            </p:custDataLst>
          </p:nvPr>
        </p:nvSpPr>
        <p:spPr>
          <a:xfrm>
            <a:off x="8984880" y="1772526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4" name="圆角矩形 9"/>
          <p:cNvSpPr/>
          <p:nvPr>
            <p:custDataLst>
              <p:tags r:id="rId11"/>
            </p:custDataLst>
          </p:nvPr>
        </p:nvSpPr>
        <p:spPr>
          <a:xfrm>
            <a:off x="8987421" y="1772526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193636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加强国际合作，共同应对全球环境问题，推动全球环保事业的发展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加大环保技术研发与应用支持力度</a:t>
            </a:r>
            <a:endParaRPr altLang="en-US" lang="zh-CN"/>
          </a:p>
        </p:txBody>
      </p:sp>
      <p:sp>
        <p:nvSpPr>
          <p:cNvPr id="1049942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加大对环保技术研发的投入，鼓励企业加强技术创新，提高环保技术水平。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推广先进的环保技术，加强技术交流与合作，促进环保技术的广泛应用。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制定优惠政策，鼓励企业采用环保技术，提高环保技术的应用比例。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加强环保技术研发与应用的人才培养，提高技术人员的专业素质。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推动环保产业创新发展与转型升级</a:t>
            </a:r>
            <a:endParaRPr altLang="en-US" lang="zh-CN"/>
          </a:p>
        </p:txBody>
      </p:sp>
      <p:sp>
        <p:nvSpPr>
          <p:cNvPr id="1050000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政策建议：加大对环保产业的支持力度，制定更加优惠的政策措施，鼓励企业加大研发投入，推动技术创新和产业升级。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措施：加强环保产业技术创新，推动环保技术研发和应用，提高环保产业的技术水平和竞争力。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推动环保产业转型升级：鼓励企业采用先进的生产技术和设备，提高生产效率和质量，推动环保产业向高端化、智能化方向发展。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加强环保产业人才培养：加强环保产业人才培养和引进，提高从业人员的素质和能力，为环保产业的可持续发展提供人才保障。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加强国际合作与交流，共同应对全球环境挑战</a:t>
            </a:r>
            <a:endParaRPr altLang="en-US" lang="zh-CN"/>
          </a:p>
        </p:txBody>
      </p:sp>
      <p:sp>
        <p:nvSpPr>
          <p:cNvPr id="1050058" name="标题"/>
          <p:cNvSpPr txBox="1"/>
          <p:nvPr>
            <p:custDataLst>
              <p:tags r:id="rId1"/>
            </p:custDataLst>
          </p:nvPr>
        </p:nvSpPr>
        <p:spPr>
          <a:xfrm>
            <a:off x="3723339" y="3856841"/>
            <a:ext cx="4739321" cy="42053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共同应对全球环境挑战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"/>
            </p:custDataLst>
          </p:nvPr>
        </p:nvSpPr>
        <p:spPr>
          <a:xfrm>
            <a:off x="3723339" y="4326968"/>
            <a:ext cx="4740001" cy="642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标题"/>
          <p:cNvSpPr txBox="1"/>
          <p:nvPr>
            <p:custDataLst>
              <p:tags r:id="rId3"/>
            </p:custDataLst>
          </p:nvPr>
        </p:nvSpPr>
        <p:spPr>
          <a:xfrm>
            <a:off x="3723339" y="2576898"/>
            <a:ext cx="4739321" cy="42053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加强国际合作与交流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4"/>
            </p:custDataLst>
          </p:nvPr>
        </p:nvSpPr>
        <p:spPr>
          <a:xfrm>
            <a:off x="3723339" y="3047025"/>
            <a:ext cx="4740001" cy="642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标题"/>
          <p:cNvSpPr txBox="1"/>
          <p:nvPr>
            <p:custDataLst>
              <p:tags r:id="rId5"/>
            </p:custDataLst>
          </p:nvPr>
        </p:nvSpPr>
        <p:spPr>
          <a:xfrm>
            <a:off x="3723339" y="1296955"/>
            <a:ext cx="4739321" cy="42053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环境保护行业政策建议与措施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6"/>
            </p:custDataLst>
          </p:nvPr>
        </p:nvSpPr>
        <p:spPr>
          <a:xfrm>
            <a:off x="3723339" y="1767083"/>
            <a:ext cx="4740001" cy="642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标题"/>
          <p:cNvSpPr txBox="1"/>
          <p:nvPr>
            <p:custDataLst>
              <p:tags r:id="rId7"/>
            </p:custDataLst>
          </p:nvPr>
        </p:nvSpPr>
        <p:spPr>
          <a:xfrm>
            <a:off x="3723339" y="5136783"/>
            <a:ext cx="4739321" cy="420533"/>
          </a:xfrm>
          <a:prstGeom prst="rect"/>
          <a:noFill/>
        </p:spPr>
        <p:txBody>
          <a:bodyPr anchor="b" anchorCtr="0" bIns="36195" lIns="0" rIns="0" rtlCol="0" tIns="0" wrap="square">
            <a:normAutofit fontScale="54444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推动可持续发展  以上内容仅供参考，具体内容可以根据您的需求进行调整优化。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8"/>
            </p:custDataLst>
          </p:nvPr>
        </p:nvSpPr>
        <p:spPr>
          <a:xfrm>
            <a:off x="3723339" y="5606911"/>
            <a:ext cx="4740001" cy="642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以上内容仅供参考，具体内容可以根据您的需求进行调整优化。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501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对2024年环境保护行业工作的总结评价</a:t>
            </a:r>
            <a:endParaRPr altLang="en-US" lang="zh-CN"/>
          </a:p>
        </p:txBody>
      </p:sp>
      <p:sp>
        <p:nvSpPr>
          <p:cNvPr id="1050172" name="Freeform 27"/>
          <p:cNvSpPr/>
          <p:nvPr>
            <p:custDataLst>
              <p:tags r:id="rId1"/>
            </p:custDataLst>
          </p:nvPr>
        </p:nvSpPr>
        <p:spPr bwMode="auto">
          <a:xfrm>
            <a:off x="608400" y="5568825"/>
            <a:ext cx="158450" cy="14563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74" name="矩形: 圆角 39"/>
          <p:cNvSpPr/>
          <p:nvPr>
            <p:custDataLst>
              <p:tags r:id="rId2"/>
            </p:custDataLst>
          </p:nvPr>
        </p:nvSpPr>
        <p:spPr>
          <a:xfrm flipH="1">
            <a:off x="712379" y="1757090"/>
            <a:ext cx="1871415" cy="403327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任意多边形: 形状 40"/>
          <p:cNvSpPr/>
          <p:nvPr>
            <p:custDataLst>
              <p:tags r:id="rId3"/>
            </p:custDataLst>
          </p:nvPr>
        </p:nvSpPr>
        <p:spPr bwMode="auto">
          <a:xfrm>
            <a:off x="608400" y="4891691"/>
            <a:ext cx="1850858" cy="76603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78" name="正文"/>
          <p:cNvSpPr txBox="1"/>
          <p:nvPr>
            <p:custDataLst>
              <p:tags r:id="rId4"/>
            </p:custDataLst>
          </p:nvPr>
        </p:nvSpPr>
        <p:spPr>
          <a:xfrm>
            <a:off x="790998" y="1833173"/>
            <a:ext cx="1714338" cy="304183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行业发展趋势：分析2024年环境保护行业的发展趋势，包括政策、技术、市场需求等方面的变化。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0" name="标题"/>
          <p:cNvSpPr txBox="1"/>
          <p:nvPr>
            <p:custDataLst>
              <p:tags r:id="rId5"/>
            </p:custDataLst>
          </p:nvPr>
        </p:nvSpPr>
        <p:spPr>
          <a:xfrm>
            <a:off x="666730" y="4932902"/>
            <a:ext cx="1769514" cy="558275"/>
          </a:xfrm>
          <a:prstGeom prst="rect"/>
          <a:noFill/>
        </p:spPr>
        <p:txBody>
          <a:bodyPr anchor="ctr" bIns="0" lIns="90000" rIns="90000" rtlCol="0" tIns="46800" wrap="square">
            <a:normAutofit fontScale="96429" lnSpcReduction="10000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82" name="Freeform 27"/>
          <p:cNvSpPr/>
          <p:nvPr>
            <p:custDataLst>
              <p:tags r:id="rId6"/>
            </p:custDataLst>
          </p:nvPr>
        </p:nvSpPr>
        <p:spPr bwMode="auto">
          <a:xfrm>
            <a:off x="2856639" y="5568825"/>
            <a:ext cx="158450" cy="14563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84" name="矩形: 圆角 45"/>
          <p:cNvSpPr/>
          <p:nvPr>
            <p:custDataLst>
              <p:tags r:id="rId7"/>
            </p:custDataLst>
          </p:nvPr>
        </p:nvSpPr>
        <p:spPr>
          <a:xfrm flipH="1">
            <a:off x="2960619" y="1757090"/>
            <a:ext cx="1871415" cy="403327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6" name="任意多边形: 形状 46"/>
          <p:cNvSpPr/>
          <p:nvPr>
            <p:custDataLst>
              <p:tags r:id="rId8"/>
            </p:custDataLst>
          </p:nvPr>
        </p:nvSpPr>
        <p:spPr bwMode="auto">
          <a:xfrm>
            <a:off x="2856639" y="4891691"/>
            <a:ext cx="1850858" cy="76603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88" name="正文"/>
          <p:cNvSpPr txBox="1"/>
          <p:nvPr>
            <p:custDataLst>
              <p:tags r:id="rId9"/>
            </p:custDataLst>
          </p:nvPr>
        </p:nvSpPr>
        <p:spPr>
          <a:xfrm>
            <a:off x="3039237" y="1833173"/>
            <a:ext cx="1714338" cy="304183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行业挑战与机遇：总结2024年环境保护行业面临的挑战和机遇，包括环境问题、技术创新、市场需求等方面的变化。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90" name="标题"/>
          <p:cNvSpPr txBox="1"/>
          <p:nvPr>
            <p:custDataLst>
              <p:tags r:id="rId10"/>
            </p:custDataLst>
          </p:nvPr>
        </p:nvSpPr>
        <p:spPr>
          <a:xfrm>
            <a:off x="2915603" y="4932902"/>
            <a:ext cx="1769514" cy="558275"/>
          </a:xfrm>
          <a:prstGeom prst="rect"/>
          <a:noFill/>
        </p:spPr>
        <p:txBody>
          <a:bodyPr anchor="ctr" bIns="0" lIns="90000" rIns="90000" rtlCol="0" tIns="46800" wrap="square">
            <a:normAutofit fontScale="96429" lnSpcReduction="10000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2" name="Freeform 27"/>
          <p:cNvSpPr/>
          <p:nvPr>
            <p:custDataLst>
              <p:tags r:id="rId11"/>
            </p:custDataLst>
          </p:nvPr>
        </p:nvSpPr>
        <p:spPr bwMode="auto">
          <a:xfrm>
            <a:off x="5105512" y="5568825"/>
            <a:ext cx="158450" cy="14563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194" name="矩形: 圆角 51"/>
          <p:cNvSpPr/>
          <p:nvPr>
            <p:custDataLst>
              <p:tags r:id="rId12"/>
            </p:custDataLst>
          </p:nvPr>
        </p:nvSpPr>
        <p:spPr>
          <a:xfrm flipH="1">
            <a:off x="5208858" y="1757090"/>
            <a:ext cx="1871415" cy="403327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任意多边形: 形状 52"/>
          <p:cNvSpPr/>
          <p:nvPr>
            <p:custDataLst>
              <p:tags r:id="rId13"/>
            </p:custDataLst>
          </p:nvPr>
        </p:nvSpPr>
        <p:spPr bwMode="auto">
          <a:xfrm>
            <a:off x="5105512" y="4891691"/>
            <a:ext cx="1850858" cy="76603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198" name="正文"/>
          <p:cNvSpPr txBox="1"/>
          <p:nvPr>
            <p:custDataLst>
              <p:tags r:id="rId14"/>
            </p:custDataLst>
          </p:nvPr>
        </p:nvSpPr>
        <p:spPr>
          <a:xfrm>
            <a:off x="5287476" y="1833173"/>
            <a:ext cx="1714338" cy="30418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行业成果与贡献：评价2024年环境保护行业在环境保护、经济发展、社会进步等方面的成果和贡献，包括污染物减排、资源节约、生态修复等方面的成就。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00" name="标题"/>
          <p:cNvSpPr txBox="1"/>
          <p:nvPr>
            <p:custDataLst>
              <p:tags r:id="rId15"/>
            </p:custDataLst>
          </p:nvPr>
        </p:nvSpPr>
        <p:spPr>
          <a:xfrm>
            <a:off x="5163842" y="4932902"/>
            <a:ext cx="1769514" cy="558275"/>
          </a:xfrm>
          <a:prstGeom prst="rect"/>
          <a:noFill/>
        </p:spPr>
        <p:txBody>
          <a:bodyPr anchor="ctr" bIns="0" lIns="90000" rIns="90000" rtlCol="0" tIns="46800" wrap="square">
            <a:normAutofit fontScale="96429" lnSpcReduction="10000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02" name="Freeform 27"/>
          <p:cNvSpPr/>
          <p:nvPr>
            <p:custDataLst>
              <p:tags r:id="rId16"/>
            </p:custDataLst>
          </p:nvPr>
        </p:nvSpPr>
        <p:spPr bwMode="auto">
          <a:xfrm>
            <a:off x="7353751" y="5568825"/>
            <a:ext cx="158450" cy="14563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04" name="矩形: 圆角 57"/>
          <p:cNvSpPr/>
          <p:nvPr>
            <p:custDataLst>
              <p:tags r:id="rId17"/>
            </p:custDataLst>
          </p:nvPr>
        </p:nvSpPr>
        <p:spPr>
          <a:xfrm flipH="1">
            <a:off x="7457097" y="1757090"/>
            <a:ext cx="1871415" cy="403327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任意多边形: 形状 58"/>
          <p:cNvSpPr/>
          <p:nvPr>
            <p:custDataLst>
              <p:tags r:id="rId18"/>
            </p:custDataLst>
          </p:nvPr>
        </p:nvSpPr>
        <p:spPr bwMode="auto">
          <a:xfrm>
            <a:off x="7353751" y="4891691"/>
            <a:ext cx="1850858" cy="76603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08" name="正文"/>
          <p:cNvSpPr txBox="1"/>
          <p:nvPr>
            <p:custDataLst>
              <p:tags r:id="rId19"/>
            </p:custDataLst>
          </p:nvPr>
        </p:nvSpPr>
        <p:spPr>
          <a:xfrm>
            <a:off x="7535715" y="1833173"/>
            <a:ext cx="1714338" cy="304183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行业问题与不足：指出2024年环境保护行业存在的问题和不足，包括政策执行、技术创新、市场监管等方面的不足。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0" name="标题"/>
          <p:cNvSpPr txBox="1"/>
          <p:nvPr>
            <p:custDataLst>
              <p:tags r:id="rId20"/>
            </p:custDataLst>
          </p:nvPr>
        </p:nvSpPr>
        <p:spPr>
          <a:xfrm>
            <a:off x="7412081" y="4932902"/>
            <a:ext cx="1769514" cy="558275"/>
          </a:xfrm>
          <a:prstGeom prst="rect"/>
          <a:noFill/>
        </p:spPr>
        <p:txBody>
          <a:bodyPr anchor="ctr" bIns="0" lIns="90000" rIns="90000" rtlCol="0" tIns="46800" wrap="square">
            <a:normAutofit fontScale="96429" lnSpcReduction="10000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12" name="Freeform 27"/>
          <p:cNvSpPr/>
          <p:nvPr>
            <p:custDataLst>
              <p:tags r:id="rId21"/>
            </p:custDataLst>
          </p:nvPr>
        </p:nvSpPr>
        <p:spPr bwMode="auto">
          <a:xfrm>
            <a:off x="9601990" y="5568825"/>
            <a:ext cx="158450" cy="145635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14" name="矩形: 圆角 63"/>
          <p:cNvSpPr/>
          <p:nvPr>
            <p:custDataLst>
              <p:tags r:id="rId22"/>
            </p:custDataLst>
          </p:nvPr>
        </p:nvSpPr>
        <p:spPr>
          <a:xfrm flipH="1">
            <a:off x="9705970" y="1757090"/>
            <a:ext cx="1871415" cy="403327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6" name="任意多边形: 形状 64"/>
          <p:cNvSpPr/>
          <p:nvPr>
            <p:custDataLst>
              <p:tags r:id="rId23"/>
            </p:custDataLst>
          </p:nvPr>
        </p:nvSpPr>
        <p:spPr bwMode="auto">
          <a:xfrm>
            <a:off x="9601990" y="4891691"/>
            <a:ext cx="1850858" cy="766033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18" name="正文"/>
          <p:cNvSpPr txBox="1"/>
          <p:nvPr>
            <p:custDataLst>
              <p:tags r:id="rId24"/>
            </p:custDataLst>
          </p:nvPr>
        </p:nvSpPr>
        <p:spPr>
          <a:xfrm>
            <a:off x="9784588" y="1833173"/>
            <a:ext cx="1714338" cy="304183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对未来工作的建议：提出对未来环境保护工作的建议，包括加强政策执行、推动技术创新、加强市场监管等方面的措施。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0" name="标题"/>
          <p:cNvSpPr txBox="1"/>
          <p:nvPr>
            <p:custDataLst>
              <p:tags r:id="rId25"/>
            </p:custDataLst>
          </p:nvPr>
        </p:nvSpPr>
        <p:spPr>
          <a:xfrm>
            <a:off x="9660320" y="4932902"/>
            <a:ext cx="1769514" cy="558275"/>
          </a:xfrm>
          <a:prstGeom prst="rect"/>
          <a:noFill/>
        </p:spPr>
        <p:txBody>
          <a:bodyPr anchor="ctr" bIns="0" lIns="90000" rIns="90000" rtlCol="0" tIns="46800" wrap="square">
            <a:normAutofit fontScale="96429" lnSpcReduction="10000"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对未来环境保护行业发展的建议和展望</a:t>
            </a:r>
            <a:endParaRPr altLang="en-US" lang="zh-CN"/>
          </a:p>
        </p:txBody>
      </p:sp>
      <p:sp>
        <p:nvSpPr>
          <p:cNvPr id="1050256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加强政策引导，推动绿色发展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加大科技创新力度，提高环境治理水平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强化公众参与意识，形成环保合力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推动国际合作，共同应对全球环境挑战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感谢您的耐心观看</a:t>
            </a:r>
            <a:endParaRPr altLang="en-US" lang="zh-CN"/>
          </a:p>
        </p:txBody>
      </p:sp>
      <p:sp>
        <p:nvSpPr>
          <p:cNvPr id="105031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 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耐心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33"/>
  <p:tag name="KSO_WM_SPECIAL_SOURCE" val="bdnull"/>
  <p:tag name="KSO_WM_TEMPLATE_THUMBS_INDEX" val="1、1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1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PRESET_TEXT" val="单击添加文档标题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23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3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85&quot;,&quot;top&quot;:&quot;118.65&quot;,&quot;width&quot;:&quot;559.25&quot;,&quot;height&quot;:&quot;270.8&quot;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6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CONTENTS 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6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30233_6*l_h_i*1_2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2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custom20230233_6*l_h_i*1_4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4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custom20230233_6*l_h_i*1_6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6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33_6*l_h_i*1_1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1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30233_6*l_h_i*1_3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3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custom20230233_6*l_h_i*1_5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5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233_6"/>
  <p:tag name="KSO_WM_TEMPLATE_SUBCATEGORY" val="1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33"/>
  <p:tag name="KSO_WM_SLIDE_LAYOUT" val="a_b_l"/>
  <p:tag name="KSO_WM_SLIDE_LAYOUT_CNT" val="1_1_1"/>
  <p:tag name="KSO_WM_TEMPLATE_THUMBS_INDEX" val="1、4、7、12、13、14、15、16、17、18、20、24、25、28、33、36、40、43、44"/>
  <p:tag name="KSO_WM_SPECIAL_SOURCE" val="bdnull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7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0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0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3_3*l_h_a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3_3*l_h_f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3_3*l_h_a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3_3*l_h_f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3_3*l_h_a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3_3*l_h_f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3_3*l_h_a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3_3*l_h_f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6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4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4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4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4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4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4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4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4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4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4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4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4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4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4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4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4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4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4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4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4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655_4*l_h_i*1_5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55_4*l_h_i*1_5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55_4*l_h_i*1_5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55_4*l_h_f*1_5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55_4*l_h_a*1_5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感谢您的耐心观看"/>
</p:tagLst>
</file>

<file path=ppt/tags/tag3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0233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3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55.3&quot;,&quot;top&quot;:&quot;113&quot;,&quot;width&quot;:&quot;559.25&quot;,&quot;height&quot;:&quot;270.8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2">
      <a:dk1>
        <a:srgbClr val="000000"/>
      </a:dk1>
      <a:lt1>
        <a:srgbClr val="FFFFFF"/>
      </a:lt1>
      <a:dk2>
        <a:srgbClr val="44546A"/>
      </a:dk2>
      <a:lt2>
        <a:srgbClr val="E2EAFE"/>
      </a:lt2>
      <a:accent1>
        <a:srgbClr val="044AFA"/>
      </a:accent1>
      <a:accent2>
        <a:srgbClr val="0366F7"/>
      </a:accent2>
      <a:accent3>
        <a:srgbClr val="0282F4"/>
      </a:accent3>
      <a:accent4>
        <a:srgbClr val="029FF1"/>
      </a:accent4>
      <a:accent5>
        <a:srgbClr val="01BBEE"/>
      </a:accent5>
      <a:accent6>
        <a:srgbClr val="00D7EB"/>
      </a:accent6>
      <a:hlink>
        <a:srgbClr val="FF0000"/>
      </a:hlink>
      <a:folHlink>
        <a:srgbClr val="E420E2"/>
      </a:folHlink>
    </a:clrScheme>
    <a:fontScheme name="自定义 1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2023-12-17T17:02:16Z</dcterms:created>
  <dcterms:modified xsi:type="dcterms:W3CDTF">2023-12-17T17:02:16Z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386b7531a355403c9ded2375f25dbef6_21</vt:lpwstr>
  </property>
</Properties>
</file>