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32" r:id="rId1"/>
    <p:sldMasterId id="2147483969" r:id="rId2"/>
  </p:sldMasterIdLst>
  <p:notesMasterIdLst>
    <p:notesMasterId r:id="rId3"/>
  </p:notesMasterIdLst>
  <p:sldIdLst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  <p:sldId id="419" r:id="rId13"/>
    <p:sldId id="422" r:id="rId14"/>
    <p:sldId id="425" r:id="rId15"/>
    <p:sldId id="428" r:id="rId16"/>
    <p:sldId id="431" r:id="rId17"/>
    <p:sldId id="434" r:id="rId18"/>
    <p:sldId id="437" r:id="rId19"/>
    <p:sldId id="440" r:id="rId20"/>
    <p:sldId id="443" r:id="rId21"/>
    <p:sldId id="446" r:id="rId22"/>
    <p:sldId id="449" r:id="rId23"/>
    <p:sldId id="452" r:id="rId24"/>
    <p:sldId id="455" r:id="rId25"/>
    <p:sldId id="458" r:id="rId26"/>
    <p:sldId id="461" r:id="rId27"/>
    <p:sldId id="464" r:id="rId28"/>
    <p:sldId id="467" r:id="rId29"/>
    <p:sldId id="470" r:id="rId30"/>
    <p:sldId id="473" r:id="rId31"/>
    <p:sldId id="476" r:id="rId32"/>
    <p:sldId id="479" r:id="rId33"/>
    <p:sldId id="482" r:id="rId34"/>
    <p:sldId id="485" r:id="rId35"/>
    <p:sldId id="48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tags" Target="../tags/tag167.xml"/><Relationship Id="rId22" Type="http://schemas.openxmlformats.org/officeDocument/2006/relationships/tags" Target="../tags/tag168.xml"/><Relationship Id="rId23" Type="http://schemas.openxmlformats.org/officeDocument/2006/relationships/tags" Target="../tags/tag169.xml"/><Relationship Id="rId24" Type="http://schemas.openxmlformats.org/officeDocument/2006/relationships/tags" Target="../tags/tag170.xml"/><Relationship Id="rId25" Type="http://schemas.openxmlformats.org/officeDocument/2006/relationships/tags" Target="../tags/tag171.xml"/><Relationship Id="rId26" Type="http://schemas.openxmlformats.org/officeDocument/2006/relationships/tags" Target="../tags/tag172.xml"/><Relationship Id="rId27" Type="http://schemas.openxmlformats.org/officeDocument/2006/relationships/tags" Target="../tags/tag173.xml"/><Relationship Id="rId28" Type="http://schemas.openxmlformats.org/officeDocument/2006/relationships/tags" Target="../tags/tag174.xml"/><Relationship Id="rId29" Type="http://schemas.openxmlformats.org/officeDocument/2006/relationships/tags" Target="../tags/tag175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tags" Target="../tags/tag406.xml"/><Relationship Id="rId18" Type="http://schemas.openxmlformats.org/officeDocument/2006/relationships/tags" Target="../tags/tag407.xml"/><Relationship Id="rId19" Type="http://schemas.openxmlformats.org/officeDocument/2006/relationships/tags" Target="../tags/tag408.xml"/><Relationship Id="rId20" Type="http://schemas.openxmlformats.org/officeDocument/2006/relationships/tags" Target="../tags/tag409.xml"/><Relationship Id="rId21" Type="http://schemas.openxmlformats.org/officeDocument/2006/relationships/tags" Target="../tags/tag410.xml"/><Relationship Id="rId22" Type="http://schemas.openxmlformats.org/officeDocument/2006/relationships/tags" Target="../tags/tag411.xml"/><Relationship Id="rId23" Type="http://schemas.openxmlformats.org/officeDocument/2006/relationships/tags" Target="../tags/tag412.xml"/><Relationship Id="rId24" Type="http://schemas.openxmlformats.org/officeDocument/2006/relationships/tags" Target="../tags/tag413.xml"/><Relationship Id="rId25" Type="http://schemas.openxmlformats.org/officeDocument/2006/relationships/tags" Target="../tags/tag414.xml"/><Relationship Id="rId26" Type="http://schemas.openxmlformats.org/officeDocument/2006/relationships/tags" Target="../tags/tag415.xml"/><Relationship Id="rId27" Type="http://schemas.openxmlformats.org/officeDocument/2006/relationships/tags" Target="../tags/tag416.xml"/><Relationship Id="rId28" Type="http://schemas.openxmlformats.org/officeDocument/2006/relationships/tags" Target="../tags/tag417.xml"/><Relationship Id="rId29" Type="http://schemas.openxmlformats.org/officeDocument/2006/relationships/tags" Target="../tags/tag418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数字校园：开启学生创新创造之路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数字校园的建设背景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数字校园的建设内容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数字校园对学生创新创造的支持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数字校园建设的成果和影响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未来数字校园的发展趋势和展望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数字校园的建设背景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信息化时代的发展趋势</a:t>
            </a:r>
            <a:endParaRPr altLang="en-US" lang="zh-CN"/>
          </a:p>
        </p:txBody>
      </p:sp>
      <p:sp>
        <p:nvSpPr>
          <p:cNvPr id="104897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互联网的普及和推广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数字化、智能化、网络化成为时代趋势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数字校园建设是适应时代发展的必然选择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数字校园建设的必要性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适应信息化时代发展的需要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促进学生的创新创造能力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推动教育信息化的发展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数字校园对学生创新创造的影响</a:t>
            </a:r>
            <a:endParaRPr altLang="en-US" lang="zh-CN"/>
          </a:p>
        </p:txBody>
      </p:sp>
      <p:sp>
        <p:nvSpPr>
          <p:cNvPr id="10490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数字校园的建设背景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数字校园对学生创新创造的未来展望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数字校园对学生创新创造的具体案例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数字校园对学生创新创造的影响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数字校园的建设内容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校园网络建设</a:t>
            </a:r>
            <a:endParaRPr altLang="en-US" lang="zh-CN"/>
          </a:p>
        </p:txBody>
      </p:sp>
      <p:sp>
        <p:nvSpPr>
          <p:cNvPr id="10492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校园网络架构：介绍校园网络的硬件和软件组成，包括路由器、交换机、防火墙等设备以及操作系统、数据库等软件。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网络设备配置：详细说明校园网络中各个设备的配置参数，包括IP地址、子网掩码、网关等网络参数以及设备型号、性能等硬件参数。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网络安全管理：介绍校园网络中的安全措施，包括身份认证、访问控制、数据加密等，以确保网络的安全性和稳定性。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网络应用服务：介绍校园网络中提供的各种应用服务，如电子邮件、网页浏览、文件传输等，以满足师生的日常需求。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数字化教学资源建设</a:t>
            </a:r>
            <a:endParaRPr altLang="en-US" lang="zh-CN"/>
          </a:p>
        </p:txBody>
      </p:sp>
      <p:sp>
        <p:nvSpPr>
          <p:cNvPr id="10493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硬件设施：建设高速网络、多媒体教室、计算机实验室等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软件资源：引进各类在线课程、数字化图书馆、教学管理系统等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师资培训：提高教师数字化教学能力，推广新的教学方法和手段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学生培养：鼓励学生使用数字化工具和资源，培养创新精神和协作能力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数字化教学环境建设</a:t>
            </a:r>
            <a:endParaRPr altLang="en-US" lang="zh-CN"/>
          </a:p>
        </p:txBody>
      </p:sp>
      <p:sp>
        <p:nvSpPr>
          <p:cNvPr id="10493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多媒体教室建设：配备先进的多媒体设备，提高教学效果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数字化图书馆建设：实现图书数字化管理，方便学生查阅资料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数字化实验室建设：提供先进的实验设备，提高学生的实践能力和创新精神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网络教学平台搭建：提供在线课程、学习资源，方便学生自主学习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数字化管理服务建设</a:t>
            </a:r>
            <a:endParaRPr altLang="en-US" lang="zh-CN"/>
          </a:p>
        </p:txBody>
      </p:sp>
      <p:sp>
        <p:nvSpPr>
          <p:cNvPr id="10494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学生信息管理：建立学生信息库，实现学生信息的数字化管理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教务管理：采用数字化手段进行课程安排、考试管理、成绩查询等教务工作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校园安全管理：通过数字化技术提高校园安全防范能力，保障学生人身安全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校园服务：提供在线选课、在线缴费、在线查询等数字化服务，提升学生校园生活体验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数字校园对学生创新创造的支持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提供数字化学习资源和学习平台</a:t>
            </a:r>
            <a:endParaRPr altLang="en-US" lang="zh-CN"/>
          </a:p>
        </p:txBody>
      </p:sp>
      <p:sp>
        <p:nvSpPr>
          <p:cNvPr id="10495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数字校园为学生提供丰富的学习资源，包括电子图书、在线课程、研究资料库等。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数字校园提供在线学习平台，学生可以在任何时间、任何地点进行学习，提高学习效率和便捷性。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数字校园的学习平台通常具有互动功能，鼓励学生之间的交流与合作，促进知识分享和创新思维。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数字校园的学习资源和学习平台支持学生的个性化学习，满足不同学生的需求和兴趣，激发创新创造潜力。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促进教学方式和方法的创新</a:t>
            </a:r>
            <a:endParaRPr altLang="en-US" lang="zh-CN"/>
          </a:p>
        </p:txBody>
      </p:sp>
      <p:sp>
        <p:nvSpPr>
          <p:cNvPr id="10496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数字化教学资源丰富多样，满足个性化需求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创新教育理念和方法，培养创新思维和实践能力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互动教学、合作学习等多种教学方式应用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线上线下相结合，打破传统课堂限制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培养学生的数字化素养和创新能力</a:t>
            </a:r>
            <a:endParaRPr altLang="en-US" lang="zh-CN"/>
          </a:p>
        </p:txBody>
      </p:sp>
      <p:sp>
        <p:nvSpPr>
          <p:cNvPr id="10496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数字校园提供丰富的数字化资源和工具，帮助学生提高数字化素养，掌握创新创造所需的技术和技能。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数字校园鼓励学生利用数字化平台进行自主学习和合作学习，培养自主学习能力和团队协作精神。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数字校园提供多样化的数字化课程和活动，激发学生的创新思维和创造力，培养学生的创新精神和实践能力。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数字校园与企业和行业合作，共同推进数字化教育改革，提高学生的创新创造能力和就业竞争力。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推动学生参与科技创新和创业活动</a:t>
            </a:r>
            <a:endParaRPr altLang="en-US" lang="zh-CN"/>
          </a:p>
        </p:txBody>
      </p:sp>
      <p:sp>
        <p:nvSpPr>
          <p:cNvPr id="10497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提供丰富的数字资源和工具：数字校园为学生提供各种在线课程、学习资源、实验设备等，帮助学生更好地学习和实践。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鼓励学生参与科研项目：学校可以鼓励学生参与各种科研项目，提供必要的支持和指导，培养学生的创新能力和实践能力。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举办科技竞赛和活动：数字校园可以举办各种科技竞赛和活动，如创新创业大赛、机器人设计比赛等，激发学生的创新思维和创业热情。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提供创业指导和支持：学校可以为学生提供创业指导和支持，如创业培训、融资支持等，帮助学生实现创业梦想。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数字校园建设的成果和影响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提高学校的教学质量和水平</a:t>
            </a:r>
            <a:endParaRPr altLang="en-US" lang="zh-CN"/>
          </a:p>
        </p:txBody>
      </p:sp>
      <p:sp>
        <p:nvSpPr>
          <p:cNvPr id="10498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数字校园建设促进了优质教育资源的共享，提高了教学质量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数字校园建设推动了教学模式的改革，提高了学生的学习效果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数字校园建设提供了多样化的学习方式和工具，提高了学生的学习兴趣和积极性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数字校园建设加强了学校与家长、社会的沟通和联系，提高了学校的综合声誉和影响力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增强学生的综合素质和能力</a:t>
            </a:r>
            <a:endParaRPr altLang="en-US" lang="zh-CN"/>
          </a:p>
        </p:txBody>
      </p:sp>
      <p:sp>
        <p:nvSpPr>
          <p:cNvPr id="10499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数字校园建设为学生提供了多样化的学习方式和资源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数字校园建设促进了学生的自主学习和个性化发展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数字校园建设提高了学生的信息素养和创新能力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数字校园建设培养了学生的团队协作和沟通能力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推动学校的可持续发展</a:t>
            </a:r>
            <a:endParaRPr altLang="en-US" lang="zh-CN"/>
          </a:p>
        </p:txBody>
      </p:sp>
      <p:sp>
        <p:nvSpPr>
          <p:cNvPr id="10499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4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5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5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数字校园建设提升学校教育质量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数字校园建设助力学校国际化发展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数字校园建设推动学校创新发展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数字校园建设促进学校管理效率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对其他学校和社会的影响和借鉴意义</a:t>
            </a:r>
            <a:endParaRPr altLang="en-US" lang="zh-CN"/>
          </a:p>
        </p:txBody>
      </p:sp>
      <p:sp>
        <p:nvSpPr>
          <p:cNvPr id="10500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数字校园建设对其他学校的影响：推动其他学校进行数字化转型，提高教育质量和效率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数字校园建设对社会的借鉴意义：为社会提供数字化转型的示范，推动社会数字化进程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数字校园建设对教育行业的影响：引领教育行业数字化转型，推动教育现代化发展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数字校园建设对其他领域的借鉴意义：为其他领域提供数字化转型的参考，促进各行业数字化发展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未来数字校园的发展趋势和展望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云计算、大数据、人工智能等新技术的应用</a:t>
            </a:r>
            <a:endParaRPr altLang="en-US" lang="zh-CN"/>
          </a:p>
        </p:txBody>
      </p:sp>
      <p:sp>
        <p:nvSpPr>
          <p:cNvPr id="10501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人工智能技术：应用于智能推荐、语音识别、自然语言处理等领域，提升数字校园的智能化水平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云计算技术：提供高效、灵活和可靠的计算服务，支持数字校园的各项应用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大数据技术：对海量数据进行收集、存储、分析和挖掘，为数字校园提供个性化教学和精准管理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新技术融合：云计算、大数据和人工智能等技术相互融合，为数字校园提供更高效、智能和个性化的服务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个性化教育和定制化学习的发展</a:t>
            </a:r>
            <a:endParaRPr altLang="en-US" lang="zh-CN"/>
          </a:p>
        </p:txBody>
      </p:sp>
      <p:sp>
        <p:nvSpPr>
          <p:cNvPr id="10502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个性化教育：根据学生的兴趣、能力和需求，提供个性化的教学计划和资源，促进学生的全面发展。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定制化学习：根据学生的学习进度和需求，提供定制化的学习内容和方式，帮助学生更好地掌握知识和技能。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未来发展趋势：随着技术的发展和教育的改革，个性化教育和定制化学习将会成为未来数字校园的重要发展方向。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展望：未来数字校园将更加注重学生的个性化和差异化需求，提供更加丰富、灵活和多样化的教育资源和教学方式，促进学生的创新创造能力的发展。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跨学科、跨领域、跨文化的融合教育的发展</a:t>
            </a:r>
            <a:endParaRPr altLang="en-US" lang="zh-CN"/>
          </a:p>
        </p:txBody>
      </p:sp>
      <p:sp>
        <p:nvSpPr>
          <p:cNvPr id="10502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未来数字校园的发展趋势：跨学科、跨领域、跨文化的融合教育将成为主流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未来数字校园的展望：通过融合教育，培养学生的创新创造能力和综合素质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融合教育的实践案例：介绍一些国内外成功的融合教育实践案例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融合教育的挑战与对策：分析融合教育面临的挑战，提出相应的对策和建议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数字校园建设的未来展望和挑战</a:t>
            </a:r>
            <a:endParaRPr altLang="en-US" lang="zh-CN"/>
          </a:p>
        </p:txBody>
      </p:sp>
      <p:sp>
        <p:nvSpPr>
          <p:cNvPr id="10503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未来数字校园的发展趋势：个性化、智能化、多元化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未来数字校园的发展前景：推动教育信息化、促进教育公平、提高教育质量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未来数字校园的建设方向：加强技术研发、完善教育资源、提高教育质量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未来数字校园的挑战：技术更新、数据安全、教育资源整合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2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2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2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2023-12-16T05:03:47Z</dcterms:created>
  <dcterms:modified xsi:type="dcterms:W3CDTF">2023-12-16T05:03:47Z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ab01f09e7db7458393299624bc9e18a0_21</vt:lpwstr>
  </property>
</Properties>
</file>