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83" r:id="rId1"/>
    <p:sldMasterId id="2147490920" r:id="rId2"/>
  </p:sldMasterIdLst>
  <p:notesMasterIdLst>
    <p:notesMasterId r:id="rId3"/>
  </p:notesMasterIdLst>
  <p:sldIdLst>
    <p:sldId id="3400" r:id="rId4"/>
    <p:sldId id="3405" r:id="rId5"/>
    <p:sldId id="3410" r:id="rId6"/>
    <p:sldId id="3414" r:id="rId7"/>
    <p:sldId id="3417" r:id="rId8"/>
    <p:sldId id="3420" r:id="rId9"/>
    <p:sldId id="3424" r:id="rId10"/>
    <p:sldId id="3428" r:id="rId11"/>
    <p:sldId id="3431" r:id="rId12"/>
    <p:sldId id="3434" r:id="rId13"/>
    <p:sldId id="3438" r:id="rId14"/>
    <p:sldId id="3442" r:id="rId15"/>
    <p:sldId id="3445" r:id="rId16"/>
    <p:sldId id="3448" r:id="rId17"/>
    <p:sldId id="3452" r:id="rId18"/>
    <p:sldId id="3456" r:id="rId19"/>
    <p:sldId id="3459" r:id="rId20"/>
    <p:sldId id="3462" r:id="rId21"/>
    <p:sldId id="3466" r:id="rId22"/>
    <p:sldId id="3470" r:id="rId23"/>
    <p:sldId id="3473" r:id="rId24"/>
    <p:sldId id="3476" r:id="rId25"/>
    <p:sldId id="3480" r:id="rId26"/>
    <p:sldId id="3484" r:id="rId27"/>
    <p:sldId id="3487" r:id="rId28"/>
    <p:sldId id="3490" r:id="rId29"/>
    <p:sldId id="349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84" r:id="rId1"/>
    <p:sldLayoutId id="2147490885" r:id="rId2"/>
    <p:sldLayoutId id="2147490886" r:id="rId3"/>
    <p:sldLayoutId id="2147490887" r:id="rId4"/>
    <p:sldLayoutId id="2147490888" r:id="rId5"/>
    <p:sldLayoutId id="2147490889" r:id="rId6"/>
    <p:sldLayoutId id="2147490890" r:id="rId7"/>
    <p:sldLayoutId id="2147490891" r:id="rId8"/>
    <p:sldLayoutId id="2147490892" r:id="rId9"/>
    <p:sldLayoutId id="2147490893" r:id="rId10"/>
    <p:sldLayoutId id="21474908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21" r:id="rId1"/>
    <p:sldLayoutId id="2147490922" r:id="rId2"/>
    <p:sldLayoutId id="2147490923" r:id="rId3"/>
    <p:sldLayoutId id="2147490924" r:id="rId4"/>
    <p:sldLayoutId id="2147490925" r:id="rId5"/>
    <p:sldLayoutId id="2147490926" r:id="rId6"/>
    <p:sldLayoutId id="2147490927" r:id="rId7"/>
    <p:sldLayoutId id="2147490928" r:id="rId8"/>
    <p:sldLayoutId id="2147490929" r:id="rId9"/>
    <p:sldLayoutId id="2147490930" r:id="rId10"/>
    <p:sldLayoutId id="214749093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推动小学生语言发展的有效教学策略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34200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28498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了解小学生的语言发展特点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534275" y="133921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477250" y="104902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创造良好的语言学习环境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34200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28498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采用多种教学方法和手段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534275" y="300355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477250" y="2713355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注重培养小学生的阅读习惯和能力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34200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28498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加强师生互动和同伴合作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12"/>
            </p:custDataLst>
          </p:nvPr>
        </p:nvSpPr>
        <p:spPr>
          <a:xfrm>
            <a:off x="7534275" y="466788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06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42" name="标题"/>
          <p:cNvSpPr txBox="1"/>
          <p:nvPr>
            <p:custDataLst>
              <p:tags r:id="rId13"/>
            </p:custDataLst>
          </p:nvPr>
        </p:nvSpPr>
        <p:spPr>
          <a:xfrm>
            <a:off x="8477250" y="4377690"/>
            <a:ext cx="3056890" cy="12446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关注小学生的个体差异和需求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了解小学生的语言发展特点</a:t>
            </a:r>
            <a:endParaRPr altLang="en-US" dirty="0" lang="zh-CN"/>
          </a:p>
        </p:txBody>
      </p:sp>
      <p:sp>
        <p:nvSpPr>
          <p:cNvPr id="10488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语言发展阶段和特点</a:t>
            </a:r>
            <a:endParaRPr altLang="en-US" lang="zh-CN"/>
          </a:p>
        </p:txBody>
      </p:sp>
      <p:sp>
        <p:nvSpPr>
          <p:cNvPr id="104892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语言发展阶段：前语言期、语言期和后语言期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语言发展特点：从简单发音到复杂语言，从模仿到创造，从被动接受到主动表达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语言发展关键期：0-6岁，抓住关键期进行语言教育，促进小学生语言发展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影响因素：生理因素、环境因素、教育因素等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认知能力和语言学习的关系</a:t>
            </a:r>
            <a:endParaRPr altLang="en-US" lang="zh-CN"/>
          </a:p>
        </p:txBody>
      </p:sp>
      <p:sp>
        <p:nvSpPr>
          <p:cNvPr id="10489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认知能力影响语言学习的速度和深度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针对小学生语言发展特点，采用相应的教学策略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结合认知能力与语言学习，提高教学效果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语言学习促进认知能力的发展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个性差异和语言学习</a:t>
            </a:r>
            <a:endParaRPr altLang="en-US" lang="zh-CN"/>
          </a:p>
        </p:txBody>
      </p:sp>
      <p:sp>
        <p:nvSpPr>
          <p:cNvPr id="104905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教师应了解学生的个性特点，根据不同学生的需求和特点进行教学。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小学生的个性差异对语言学习有重要影响，如兴趣、动机、性格等。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个性差异可能导致学生在语言学习上的不同表现，教师应关注学生的进步和困难。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针对个性差异，教师可以采用多样化的教学策略，如小组合作、角色扮演等，以促进学生的语言发展。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创造良好的语言学习环境</a:t>
            </a:r>
            <a:endParaRPr altLang="en-US" dirty="0" lang="zh-CN"/>
          </a:p>
        </p:txBody>
      </p:sp>
      <p:sp>
        <p:nvSpPr>
          <p:cNvPr id="10491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创设丰富的语言环境</a:t>
            </a:r>
            <a:endParaRPr altLang="en-US" lang="zh-CN"/>
          </a:p>
        </p:txBody>
      </p:sp>
      <p:sp>
        <p:nvSpPr>
          <p:cNvPr id="104915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提供多种语言材料：包括故事、诗歌、绘本等，激发小学生的阅读兴趣。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鼓励自由表达：让学生有足够的时间和机会表达自己的想法和感受，培养其口语表达能力。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创设情境教学：通过模拟真实情境，让学生在实践中学习和运用语言。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开展语言活动：如朗诵、讲故事、角色扮演等，丰富小学生的语言体验。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鼓励自由表达和交流</a:t>
            </a:r>
            <a:endParaRPr altLang="en-US" lang="zh-CN"/>
          </a:p>
        </p:txBody>
      </p:sp>
      <p:sp>
        <p:nvSpPr>
          <p:cNvPr id="10491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为学生提供安全、舒适的学习环境，让他们敢于表达自己的想法和感受。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鼓励学生用多种方式表达自己的思想，如口头叙述、写作、绘画等，以培养他们的创造力。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提倡合作学习，让学生在小组讨论中互相倾听、交流意见，培养他们的合作精神。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创设多种情境，引导学生积极参与语言交流活动，提高他们的口语表达能力。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提供多元化的语言输入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创设真实的语言情境，让学生在实际交流中提高语言运用能力。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利用多媒体资源，如绘本、动画、音频等，激发学生学习兴趣。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组织多样的语言活动，如朗诵、讲故事、角色扮演等，让学生充分参与。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推荐适合学生年龄段的读物，丰富学生的阅读材料，拓展语言知识。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采用多种教学方法和手段</a:t>
            </a:r>
            <a:endParaRPr altLang="en-US" dirty="0" lang="zh-CN"/>
          </a:p>
        </p:txBody>
      </p:sp>
      <p:sp>
        <p:nvSpPr>
          <p:cNvPr id="10493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故事教学和角色扮演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608330" y="1931796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故事教学：通过生动有趣的故事，激发小学生的兴趣和好奇心，提高语言理解和表达能力。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608330" y="3915173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角色扮演：让小学生扮演不同的角色，模拟真实情境，培养语言应用能力和社交技巧。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游戏化教学和互动活动</a:t>
            </a:r>
            <a:endParaRPr altLang="en-US" lang="zh-CN"/>
          </a:p>
        </p:txBody>
      </p:sp>
      <p:sp>
        <p:nvSpPr>
          <p:cNvPr id="1049420" name="矩形 31"/>
          <p:cNvSpPr/>
          <p:nvPr>
            <p:custDataLst>
              <p:tags r:id="rId1"/>
            </p:custDataLst>
          </p:nvPr>
        </p:nvSpPr>
        <p:spPr>
          <a:xfrm>
            <a:off x="608330" y="1931796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游戏化教学：通过设计有趣的游戏，让学生在游戏中学习语言知识，提高语言运用能力。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"/>
          <p:cNvSpPr/>
          <p:nvPr>
            <p:custDataLst>
              <p:tags r:id="rId2"/>
            </p:custDataLst>
          </p:nvPr>
        </p:nvSpPr>
        <p:spPr>
          <a:xfrm>
            <a:off x="608330" y="3915173"/>
            <a:ext cx="10970601" cy="169175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互动活动：组织多种形式的互动活动，如角色扮演、小组讨论等，让学生在互动中锻炼语言表达能力。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利用多媒体资源和技术</a:t>
            </a:r>
            <a:endParaRPr altLang="en-US" lang="zh-CN"/>
          </a:p>
        </p:txBody>
      </p:sp>
      <p:sp>
        <p:nvSpPr>
          <p:cNvPr id="104945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介绍多媒体资源在语言教学中的作用，如图片、音频、视频等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阐述如何利用多媒体技术创设语言学习情境，激发学生的学习兴趣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分析利用多媒体资源和技术对小学生语言发展的促进作用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探讨如何结合传统教学方法和现代技术手段，提高语言教学的效果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注重培养小学生的阅读习惯和能力</a:t>
            </a:r>
            <a:endParaRPr altLang="en-US" dirty="0" lang="zh-CN"/>
          </a:p>
        </p:txBody>
      </p:sp>
      <p:sp>
        <p:nvSpPr>
          <p:cNvPr id="10495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激发阅读兴趣和动力</a:t>
            </a:r>
            <a:endParaRPr altLang="en-US" lang="zh-CN"/>
          </a:p>
        </p:txBody>
      </p:sp>
      <p:sp>
        <p:nvSpPr>
          <p:cNvPr id="10495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创设阅读情境，引导学生进入阅读的世界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推荐适合小学生的读物，满足他们的阅读需求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开展阅读分享活动，鼓励学生分享自己的阅读心得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建立阅读奖励机制，激发学生的阅读动力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选择适合小学生的阅读材料</a:t>
            </a:r>
            <a:endParaRPr altLang="en-US" lang="zh-CN"/>
          </a:p>
        </p:txBody>
      </p:sp>
      <p:sp>
        <p:nvSpPr>
          <p:cNvPr id="1049622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内容要有趣味性，能够吸引小学生的兴趣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难度要适中，符合小学生的认知水平和阅读能力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题材要广泛，包括故事、科普、知识等多种类型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语言要简洁明了，易于理解和学习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培养阅读技巧和方法</a:t>
            </a:r>
            <a:endParaRPr altLang="en-US" lang="zh-CN"/>
          </a:p>
        </p:txBody>
      </p:sp>
      <p:sp>
        <p:nvSpPr>
          <p:cNvPr id="10496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精读与泛读结合：精读重点段落，泛读扩展知识面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速读训练：通过训练提高阅读速度和抓取关键信息的能力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批判性阅读：培养分析、评价文章的能力，不盲从作者观点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笔记与总结：阅读时记录重点，阅读后总结提炼，加深理解和记忆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加强师生互动和同伴合作</a:t>
            </a:r>
            <a:endParaRPr altLang="en-US" dirty="0" lang="zh-CN"/>
          </a:p>
        </p:txBody>
      </p:sp>
      <p:sp>
        <p:nvSpPr>
          <p:cNvPr id="10497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建立良好的师生关系</a:t>
            </a:r>
            <a:endParaRPr altLang="en-US" lang="zh-CN"/>
          </a:p>
        </p:txBody>
      </p:sp>
      <p:sp>
        <p:nvSpPr>
          <p:cNvPr id="104978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教师与学生之间应建立平等、尊重的关系，鼓励学生积极参与课堂互动。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教师需关注学生的情感需求，善于倾听学生的意见和反馈，调整教学策略以满足学生的个性化需求。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通过开展小组合作、角色扮演等活动，加强学生之间的交流与合作，提高学生的团队协作能力。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教师应对学生的表现给予及时、具体的反馈和评价，以激发学生的学习热情和自信心。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鼓励同伴之间的合作与交流</a:t>
            </a:r>
            <a:endParaRPr altLang="en-US" lang="zh-CN"/>
          </a:p>
        </p:txBody>
      </p:sp>
      <p:sp>
        <p:nvSpPr>
          <p:cNvPr id="104982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合作交流可以培养学生的团队协作精神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合作交流有助于提高学生的语言表达能力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合作交流可以促进学生的思考和创造力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教师应当积极引导学生进行合作交流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教师作为引导者和促进者</a:t>
            </a:r>
            <a:endParaRPr altLang="en-US" lang="zh-CN"/>
          </a:p>
        </p:txBody>
      </p:sp>
      <p:sp>
        <p:nvSpPr>
          <p:cNvPr id="104987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教师设计互动性强的教学活动，鼓励学生积极参与语言交流和表达。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教师通过提问引导学生思考，促进学生语言表达能力的发展。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教师提供丰富的语言材料和语境，帮助学生积累语言知识和经验。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教师关注学生的个体差异和需求，提供有针对性的指导和支持。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关注小学生的个体差异和需求</a:t>
            </a:r>
            <a:endParaRPr altLang="en-US" dirty="0" lang="zh-CN"/>
          </a:p>
        </p:txBody>
      </p:sp>
      <p:sp>
        <p:nvSpPr>
          <p:cNvPr id="10499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因材施教和个性化教学</a:t>
            </a:r>
            <a:endParaRPr altLang="en-US" lang="zh-CN"/>
          </a:p>
        </p:txBody>
      </p:sp>
      <p:sp>
        <p:nvSpPr>
          <p:cNvPr id="1049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关注学生的个体差异：了解每个学生的特点、兴趣和需求，制定个性化的教学计划。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灵活调整教学方法：根据学生的学习进度和能力，采用不同的教学方法和资源，确保每个学生都能理解和掌握知识。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激发学生学习兴趣：通过有趣的教学活动和多元化的教学方式，激发学生的学习兴趣和动力，提高学习效果。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注重学生的反馈：及时了解学生的学习情况和反馈，调整教学策略，以满足学生的需求和提高教学效果。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针对不同水平和学习风格的教学策略</a:t>
            </a:r>
            <a:endParaRPr altLang="en-US" lang="zh-CN"/>
          </a:p>
        </p:txBody>
      </p:sp>
      <p:sp>
        <p:nvSpPr>
          <p:cNvPr id="105005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针对不同水平：采用分层教学，根据学生的语言水平分为不同的层次，制定相应的教学计划和目标。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针对不同学习风格：采用多元教学方式，如小组讨论、角色扮演、游戏等，以满足不同学习风格的需求。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个体差异：关注学生的个体差异，如兴趣、性格、学习方式等，采用个性化的教学策略，激发学生的学习兴趣和动力。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需求：了解学生的学习需求，及时调整教学策略，以满足学生的需求和提高教学效果。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及时反馈和调整教学策略</a:t>
            </a:r>
            <a:endParaRPr altLang="en-US" lang="zh-CN"/>
          </a:p>
        </p:txBody>
      </p:sp>
      <p:sp>
        <p:nvSpPr>
          <p:cNvPr id="105010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关注学生的个体差异和需求，了解学生的学习特点和需求，制定个性化的教学计划。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在教学过程中，及时反馈学生的学习情况，指出学生的不足之处，并给予指导和建议。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根据学生的反馈和表现，及时调整教学策略，以适应学生的学习需求和提高教学效果。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通过多种形式的教学活动，激发学生的学习兴趣和积极性，促进学生的自主学习和个性化发展。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1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6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6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6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6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6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6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0_6*l_h_i*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40"/>
  <p:tag name="KSO_WM_UNIT_TYPE" val="l_h_a"/>
  <p:tag name="KSO_WM_UNIT_ID" val="custom20230280_6*l_h_a*1_6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28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62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9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2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2024-01-03T12:13:30Z</dcterms:created>
  <dcterms:modified xsi:type="dcterms:W3CDTF">2024-01-03T12:13:30Z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cddbe7d74dbb4101a8752f2791cbba19_21</vt:lpwstr>
  </property>
</Properties>
</file>