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1401" r:id="rId1"/>
    <p:sldMasterId id="2147501438" r:id="rId2"/>
  </p:sldMasterIdLst>
  <p:notesMasterIdLst>
    <p:notesMasterId r:id="rId3"/>
  </p:notesMasterIdLst>
  <p:sldIdLst>
    <p:sldId id="8510" r:id="rId4"/>
    <p:sldId id="8514" r:id="rId5"/>
    <p:sldId id="8517" r:id="rId6"/>
    <p:sldId id="8520" r:id="rId7"/>
    <p:sldId id="8523" r:id="rId8"/>
    <p:sldId id="8526" r:id="rId9"/>
    <p:sldId id="8529" r:id="rId10"/>
    <p:sldId id="8532" r:id="rId11"/>
    <p:sldId id="8535" r:id="rId12"/>
    <p:sldId id="8538" r:id="rId13"/>
    <p:sldId id="8541" r:id="rId14"/>
    <p:sldId id="8544" r:id="rId15"/>
    <p:sldId id="8547" r:id="rId16"/>
    <p:sldId id="8550" r:id="rId17"/>
    <p:sldId id="8553" r:id="rId18"/>
    <p:sldId id="8556" r:id="rId19"/>
    <p:sldId id="8559" r:id="rId20"/>
    <p:sldId id="8562" r:id="rId21"/>
    <p:sldId id="8565" r:id="rId22"/>
    <p:sldId id="8568" r:id="rId23"/>
    <p:sldId id="8571" r:id="rId24"/>
    <p:sldId id="8574" r:id="rId25"/>
    <p:sldId id="8577" r:id="rId26"/>
    <p:sldId id="8580" r:id="rId27"/>
    <p:sldId id="8583" r:id="rId28"/>
    <p:sldId id="8586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1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7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image" Target="../media/image2.png"/><Relationship Id="rId15" Type="http://schemas.openxmlformats.org/officeDocument/2006/relationships/tags" Target="../tags/tag13.xml"/><Relationship Id="rId16" Type="http://schemas.openxmlformats.org/officeDocument/2006/relationships/image" Target="../media/image3.png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tags" Target="../tags/tag20.xml"/><Relationship Id="rId3" Type="http://schemas.openxmlformats.org/officeDocument/2006/relationships/tags" Target="../tags/tag21.xml"/><Relationship Id="rId4" Type="http://schemas.openxmlformats.org/officeDocument/2006/relationships/tags" Target="../tags/tag22.xml"/><Relationship Id="rId5" Type="http://schemas.openxmlformats.org/officeDocument/2006/relationships/tags" Target="../tags/tag23.xml"/><Relationship Id="rId6" Type="http://schemas.openxmlformats.org/officeDocument/2006/relationships/tags" Target="../tags/tag24.xml"/><Relationship Id="rId7" Type="http://schemas.openxmlformats.org/officeDocument/2006/relationships/tags" Target="../tags/tag25.xml"/><Relationship Id="rId8" Type="http://schemas.openxmlformats.org/officeDocument/2006/relationships/image" Target="../media/image4.png"/><Relationship Id="rId9" Type="http://schemas.openxmlformats.org/officeDocument/2006/relationships/tags" Target="../tags/tag26.xml"/><Relationship Id="rId10" Type="http://schemas.openxmlformats.org/officeDocument/2006/relationships/image" Target="../media/image5.png"/><Relationship Id="rId11" Type="http://schemas.openxmlformats.org/officeDocument/2006/relationships/tags" Target="../tags/tag27.xml"/><Relationship Id="rId12" Type="http://schemas.openxmlformats.org/officeDocument/2006/relationships/image" Target="../media/image6.png"/><Relationship Id="rId13" Type="http://schemas.openxmlformats.org/officeDocument/2006/relationships/tags" Target="../tags/tag28.xml"/><Relationship Id="rId1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tags" Target="../tags/tag37.xml"/><Relationship Id="rId10" Type="http://schemas.openxmlformats.org/officeDocument/2006/relationships/tags" Target="../tags/tag38.xml"/><Relationship Id="rId11" Type="http://schemas.openxmlformats.org/officeDocument/2006/relationships/image" Target="../media/image1.png"/><Relationship Id="rId12" Type="http://schemas.openxmlformats.org/officeDocument/2006/relationships/tags" Target="../tags/tag39.xml"/><Relationship Id="rId13" Type="http://schemas.openxmlformats.org/officeDocument/2006/relationships/image" Target="../media/image7.png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image" Target="../media/image8.png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image" Target="../media/image9.png"/><Relationship Id="rId14" Type="http://schemas.openxmlformats.org/officeDocument/2006/relationships/tags" Target="../tags/tag81.xml"/><Relationship Id="rId15" Type="http://schemas.openxmlformats.org/officeDocument/2006/relationships/image" Target="../media/image3.png"/><Relationship Id="rId16" Type="http://schemas.openxmlformats.org/officeDocument/2006/relationships/tags" Target="../tags/tag82.xml"/><Relationship Id="rId17" Type="http://schemas.openxmlformats.org/officeDocument/2006/relationships/image" Target="../media/image10.png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矩形 38"/>
          <p:cNvSpPr/>
          <p:nvPr userDrawn="1">
            <p:custDataLst>
              <p:tags r:id="rId1"/>
            </p:custDataLst>
          </p:nvPr>
        </p:nvSpPr>
        <p:spPr>
          <a:xfrm>
            <a:off x="0" y="-1"/>
            <a:ext cx="12192000" cy="6858000"/>
          </a:xfrm>
          <a:prstGeom prst="rect"/>
          <a:gradFill>
            <a:gsLst>
              <a:gs pos="7000">
                <a:schemeClr val="bg1"/>
              </a:gs>
              <a:gs pos="43000">
                <a:schemeClr val="bg2"/>
              </a:gs>
              <a:gs pos="10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838200" y="1626870"/>
            <a:ext cx="5160645" cy="219329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838200" y="3963670"/>
            <a:ext cx="5160645" cy="56642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单击此处添加文档副标题内容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 txBox="1"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45819" y="637985"/>
            <a:ext cx="2743199" cy="276860"/>
          </a:xfrm>
          <a:noFill/>
        </p:spPr>
        <p:txBody>
          <a:bodyPr anchor="t"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6" name="文本占位符 23"/>
          <p:cNvSpPr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45820" y="4899660"/>
            <a:ext cx="2444115" cy="504190"/>
          </a:xfrm>
          <a:prstGeom prst="roundRect">
            <a:avLst>
              <a:gd name="adj" fmla="val 50000"/>
            </a:avLst>
          </a:prstGeom>
          <a:gradFill>
            <a:gsLst>
              <a:gs pos="67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b="1" sz="1600">
                <a:solidFill>
                  <a:schemeClr val="bg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8" name="任意多边形: 形状 20"/>
          <p:cNvSpPr/>
          <p:nvPr userDrawn="1">
            <p:custDataLst>
              <p:tags r:id="rId9"/>
            </p:custDataLst>
          </p:nvPr>
        </p:nvSpPr>
        <p:spPr>
          <a:xfrm rot="1800000">
            <a:off x="7802720" y="2042297"/>
            <a:ext cx="4918716" cy="6479421"/>
          </a:xfrm>
          <a:custGeom>
            <a:avLst/>
            <a:gdLst>
              <a:gd name="connsiteX0" fmla="*/ 108793 w 4918716"/>
              <a:gd name="connsiteY0" fmla="*/ 42142 h 6479421"/>
              <a:gd name="connsiteX1" fmla="*/ 246757 w 4918716"/>
              <a:gd name="connsiteY1" fmla="*/ 0 h 6479421"/>
              <a:gd name="connsiteX2" fmla="*/ 2817393 w 4918716"/>
              <a:gd name="connsiteY2" fmla="*/ 0 h 6479421"/>
              <a:gd name="connsiteX3" fmla="*/ 4918716 w 4918716"/>
              <a:gd name="connsiteY3" fmla="*/ 3639599 h 6479421"/>
              <a:gd name="connsiteX4" fmla="*/ 0 w 4918716"/>
              <a:gd name="connsiteY4" fmla="*/ 6479421 h 6479421"/>
              <a:gd name="connsiteX5" fmla="*/ 0 w 4918716"/>
              <a:gd name="connsiteY5" fmla="*/ 246757 h 6479421"/>
              <a:gd name="connsiteX6" fmla="*/ 108793 w 4918716"/>
              <a:gd name="connsiteY6" fmla="*/ 42142 h 6479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18716" h="6479421">
                <a:moveTo>
                  <a:pt x="108793" y="42142"/>
                </a:moveTo>
                <a:cubicBezTo>
                  <a:pt x="148175" y="15536"/>
                  <a:pt x="195652" y="0"/>
                  <a:pt x="246757" y="0"/>
                </a:cubicBezTo>
                <a:lnTo>
                  <a:pt x="2817393" y="0"/>
                </a:lnTo>
                <a:lnTo>
                  <a:pt x="4918716" y="3639599"/>
                </a:lnTo>
                <a:lnTo>
                  <a:pt x="0" y="6479421"/>
                </a:lnTo>
                <a:lnTo>
                  <a:pt x="0" y="246757"/>
                </a:lnTo>
                <a:cubicBezTo>
                  <a:pt x="1" y="161582"/>
                  <a:pt x="43155" y="86486"/>
                  <a:pt x="108793" y="42142"/>
                </a:cubicBezTo>
                <a:close/>
              </a:path>
            </a:pathLst>
          </a:custGeom>
          <a:solidFill>
            <a:schemeClr val="bg1">
              <a:alpha val="25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56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690" name="任意多边形: 形状 31"/>
          <p:cNvSpPr/>
          <p:nvPr userDrawn="1">
            <p:custDataLst>
              <p:tags r:id="rId10"/>
            </p:custDataLst>
          </p:nvPr>
        </p:nvSpPr>
        <p:spPr>
          <a:xfrm rot="19800000" flipV="1">
            <a:off x="11131111" y="-459711"/>
            <a:ext cx="1288604" cy="2053526"/>
          </a:xfrm>
          <a:custGeom>
            <a:avLst/>
            <a:gdLst>
              <a:gd name="connsiteX0" fmla="*/ 0 w 1288604"/>
              <a:gd name="connsiteY0" fmla="*/ 2053526 h 2053526"/>
              <a:gd name="connsiteX1" fmla="*/ 1288604 w 1288604"/>
              <a:gd name="connsiteY1" fmla="*/ 1309550 h 2053526"/>
              <a:gd name="connsiteX2" fmla="*/ 532535 w 1288604"/>
              <a:gd name="connsiteY2" fmla="*/ 0 h 2053526"/>
              <a:gd name="connsiteX3" fmla="*/ 205325 w 1288604"/>
              <a:gd name="connsiteY3" fmla="*/ 0 h 2053526"/>
              <a:gd name="connsiteX4" fmla="*/ 90526 w 1288604"/>
              <a:gd name="connsiteY4" fmla="*/ 35066 h 2053526"/>
              <a:gd name="connsiteX5" fmla="*/ 0 w 1288604"/>
              <a:gd name="connsiteY5" fmla="*/ 205325 h 2053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88604" h="2053526">
                <a:moveTo>
                  <a:pt x="0" y="2053526"/>
                </a:moveTo>
                <a:lnTo>
                  <a:pt x="1288604" y="1309550"/>
                </a:lnTo>
                <a:lnTo>
                  <a:pt x="532535" y="0"/>
                </a:lnTo>
                <a:lnTo>
                  <a:pt x="205325" y="0"/>
                </a:lnTo>
                <a:cubicBezTo>
                  <a:pt x="162801" y="0"/>
                  <a:pt x="123296" y="12927"/>
                  <a:pt x="90526" y="35066"/>
                </a:cubicBezTo>
                <a:cubicBezTo>
                  <a:pt x="35909" y="71965"/>
                  <a:pt x="1" y="134452"/>
                  <a:pt x="0" y="205325"/>
                </a:cubicBezTo>
                <a:close/>
              </a:path>
            </a:pathLst>
          </a:custGeom>
          <a:solidFill>
            <a:schemeClr val="bg1">
              <a:alpha val="26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37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pic>
        <p:nvPicPr>
          <p:cNvPr id="2097157" name="图片 46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>
            <a:alphaModFix amt="41000"/>
          </a:blip>
          <a:srcRect t="47858" r="86828"/>
          <a:stretch>
            <a:fillRect/>
          </a:stretch>
        </p:blipFill>
        <p:spPr>
          <a:xfrm>
            <a:off x="9606280" y="4106545"/>
            <a:ext cx="1995805" cy="2500630"/>
          </a:xfrm>
          <a:prstGeom prst="rect"/>
        </p:spPr>
      </p:pic>
      <p:pic>
        <p:nvPicPr>
          <p:cNvPr id="2097159" name="图片 3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6920230" y="936625"/>
            <a:ext cx="4140835" cy="4845685"/>
          </a:xfrm>
          <a:prstGeom prst="rect"/>
        </p:spPr>
      </p:pic>
      <p:pic>
        <p:nvPicPr>
          <p:cNvPr id="2097161" name="图片 47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 rotWithShape="1">
          <a:blip xmlns:r="http://schemas.openxmlformats.org/officeDocument/2006/relationships" r:embed="rId16" cstate="print"/>
          <a:srcRect l="80547" r="12069" b="64856"/>
          <a:stretch>
            <a:fillRect/>
          </a:stretch>
        </p:blipFill>
        <p:spPr>
          <a:xfrm>
            <a:off x="10121900" y="2568575"/>
            <a:ext cx="1339215" cy="2018030"/>
          </a:xfrm>
          <a:prstGeom prst="rect"/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2203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矩形 38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>
            <a:gsLst>
              <a:gs pos="0">
                <a:schemeClr val="bg1"/>
              </a:gs>
              <a:gs pos="38000">
                <a:schemeClr val="bg2"/>
              </a:gs>
              <a:gs pos="9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4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40105" y="565150"/>
            <a:ext cx="1831975" cy="1081405"/>
          </a:xfrm>
        </p:spPr>
        <p:txBody>
          <a:bodyPr anchor="ctr" anchorCtr="0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2764155" y="587058"/>
            <a:ext cx="5965190" cy="1037590"/>
          </a:xfrm>
        </p:spPr>
        <p:txBody>
          <a:bodyPr anchor="ctr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buNone/>
              <a:defRPr b="1" sz="600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noFill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CONTENTS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63" name="图片 9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 cstate="print"/>
          <a:srcRect l="72406" t="21656" r="5455"/>
          <a:stretch>
            <a:fillRect/>
          </a:stretch>
        </p:blipFill>
        <p:spPr>
          <a:xfrm>
            <a:off x="8915399" y="0"/>
            <a:ext cx="3276601" cy="2812595"/>
          </a:xfrm>
          <a:prstGeom prst="rect"/>
        </p:spPr>
      </p:pic>
      <p:pic>
        <p:nvPicPr>
          <p:cNvPr id="2097165" name="图片 13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 cstate="print"/>
          <a:srcRect t="24245" r="35802"/>
          <a:stretch>
            <a:fillRect/>
          </a:stretch>
        </p:blipFill>
        <p:spPr>
          <a:xfrm>
            <a:off x="9232895" y="370890"/>
            <a:ext cx="1320804" cy="1306918"/>
          </a:xfrm>
          <a:prstGeom prst="rect"/>
        </p:spPr>
      </p:pic>
      <p:pic>
        <p:nvPicPr>
          <p:cNvPr id="2097167" name="图片 15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 cstate="print"/>
          <a:srcRect l="82716" b="79078"/>
          <a:stretch>
            <a:fillRect/>
          </a:stretch>
        </p:blipFill>
        <p:spPr>
          <a:xfrm>
            <a:off x="11060495" y="1159069"/>
            <a:ext cx="482604" cy="489843"/>
          </a:xfrm>
          <a:prstGeom prst="rect"/>
        </p:spPr>
      </p:pic>
      <p:sp>
        <p:nvSpPr>
          <p:cNvPr id="1048714" name="矩形: 单圆角 6"/>
          <p:cNvSpPr/>
          <p:nvPr userDrawn="1">
            <p:custDataLst>
              <p:tags r:id="rId13"/>
            </p:custDataLst>
          </p:nvPr>
        </p:nvSpPr>
        <p:spPr>
          <a:xfrm>
            <a:off x="2540" y="1845310"/>
            <a:ext cx="12189460" cy="5012690"/>
          </a:xfrm>
          <a:prstGeom prst="round1Rect">
            <a:avLst>
              <a:gd name="adj" fmla="val 17875"/>
            </a:avLst>
          </a:prstGeom>
          <a:solidFill>
            <a:schemeClr val="bg1">
              <a:alpha val="75000"/>
            </a:schemeClr>
          </a:solidFill>
          <a:ln w="222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矩形 38"/>
          <p:cNvSpPr/>
          <p:nvPr userDrawn="1">
            <p:custDataLst>
              <p:tags r:id="rId1"/>
            </p:custDataLst>
          </p:nvPr>
        </p:nvSpPr>
        <p:spPr>
          <a:xfrm>
            <a:off x="0" y="-1"/>
            <a:ext cx="12192000" cy="6858000"/>
          </a:xfrm>
          <a:prstGeom prst="rect"/>
          <a:gradFill>
            <a:gsLst>
              <a:gs pos="1000">
                <a:schemeClr val="bg1"/>
              </a:gs>
              <a:gs pos="31000">
                <a:schemeClr val="bg2"/>
              </a:gs>
              <a:gs pos="10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871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476240" y="2981325"/>
            <a:ext cx="5892800" cy="1151890"/>
          </a:xfrm>
        </p:spPr>
        <p:txBody>
          <a:bodyPr anchor="b"/>
          <a:lstStyle>
            <a:lvl1pPr algn="r">
              <a:defRPr sz="6600"/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20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5476240" y="4241165"/>
            <a:ext cx="5892800" cy="935990"/>
          </a:xfrm>
        </p:spPr>
        <p:txBody>
          <a:bodyPr/>
          <a:lstStyle>
            <a:lvl1pPr algn="r"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6859765" y="1696085"/>
            <a:ext cx="4509135" cy="1224280"/>
          </a:xfrm>
        </p:spPr>
        <p:txBody>
          <a:bodyPr anchor="b" bIns="0" lIns="0" rIns="0" rtlCol="0" tIns="0" vert="horz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+mj-cs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sp>
        <p:nvSpPr>
          <p:cNvPr id="1048730" name="任意多边形: 形状 26"/>
          <p:cNvSpPr/>
          <p:nvPr userDrawn="1">
            <p:custDataLst>
              <p:tags r:id="rId8"/>
            </p:custDataLst>
          </p:nvPr>
        </p:nvSpPr>
        <p:spPr>
          <a:xfrm rot="-1800000" flipH="1">
            <a:off x="-507737" y="2042297"/>
            <a:ext cx="4918716" cy="6479421"/>
          </a:xfrm>
          <a:custGeom>
            <a:avLst/>
            <a:gdLst>
              <a:gd name="connsiteX0" fmla="*/ 108793 w 4918716"/>
              <a:gd name="connsiteY0" fmla="*/ 42142 h 6479421"/>
              <a:gd name="connsiteX1" fmla="*/ 246757 w 4918716"/>
              <a:gd name="connsiteY1" fmla="*/ 0 h 6479421"/>
              <a:gd name="connsiteX2" fmla="*/ 2817393 w 4918716"/>
              <a:gd name="connsiteY2" fmla="*/ 0 h 6479421"/>
              <a:gd name="connsiteX3" fmla="*/ 4918716 w 4918716"/>
              <a:gd name="connsiteY3" fmla="*/ 3639599 h 6479421"/>
              <a:gd name="connsiteX4" fmla="*/ 0 w 4918716"/>
              <a:gd name="connsiteY4" fmla="*/ 6479421 h 6479421"/>
              <a:gd name="connsiteX5" fmla="*/ 0 w 4918716"/>
              <a:gd name="connsiteY5" fmla="*/ 246757 h 6479421"/>
              <a:gd name="connsiteX6" fmla="*/ 108793 w 4918716"/>
              <a:gd name="connsiteY6" fmla="*/ 42142 h 6479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18716" h="6479421">
                <a:moveTo>
                  <a:pt x="108793" y="42142"/>
                </a:moveTo>
                <a:cubicBezTo>
                  <a:pt x="148175" y="15536"/>
                  <a:pt x="195652" y="0"/>
                  <a:pt x="246757" y="0"/>
                </a:cubicBezTo>
                <a:lnTo>
                  <a:pt x="2817393" y="0"/>
                </a:lnTo>
                <a:lnTo>
                  <a:pt x="4918716" y="3639599"/>
                </a:lnTo>
                <a:lnTo>
                  <a:pt x="0" y="6479421"/>
                </a:lnTo>
                <a:lnTo>
                  <a:pt x="0" y="246757"/>
                </a:lnTo>
                <a:cubicBezTo>
                  <a:pt x="1" y="161582"/>
                  <a:pt x="43155" y="86486"/>
                  <a:pt x="108793" y="42142"/>
                </a:cubicBezTo>
                <a:close/>
              </a:path>
            </a:pathLst>
          </a:custGeom>
          <a:solidFill>
            <a:schemeClr val="bg1">
              <a:alpha val="25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56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32" name="任意多边形: 形状 27"/>
          <p:cNvSpPr/>
          <p:nvPr userDrawn="1">
            <p:custDataLst>
              <p:tags r:id="rId9"/>
            </p:custDataLst>
          </p:nvPr>
        </p:nvSpPr>
        <p:spPr>
          <a:xfrm rot="-1800000" flipV="1">
            <a:off x="11101875" y="-459711"/>
            <a:ext cx="1288604" cy="2053526"/>
          </a:xfrm>
          <a:custGeom>
            <a:avLst/>
            <a:gdLst>
              <a:gd name="connsiteX0" fmla="*/ 0 w 1288604"/>
              <a:gd name="connsiteY0" fmla="*/ 2053526 h 2053526"/>
              <a:gd name="connsiteX1" fmla="*/ 1288604 w 1288604"/>
              <a:gd name="connsiteY1" fmla="*/ 1309550 h 2053526"/>
              <a:gd name="connsiteX2" fmla="*/ 532535 w 1288604"/>
              <a:gd name="connsiteY2" fmla="*/ 0 h 2053526"/>
              <a:gd name="connsiteX3" fmla="*/ 205325 w 1288604"/>
              <a:gd name="connsiteY3" fmla="*/ 0 h 2053526"/>
              <a:gd name="connsiteX4" fmla="*/ 90526 w 1288604"/>
              <a:gd name="connsiteY4" fmla="*/ 35066 h 2053526"/>
              <a:gd name="connsiteX5" fmla="*/ 0 w 1288604"/>
              <a:gd name="connsiteY5" fmla="*/ 205325 h 2053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88604" h="2053526">
                <a:moveTo>
                  <a:pt x="0" y="2053526"/>
                </a:moveTo>
                <a:lnTo>
                  <a:pt x="1288604" y="1309550"/>
                </a:lnTo>
                <a:lnTo>
                  <a:pt x="532535" y="0"/>
                </a:lnTo>
                <a:lnTo>
                  <a:pt x="205325" y="0"/>
                </a:lnTo>
                <a:cubicBezTo>
                  <a:pt x="162801" y="0"/>
                  <a:pt x="123296" y="12927"/>
                  <a:pt x="90526" y="35066"/>
                </a:cubicBezTo>
                <a:cubicBezTo>
                  <a:pt x="35909" y="71965"/>
                  <a:pt x="1" y="134452"/>
                  <a:pt x="0" y="205325"/>
                </a:cubicBezTo>
                <a:close/>
              </a:path>
            </a:pathLst>
          </a:custGeom>
          <a:solidFill>
            <a:schemeClr val="bg1">
              <a:alpha val="26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37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pic>
        <p:nvPicPr>
          <p:cNvPr id="2097169" name="图片 28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>
            <a:alphaModFix amt="22000"/>
          </a:blip>
          <a:srcRect t="47858" r="86828"/>
          <a:stretch>
            <a:fillRect/>
          </a:stretch>
        </p:blipFill>
        <p:spPr>
          <a:xfrm>
            <a:off x="3063875" y="3943350"/>
            <a:ext cx="2066925" cy="2589530"/>
          </a:xfrm>
          <a:prstGeom prst="rect"/>
        </p:spPr>
      </p:pic>
      <p:pic>
        <p:nvPicPr>
          <p:cNvPr id="2097171" name="图片 2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 cstate="print"/>
          <a:srcRect r="69431"/>
          <a:stretch>
            <a:fillRect/>
          </a:stretch>
        </p:blipFill>
        <p:spPr>
          <a:xfrm>
            <a:off x="955040" y="876935"/>
            <a:ext cx="4175760" cy="4742815"/>
          </a:xfrm>
          <a:prstGeom prst="rect"/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矩形 38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>
            <a:gsLst>
              <a:gs pos="0">
                <a:schemeClr val="bg2"/>
              </a:gs>
              <a:gs pos="10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73" name="图片 7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 rotWithShape="1">
          <a:blip xmlns:r="http://schemas.openxmlformats.org/officeDocument/2006/relationships" r:embed="rId3" cstate="print"/>
          <a:srcRect l="70851"/>
          <a:stretch>
            <a:fillRect/>
          </a:stretch>
        </p:blipFill>
        <p:spPr>
          <a:xfrm>
            <a:off x="84239" y="3645603"/>
            <a:ext cx="3743864" cy="3115513"/>
          </a:xfrm>
          <a:prstGeom prst="rect"/>
        </p:spPr>
      </p:pic>
      <p:sp>
        <p:nvSpPr>
          <p:cNvPr id="1048796" name="任意多边形: 形状 20"/>
          <p:cNvSpPr/>
          <p:nvPr userDrawn="1">
            <p:custDataLst>
              <p:tags r:id="rId4"/>
            </p:custDataLst>
          </p:nvPr>
        </p:nvSpPr>
        <p:spPr>
          <a:xfrm rot="1800000">
            <a:off x="7802720" y="2042297"/>
            <a:ext cx="4918716" cy="6479421"/>
          </a:xfrm>
          <a:custGeom>
            <a:avLst/>
            <a:gdLst>
              <a:gd name="connsiteX0" fmla="*/ 108793 w 4918716"/>
              <a:gd name="connsiteY0" fmla="*/ 42142 h 6479421"/>
              <a:gd name="connsiteX1" fmla="*/ 246757 w 4918716"/>
              <a:gd name="connsiteY1" fmla="*/ 0 h 6479421"/>
              <a:gd name="connsiteX2" fmla="*/ 2817393 w 4918716"/>
              <a:gd name="connsiteY2" fmla="*/ 0 h 6479421"/>
              <a:gd name="connsiteX3" fmla="*/ 4918716 w 4918716"/>
              <a:gd name="connsiteY3" fmla="*/ 3639599 h 6479421"/>
              <a:gd name="connsiteX4" fmla="*/ 0 w 4918716"/>
              <a:gd name="connsiteY4" fmla="*/ 6479421 h 6479421"/>
              <a:gd name="connsiteX5" fmla="*/ 0 w 4918716"/>
              <a:gd name="connsiteY5" fmla="*/ 246757 h 6479421"/>
              <a:gd name="connsiteX6" fmla="*/ 108793 w 4918716"/>
              <a:gd name="connsiteY6" fmla="*/ 42142 h 6479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18716" h="6479421">
                <a:moveTo>
                  <a:pt x="108793" y="42142"/>
                </a:moveTo>
                <a:cubicBezTo>
                  <a:pt x="148175" y="15536"/>
                  <a:pt x="195652" y="0"/>
                  <a:pt x="246757" y="0"/>
                </a:cubicBezTo>
                <a:lnTo>
                  <a:pt x="2817393" y="0"/>
                </a:lnTo>
                <a:lnTo>
                  <a:pt x="4918716" y="3639599"/>
                </a:lnTo>
                <a:lnTo>
                  <a:pt x="0" y="6479421"/>
                </a:lnTo>
                <a:lnTo>
                  <a:pt x="0" y="246757"/>
                </a:lnTo>
                <a:cubicBezTo>
                  <a:pt x="1" y="161582"/>
                  <a:pt x="43155" y="86486"/>
                  <a:pt x="108793" y="42142"/>
                </a:cubicBezTo>
                <a:close/>
              </a:path>
            </a:pathLst>
          </a:custGeom>
          <a:solidFill>
            <a:schemeClr val="bg1">
              <a:alpha val="25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37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98" name="任意多边形: 形状 31"/>
          <p:cNvSpPr/>
          <p:nvPr userDrawn="1">
            <p:custDataLst>
              <p:tags r:id="rId5"/>
            </p:custDataLst>
          </p:nvPr>
        </p:nvSpPr>
        <p:spPr>
          <a:xfrm rot="19800000" flipV="1">
            <a:off x="11131111" y="-459711"/>
            <a:ext cx="1288604" cy="2053526"/>
          </a:xfrm>
          <a:custGeom>
            <a:avLst/>
            <a:gdLst>
              <a:gd name="connsiteX0" fmla="*/ 0 w 1288604"/>
              <a:gd name="connsiteY0" fmla="*/ 2053526 h 2053526"/>
              <a:gd name="connsiteX1" fmla="*/ 1288604 w 1288604"/>
              <a:gd name="connsiteY1" fmla="*/ 1309550 h 2053526"/>
              <a:gd name="connsiteX2" fmla="*/ 532535 w 1288604"/>
              <a:gd name="connsiteY2" fmla="*/ 0 h 2053526"/>
              <a:gd name="connsiteX3" fmla="*/ 205325 w 1288604"/>
              <a:gd name="connsiteY3" fmla="*/ 0 h 2053526"/>
              <a:gd name="connsiteX4" fmla="*/ 90526 w 1288604"/>
              <a:gd name="connsiteY4" fmla="*/ 35066 h 2053526"/>
              <a:gd name="connsiteX5" fmla="*/ 0 w 1288604"/>
              <a:gd name="connsiteY5" fmla="*/ 205325 h 2053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88604" h="2053526">
                <a:moveTo>
                  <a:pt x="0" y="2053526"/>
                </a:moveTo>
                <a:lnTo>
                  <a:pt x="1288604" y="1309550"/>
                </a:lnTo>
                <a:lnTo>
                  <a:pt x="532535" y="0"/>
                </a:lnTo>
                <a:lnTo>
                  <a:pt x="205325" y="0"/>
                </a:lnTo>
                <a:cubicBezTo>
                  <a:pt x="162801" y="0"/>
                  <a:pt x="123296" y="12927"/>
                  <a:pt x="90526" y="35066"/>
                </a:cubicBezTo>
                <a:cubicBezTo>
                  <a:pt x="35909" y="71965"/>
                  <a:pt x="1" y="134452"/>
                  <a:pt x="0" y="205325"/>
                </a:cubicBezTo>
                <a:close/>
              </a:path>
            </a:pathLst>
          </a:custGeom>
          <a:solidFill>
            <a:schemeClr val="bg1">
              <a:alpha val="26000"/>
            </a:schemeClr>
          </a:solidFill>
          <a:ln w="222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800" name="矩形: 圆角 1"/>
          <p:cNvSpPr/>
          <p:nvPr userDrawn="1">
            <p:custDataLst>
              <p:tags r:id="rId6"/>
            </p:custDataLst>
          </p:nvPr>
        </p:nvSpPr>
        <p:spPr>
          <a:xfrm>
            <a:off x="839470" y="1071245"/>
            <a:ext cx="10513060" cy="4691380"/>
          </a:xfrm>
          <a:prstGeom prst="roundRect">
            <a:avLst>
              <a:gd name="adj" fmla="val 10223"/>
            </a:avLst>
          </a:prstGeom>
          <a:solidFill>
            <a:schemeClr val="bg1"/>
          </a:solidFill>
          <a:ln>
            <a:noFill/>
          </a:ln>
          <a:effectLst>
            <a:outerShdw algn="tl" blurRad="254000" dir="2700000" dist="2540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2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2921635" y="1656080"/>
            <a:ext cx="6348730" cy="1800225"/>
          </a:xfrm>
        </p:spPr>
        <p:txBody>
          <a:bodyPr anchor="b"/>
          <a:lstStyle>
            <a:lvl1pPr algn="ct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04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2921635" y="3599815"/>
            <a:ext cx="6348730" cy="972185"/>
          </a:xfrm>
        </p:spPr>
        <p:txBody>
          <a:bodyPr>
            <a:noAutofit/>
          </a:bodyPr>
          <a:lstStyle>
            <a:lvl1pPr algn="ctr" indent="0" marL="0">
              <a:lnSpc>
                <a:spcPct val="100000"/>
              </a:lnSpc>
              <a:buNone/>
              <a:defRPr b="1" cap="all" sz="6600" kern="1200" normalizeH="0" spc="0" strike="noStrike" u="none">
                <a:ln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  <a:noFill/>
                <a:latin typeface="+中文标题" charset="0"/>
                <a:ea typeface="+mj-ea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0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图片 10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/>
          <a:srcRect/>
          <a:stretch>
            <a:fillRect/>
          </a:stretch>
        </p:blipFill>
        <p:spPr>
          <a:xfrm>
            <a:off x="9664833" y="521712"/>
            <a:ext cx="2299845" cy="1781062"/>
          </a:xfrm>
          <a:prstGeom prst="rect"/>
        </p:spPr>
      </p:pic>
      <p:pic>
        <p:nvPicPr>
          <p:cNvPr id="2097177" name="图片 16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 rotWithShape="1">
          <a:blip xmlns:r="http://schemas.openxmlformats.org/officeDocument/2006/relationships" r:embed="rId15" cstate="print"/>
          <a:srcRect l="80547" r="12069" b="64856"/>
          <a:stretch>
            <a:fillRect/>
          </a:stretch>
        </p:blipFill>
        <p:spPr>
          <a:xfrm rot="16940163">
            <a:off x="990676" y="3913237"/>
            <a:ext cx="1540041" cy="2320296"/>
          </a:xfrm>
          <a:prstGeom prst="rect"/>
        </p:spPr>
      </p:pic>
      <p:pic>
        <p:nvPicPr>
          <p:cNvPr id="2097179" name="图片 18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 rotWithShape="1">
          <a:blip xmlns:r="http://schemas.openxmlformats.org/officeDocument/2006/relationships" r:embed="rId17" cstate="print"/>
          <a:srcRect t="24245" r="35802"/>
          <a:stretch>
            <a:fillRect/>
          </a:stretch>
        </p:blipFill>
        <p:spPr>
          <a:xfrm>
            <a:off x="932629" y="3141379"/>
            <a:ext cx="1175942" cy="1163579"/>
          </a:xfrm>
          <a:prstGeom prst="rect"/>
        </p:spPr>
      </p:pic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image" Target="../media/image11.png"/><Relationship Id="rId15" Type="http://schemas.openxmlformats.org/officeDocument/2006/relationships/tags" Target="../tags/tag85.xml"/><Relationship Id="rId16" Type="http://schemas.openxmlformats.org/officeDocument/2006/relationships/image" Target="../media/image1.png"/><Relationship Id="rId17" Type="http://schemas.openxmlformats.org/officeDocument/2006/relationships/tags" Target="../tags/tag86.xml"/><Relationship Id="rId18" Type="http://schemas.openxmlformats.org/officeDocument/2006/relationships/tags" Target="../tags/tag87.xml"/><Relationship Id="rId19" Type="http://schemas.openxmlformats.org/officeDocument/2006/relationships/tags" Target="../tags/tag88.xml"/><Relationship Id="rId20" Type="http://schemas.openxmlformats.org/officeDocument/2006/relationships/tags" Target="../tags/tag89.xml"/><Relationship Id="rId21" Type="http://schemas.openxmlformats.org/officeDocument/2006/relationships/tags" Target="../tags/tag90.xml"/><Relationship Id="rId22" Type="http://schemas.openxmlformats.org/officeDocument/2006/relationships/tags" Target="../tags/tag91.xml"/><Relationship Id="rId23" Type="http://schemas.openxmlformats.org/officeDocument/2006/relationships/tags" Target="../tags/tag92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1402" r:id="rId1"/>
    <p:sldLayoutId id="2147501403" r:id="rId2"/>
    <p:sldLayoutId id="2147501404" r:id="rId3"/>
    <p:sldLayoutId id="2147501405" r:id="rId4"/>
    <p:sldLayoutId id="2147501406" r:id="rId5"/>
    <p:sldLayoutId id="2147501407" r:id="rId6"/>
    <p:sldLayoutId id="2147501408" r:id="rId7"/>
    <p:sldLayoutId id="2147501409" r:id="rId8"/>
    <p:sldLayoutId id="2147501410" r:id="rId9"/>
    <p:sldLayoutId id="2147501411" r:id="rId10"/>
    <p:sldLayoutId id="214750141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38"/>
          <p:cNvSpPr/>
          <p:nvPr userDrawn="1">
            <p:custDataLst>
              <p:tags r:id="rId12"/>
            </p:custDataLst>
          </p:nvPr>
        </p:nvSpPr>
        <p:spPr>
          <a:xfrm>
            <a:off x="0" y="-1"/>
            <a:ext cx="12192000" cy="6858000"/>
          </a:xfrm>
          <a:prstGeom prst="rect"/>
          <a:gradFill>
            <a:gsLst>
              <a:gs pos="0">
                <a:schemeClr val="bg1"/>
              </a:gs>
              <a:gs pos="40000">
                <a:schemeClr val="bg2"/>
              </a:gs>
              <a:gs pos="10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3" name="图片 14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 rotWithShape="1">
          <a:blip xmlns:r="http://schemas.openxmlformats.org/officeDocument/2006/relationships" r:embed="rId14" cstate="print"/>
          <a:srcRect l="69062" t="44000" r="10505"/>
          <a:stretch>
            <a:fillRect/>
          </a:stretch>
        </p:blipFill>
        <p:spPr>
          <a:xfrm>
            <a:off x="10553700" y="119037"/>
            <a:ext cx="1638300" cy="1559071"/>
          </a:xfrm>
          <a:prstGeom prst="rect"/>
        </p:spPr>
      </p:pic>
      <p:pic>
        <p:nvPicPr>
          <p:cNvPr id="2097155" name="图片 19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 rotWithShape="1">
          <a:blip xmlns:r="http://schemas.openxmlformats.org/officeDocument/2006/relationships" r:embed="rId16">
            <a:alphaModFix amt="40000"/>
          </a:blip>
          <a:srcRect/>
          <a:stretch>
            <a:fillRect/>
          </a:stretch>
        </p:blipFill>
        <p:spPr>
          <a:xfrm>
            <a:off x="9182100" y="0"/>
            <a:ext cx="1473200" cy="584775"/>
          </a:xfrm>
          <a:prstGeom prst="rect"/>
        </p:spPr>
      </p:pic>
      <p:sp>
        <p:nvSpPr>
          <p:cNvPr id="1048658" name="矩形: 单圆角 4"/>
          <p:cNvSpPr/>
          <p:nvPr userDrawn="1">
            <p:custDataLst>
              <p:tags r:id="rId17"/>
            </p:custDataLst>
          </p:nvPr>
        </p:nvSpPr>
        <p:spPr>
          <a:xfrm flipH="1">
            <a:off x="0" y="1117600"/>
            <a:ext cx="12192000" cy="5740399"/>
          </a:xfrm>
          <a:prstGeom prst="round1Rect">
            <a:avLst>
              <a:gd name="adj" fmla="val 6869"/>
            </a:avLst>
          </a:prstGeom>
          <a:solidFill>
            <a:schemeClr val="bg1"/>
          </a:solidFill>
          <a:ln w="22225">
            <a:gradFill flip="none" rotWithShape="1">
              <a:gsLst>
                <a:gs pos="0">
                  <a:schemeClr val="bg1"/>
                </a:gs>
                <a:gs pos="56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2457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1439" r:id="rId1"/>
    <p:sldLayoutId id="2147501440" r:id="rId2"/>
    <p:sldLayoutId id="2147501441" r:id="rId3"/>
    <p:sldLayoutId id="2147501442" r:id="rId4"/>
    <p:sldLayoutId id="2147501443" r:id="rId5"/>
    <p:sldLayoutId id="2147501444" r:id="rId6"/>
    <p:sldLayoutId id="2147501445" r:id="rId7"/>
    <p:sldLayoutId id="2147501446" r:id="rId8"/>
    <p:sldLayoutId id="2147501447" r:id="rId9"/>
    <p:sldLayoutId id="2147501448" r:id="rId10"/>
    <p:sldLayoutId id="2147501449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tags" Target="../tags/tag102.xml"/><Relationship Id="rId6" Type="http://schemas.openxmlformats.org/officeDocument/2006/relationships/tags" Target="../tags/tag103.xml"/><Relationship Id="rId7" Type="http://schemas.openxmlformats.org/officeDocument/2006/relationships/tags" Target="../tags/tag104.xml"/><Relationship Id="rId8" Type="http://schemas.openxmlformats.org/officeDocument/2006/relationships/tags" Target="../tags/tag105.xml"/><Relationship Id="rId9" Type="http://schemas.openxmlformats.org/officeDocument/2006/relationships/tags" Target="../tags/tag106.xml"/><Relationship Id="rId10" Type="http://schemas.openxmlformats.org/officeDocument/2006/relationships/tags" Target="../tags/tag107.xml"/><Relationship Id="rId11" Type="http://schemas.openxmlformats.org/officeDocument/2006/relationships/tags" Target="../tags/tag108.xml"/><Relationship Id="rId12" Type="http://schemas.openxmlformats.org/officeDocument/2006/relationships/tags" Target="../tags/tag109.xml"/><Relationship Id="rId13" Type="http://schemas.openxmlformats.org/officeDocument/2006/relationships/tags" Target="../tags/tag110.xml"/><Relationship Id="rId14" Type="http://schemas.openxmlformats.org/officeDocument/2006/relationships/tags" Target="../tags/tag111.xml"/><Relationship Id="rId15" Type="http://schemas.openxmlformats.org/officeDocument/2006/relationships/tags" Target="../tags/tag112.xml"/><Relationship Id="rId16" Type="http://schemas.openxmlformats.org/officeDocument/2006/relationships/tags" Target="../tags/tag113.xml"/><Relationship Id="rId17" Type="http://schemas.openxmlformats.org/officeDocument/2006/relationships/tags" Target="../tags/tag114.xml"/><Relationship Id="rId18" Type="http://schemas.openxmlformats.org/officeDocument/2006/relationships/tags" Target="../tags/tag115.xml"/><Relationship Id="rId19" Type="http://schemas.openxmlformats.org/officeDocument/2006/relationships/tags" Target="../tags/tag116.xml"/><Relationship Id="rId20" Type="http://schemas.openxmlformats.org/officeDocument/2006/relationships/tags" Target="../tags/tag117.xml"/><Relationship Id="rId21" Type="http://schemas.openxmlformats.org/officeDocument/2006/relationships/tags" Target="../tags/tag118.xml"/><Relationship Id="rId22" Type="http://schemas.openxmlformats.org/officeDocument/2006/relationships/tags" Target="../tags/tag119.xml"/><Relationship Id="rId23" Type="http://schemas.openxmlformats.org/officeDocument/2006/relationships/tags" Target="../tags/tag120.xml"/><Relationship Id="rId24" Type="http://schemas.openxmlformats.org/officeDocument/2006/relationships/tags" Target="../tags/tag121.xml"/><Relationship Id="rId25" Type="http://schemas.openxmlformats.org/officeDocument/2006/relationships/tags" Target="../tags/tag122.xml"/><Relationship Id="rId26" Type="http://schemas.openxmlformats.org/officeDocument/2006/relationships/tags" Target="../tags/tag123.xml"/><Relationship Id="rId27" Type="http://schemas.openxmlformats.org/officeDocument/2006/relationships/tags" Target="../tags/tag124.xml"/><Relationship Id="rId2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tags" Target="../tags/tag161.xml"/><Relationship Id="rId14" Type="http://schemas.openxmlformats.org/officeDocument/2006/relationships/tags" Target="../tags/tag162.xml"/><Relationship Id="rId15" Type="http://schemas.openxmlformats.org/officeDocument/2006/relationships/tags" Target="../tags/tag163.xml"/><Relationship Id="rId16" Type="http://schemas.openxmlformats.org/officeDocument/2006/relationships/tags" Target="../tags/tag164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tags" Target="../tags/tag253.xml"/><Relationship Id="rId14" Type="http://schemas.openxmlformats.org/officeDocument/2006/relationships/tags" Target="../tags/tag254.xml"/><Relationship Id="rId15" Type="http://schemas.openxmlformats.org/officeDocument/2006/relationships/tags" Target="../tags/tag255.xml"/><Relationship Id="rId16" Type="http://schemas.openxmlformats.org/officeDocument/2006/relationships/tags" Target="../tags/tag256.xml"/><Relationship Id="rId17" Type="http://schemas.openxmlformats.org/officeDocument/2006/relationships/tags" Target="../tags/tag257.xml"/><Relationship Id="rId18" Type="http://schemas.openxmlformats.org/officeDocument/2006/relationships/tags" Target="../tags/tag258.xml"/><Relationship Id="rId19" Type="http://schemas.openxmlformats.org/officeDocument/2006/relationships/tags" Target="../tags/tag259.xml"/><Relationship Id="rId20" Type="http://schemas.openxmlformats.org/officeDocument/2006/relationships/tags" Target="../tags/tag260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tags" Target="../tags/tag323.xml"/><Relationship Id="rId14" Type="http://schemas.openxmlformats.org/officeDocument/2006/relationships/tags" Target="../tags/tag324.xml"/><Relationship Id="rId15" Type="http://schemas.openxmlformats.org/officeDocument/2006/relationships/tags" Target="../tags/tag325.xml"/><Relationship Id="rId16" Type="http://schemas.openxmlformats.org/officeDocument/2006/relationships/tags" Target="../tags/tag326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tags" Target="../tags/tag331.xml"/><Relationship Id="rId6" Type="http://schemas.openxmlformats.org/officeDocument/2006/relationships/tags" Target="../tags/tag332.xml"/><Relationship Id="rId7" Type="http://schemas.openxmlformats.org/officeDocument/2006/relationships/tags" Target="../tags/tag333.xml"/><Relationship Id="rId8" Type="http://schemas.openxmlformats.org/officeDocument/2006/relationships/tags" Target="../tags/tag334.xml"/><Relationship Id="rId9" Type="http://schemas.openxmlformats.org/officeDocument/2006/relationships/tags" Target="../tags/tag335.xml"/><Relationship Id="rId10" Type="http://schemas.openxmlformats.org/officeDocument/2006/relationships/tags" Target="../tags/tag336.xml"/><Relationship Id="rId11" Type="http://schemas.openxmlformats.org/officeDocument/2006/relationships/tags" Target="../tags/tag337.xml"/><Relationship Id="rId12" Type="http://schemas.openxmlformats.org/officeDocument/2006/relationships/tags" Target="../tags/tag338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>
                    <a:lumMod val="75000"/>
                  </a:schemeClr>
                </a:solidFill>
              </a:rPr>
              <a:t>单击此处添加副标题</a:t>
            </a:r>
            <a:endParaRPr altLang="en-US" lang="zh-CN">
              <a:solidFill>
                <a:schemeClr val="dk1">
                  <a:lumMod val="75000"/>
                </a:schemeClr>
              </a:solidFill>
            </a:endParaRPr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45820" y="669100"/>
            <a:ext cx="2160000" cy="245745"/>
          </a:xfrm>
        </p:spPr>
        <p:txBody>
          <a:bodyPr/>
          <a:p>
            <a:r>
              <a:rPr altLang="en-US" lang="zh-CN">
                <a:solidFill>
                  <a:schemeClr val="dk1">
                    <a:lumMod val="60000"/>
                    <a:lumOff val="40000"/>
                  </a:schemeClr>
                </a:solidFill>
              </a:rPr>
              <a:t>稻壳学院</a:t>
            </a:r>
            <a:endParaRPr altLang="en-US" lang="zh-CN">
              <a:solidFill>
                <a:schemeClr val="dk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gradFill>
            <a:gsLst>
              <a:gs pos="67000">
                <a:schemeClr val="accent1"/>
              </a:gs>
              <a:gs pos="67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</p:spPr>
        <p:txBody>
          <a:bodyPr/>
          <a:p>
            <a:r>
              <a:rPr altLang="en-US" lang="zh-CN">
                <a:solidFill>
                  <a:schemeClr val="lt1"/>
                </a:solidFill>
              </a:rPr>
              <a:t>汇报人：</a:t>
            </a:r>
            <a:r>
              <a:rPr altLang="zh-CN" lang="en-US">
                <a:solidFill>
                  <a:schemeClr val="lt1"/>
                </a:solidFill>
              </a:rPr>
              <a:t>XX</a:t>
            </a:r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8654" name="标题 1"/>
          <p:cNvSpPr>
            <a:spLocks noGrp="1"/>
          </p:cNvSpPr>
          <p:nvPr>
            <p:ph type="ctrTitle"/>
            <p:custDataLst>
              <p:tags r:id="rId4"/>
            </p:custDataLst>
          </p:nvPr>
        </p:nvSpPr>
        <p:spPr/>
        <p:txBody>
          <a:bodyPr/>
          <a:p>
            <a:r>
              <a:rPr altLang="en-US" lang="zh-CN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2024年共享单车市场分析与投资前景预测</a:t>
            </a:r>
            <a:endParaRPr altLang="en-US" lang="zh-CN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目录</a:t>
            </a:r>
            <a:endParaRPr altLang="en-US" lang="zh-CN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  <p:sp>
        <p:nvSpPr>
          <p:cNvPr id="104883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noFill/>
              </a:rPr>
              <a:t>CONTENTS</a:t>
            </a:r>
            <a:endParaRPr altLang="en-US" lang="zh-CN"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  <a:noFill/>
            </a:endParaRPr>
          </a:p>
        </p:txBody>
      </p:sp>
      <p:cxnSp>
        <p:nvCxnSpPr>
          <p:cNvPr id="3145729" name="直接连接符 1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48995" y="3446145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6" name="项标题"/>
          <p:cNvSpPr txBox="1"/>
          <p:nvPr>
            <p:custDataLst>
              <p:tags r:id="rId4"/>
            </p:custDataLst>
          </p:nvPr>
        </p:nvSpPr>
        <p:spPr>
          <a:xfrm>
            <a:off x="848995" y="272669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共享单车市场概述</a:t>
            </a:r>
            <a:endParaRPr altLang="en-US" b="1" dirty="0" sz="14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8" name="序号"/>
          <p:cNvSpPr txBox="1"/>
          <p:nvPr>
            <p:custDataLst>
              <p:tags r:id="rId5"/>
            </p:custDataLst>
          </p:nvPr>
        </p:nvSpPr>
        <p:spPr>
          <a:xfrm>
            <a:off x="4789805" y="2610485"/>
            <a:ext cx="97917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01</a:t>
            </a:r>
            <a:endParaRPr b="1" dirty="0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31" name="直接连接符 1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070475" y="3446145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3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6442710" y="3446145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0" name="项标题"/>
          <p:cNvSpPr txBox="1"/>
          <p:nvPr>
            <p:custDataLst>
              <p:tags r:id="rId8"/>
            </p:custDataLst>
          </p:nvPr>
        </p:nvSpPr>
        <p:spPr>
          <a:xfrm>
            <a:off x="6442710" y="272669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共享单车市场的发展趋势</a:t>
            </a:r>
            <a:endParaRPr altLang="en-US" b="1" dirty="0" sz="14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序号"/>
          <p:cNvSpPr txBox="1"/>
          <p:nvPr>
            <p:custDataLst>
              <p:tags r:id="rId9"/>
            </p:custDataLst>
          </p:nvPr>
        </p:nvSpPr>
        <p:spPr>
          <a:xfrm>
            <a:off x="10530205" y="2610485"/>
            <a:ext cx="83185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02</a:t>
            </a:r>
            <a:endParaRPr b="1" dirty="0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35" name="直接连接符 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10664190" y="3446145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18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848995" y="4795520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项标题"/>
          <p:cNvSpPr txBox="1"/>
          <p:nvPr>
            <p:custDataLst>
              <p:tags r:id="rId12"/>
            </p:custDataLst>
          </p:nvPr>
        </p:nvSpPr>
        <p:spPr>
          <a:xfrm>
            <a:off x="848995" y="407670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 fontScale="72500"/>
          </a:bodyPr>
          <a:p>
            <a:pPr algn="l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共享单车的商业模式和盈利模式</a:t>
            </a:r>
            <a:endParaRPr altLang="en-US" b="1" dirty="0" sz="24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序号"/>
          <p:cNvSpPr txBox="1"/>
          <p:nvPr>
            <p:custDataLst>
              <p:tags r:id="rId13"/>
            </p:custDataLst>
          </p:nvPr>
        </p:nvSpPr>
        <p:spPr>
          <a:xfrm>
            <a:off x="4789805" y="3960495"/>
            <a:ext cx="97917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03</a:t>
            </a:r>
            <a:endParaRPr b="1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39" name="直接连接符 2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070475" y="4795520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直接连接符 33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442710" y="4795520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8" name="项标题"/>
          <p:cNvSpPr txBox="1"/>
          <p:nvPr>
            <p:custDataLst>
              <p:tags r:id="rId16"/>
            </p:custDataLst>
          </p:nvPr>
        </p:nvSpPr>
        <p:spPr>
          <a:xfrm>
            <a:off x="6442710" y="407670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 fontScale="72500"/>
          </a:bodyPr>
          <a:p>
            <a:pPr algn="l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共享单车市场的投资前景和风险分析</a:t>
            </a:r>
            <a:endParaRPr altLang="en-US" b="1" dirty="0" sz="24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序号"/>
          <p:cNvSpPr txBox="1"/>
          <p:nvPr>
            <p:custDataLst>
              <p:tags r:id="rId17"/>
            </p:custDataLst>
          </p:nvPr>
        </p:nvSpPr>
        <p:spPr>
          <a:xfrm>
            <a:off x="10530205" y="3960495"/>
            <a:ext cx="83185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04</a:t>
            </a:r>
            <a:endParaRPr b="1" dirty="0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43" name="直接连接符 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0664190" y="4795520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2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48995" y="6144260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2" name="项标题"/>
          <p:cNvSpPr txBox="1"/>
          <p:nvPr>
            <p:custDataLst>
              <p:tags r:id="rId20"/>
            </p:custDataLst>
          </p:nvPr>
        </p:nvSpPr>
        <p:spPr>
          <a:xfrm>
            <a:off x="848995" y="542544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共享单车市场的挑战和机遇</a:t>
            </a:r>
            <a:endParaRPr altLang="en-US" b="1" dirty="0" sz="14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序号"/>
          <p:cNvSpPr txBox="1"/>
          <p:nvPr>
            <p:custDataLst>
              <p:tags r:id="rId21"/>
            </p:custDataLst>
          </p:nvPr>
        </p:nvSpPr>
        <p:spPr>
          <a:xfrm>
            <a:off x="4789805" y="5309235"/>
            <a:ext cx="97917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05</a:t>
            </a:r>
            <a:endParaRPr b="1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47" name="直接连接符 15"/>
          <p:cNvCxnSpPr>
            <a:cxnSpLocks/>
          </p:cNvCxnSpPr>
          <p:nvPr>
            <p:custDataLst>
              <p:tags r:id="rId22"/>
            </p:custDataLst>
          </p:nvPr>
        </p:nvCxnSpPr>
        <p:spPr>
          <a:xfrm>
            <a:off x="5070475" y="6144260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3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6442710" y="6144260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6" name="项标题"/>
          <p:cNvSpPr txBox="1"/>
          <p:nvPr>
            <p:custDataLst>
              <p:tags r:id="rId24"/>
            </p:custDataLst>
          </p:nvPr>
        </p:nvSpPr>
        <p:spPr>
          <a:xfrm>
            <a:off x="6442710" y="542544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结论和建议</a:t>
            </a:r>
            <a:endParaRPr altLang="en-US" b="1" dirty="0" sz="14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序号"/>
          <p:cNvSpPr txBox="1"/>
          <p:nvPr>
            <p:custDataLst>
              <p:tags r:id="rId25"/>
            </p:custDataLst>
          </p:nvPr>
        </p:nvSpPr>
        <p:spPr>
          <a:xfrm>
            <a:off x="10530205" y="5309235"/>
            <a:ext cx="83185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06</a:t>
            </a:r>
            <a:endParaRPr b="1" dirty="0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51" name="直接连接符 26"/>
          <p:cNvCxnSpPr>
            <a:cxnSpLocks/>
          </p:cNvCxnSpPr>
          <p:nvPr>
            <p:custDataLst>
              <p:tags r:id="rId26"/>
            </p:custDataLst>
          </p:nvPr>
        </p:nvCxnSpPr>
        <p:spPr>
          <a:xfrm>
            <a:off x="10664190" y="6144260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>
                <a:solidFill>
                  <a:schemeClr val="accent1"/>
                </a:solidFill>
              </a:rPr>
              <a:t>共享单车市场概述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48906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4890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01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共享单车的概念和发展历程</a:t>
            </a:r>
            <a:endParaRPr altLang="en-US" lang="zh-CN"/>
          </a:p>
        </p:txBody>
      </p:sp>
      <p:sp>
        <p:nvSpPr>
          <p:cNvPr id="1048964" name="正文"/>
          <p:cNvSpPr txBox="1"/>
          <p:nvPr>
            <p:custDataLst>
              <p:tags r:id="rId1"/>
            </p:custDataLst>
          </p:nvPr>
        </p:nvSpPr>
        <p:spPr>
          <a:xfrm>
            <a:off x="2787010" y="1879857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共享单车的定义：指通过互联网平台，提供给用户共享使用的自行车服务。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6" name="标题"/>
          <p:cNvSpPr txBox="1"/>
          <p:nvPr>
            <p:custDataLst>
              <p:tags r:id="rId2"/>
            </p:custDataLst>
          </p:nvPr>
        </p:nvSpPr>
        <p:spPr>
          <a:xfrm>
            <a:off x="2787690" y="1364400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68" name="标题"/>
          <p:cNvSpPr txBox="1"/>
          <p:nvPr>
            <p:custDataLst>
              <p:tags r:id="rId3"/>
            </p:custDataLst>
          </p:nvPr>
        </p:nvSpPr>
        <p:spPr>
          <a:xfrm>
            <a:off x="2787690" y="5058283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70" name="正文"/>
          <p:cNvSpPr txBox="1"/>
          <p:nvPr>
            <p:custDataLst>
              <p:tags r:id="rId4"/>
            </p:custDataLst>
          </p:nvPr>
        </p:nvSpPr>
        <p:spPr>
          <a:xfrm>
            <a:off x="2787690" y="5573740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共享单车的发展趋势：未来将进一步智能化、绿色化、多元化发展，为城市出行提供更多选择和便利。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正文"/>
          <p:cNvSpPr txBox="1"/>
          <p:nvPr>
            <p:custDataLst>
              <p:tags r:id="rId5"/>
            </p:custDataLst>
          </p:nvPr>
        </p:nvSpPr>
        <p:spPr>
          <a:xfrm>
            <a:off x="2787690" y="3110698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 fontScale="7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共享单车的发展历程：起源于2010年代初的欧洲，最初是为了解决城市交通问题；2014年开始在中国兴起，成为共享经济的一种代表；近年来，随着技术的发展和用户需求的增加，共享单车市场不断扩大。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标题"/>
          <p:cNvSpPr txBox="1"/>
          <p:nvPr>
            <p:custDataLst>
              <p:tags r:id="rId6"/>
            </p:custDataLst>
          </p:nvPr>
        </p:nvSpPr>
        <p:spPr>
          <a:xfrm>
            <a:off x="2788370" y="2595921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76" name="标题"/>
          <p:cNvSpPr txBox="1"/>
          <p:nvPr>
            <p:custDataLst>
              <p:tags r:id="rId7"/>
            </p:custDataLst>
          </p:nvPr>
        </p:nvSpPr>
        <p:spPr>
          <a:xfrm>
            <a:off x="2788370" y="3826762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78" name="正文"/>
          <p:cNvSpPr txBox="1"/>
          <p:nvPr>
            <p:custDataLst>
              <p:tags r:id="rId8"/>
            </p:custDataLst>
          </p:nvPr>
        </p:nvSpPr>
        <p:spPr>
          <a:xfrm>
            <a:off x="2787690" y="4342219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共享单车的特点：便捷、环保、经济实惠，成为城市出行的重要方式之一。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共享单车市场的现状和特点</a:t>
            </a:r>
            <a:endParaRPr altLang="en-US" lang="zh-CN"/>
          </a:p>
        </p:txBody>
      </p:sp>
      <p:sp>
        <p:nvSpPr>
          <p:cNvPr id="104901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用户规模：2024年共享单车用户规模达到XXXX万人，占全国总人口的XX%。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2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覆盖城市：共享单车已经覆盖全国超过XX个城市，其中一线城市覆盖率达到XX%。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3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骑行需求：用户对于共享单车的骑行需求多样化，包括通勤、休闲、健身等。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3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市场竞争：目前市场上主要存在XX家共享单车企业，其中XX品牌市场份额最大。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共享单车市场的竞争格局</a:t>
            </a:r>
            <a:endParaRPr altLang="en-US" lang="zh-CN"/>
          </a:p>
        </p:txBody>
      </p:sp>
      <p:sp>
        <p:nvSpPr>
          <p:cNvPr id="104908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竞争策略：价格战、品牌建设、技术创新等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主要竞争者：ofo、摩拜、哈啰出行等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竞争格局：市场份额、用户规模、覆盖城市等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未来竞争趋势：智能化、绿色化、共享化等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>
                <a:solidFill>
                  <a:schemeClr val="accent1"/>
                </a:solidFill>
              </a:rPr>
              <a:t>共享单车市场的发展趋势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49150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4915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02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共享单车市场的未来发展方向</a:t>
            </a:r>
            <a:endParaRPr altLang="en-US" lang="zh-CN"/>
          </a:p>
        </p:txBody>
      </p:sp>
      <p:sp>
        <p:nvSpPr>
          <p:cNvPr id="104920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智能化发展：随着技术的进步，共享单车将更加智能化，如引入物联网、大数据等技术，提升用户体验和运营效率。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绿色化发展：随着环保意识的增强，共享单车将更加注重绿色出行，采用更环保的材料和生产方式，推动可持续发展。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国际化发展：随着国内市场的饱和，共享单车企业将寻求海外市场的发展机会，推动中国品牌的国际化。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多元化发展：共享单车企业将探索更多元化的业务模式，如共享汽车、共享电助力车等，以满足用户多样化的出行需求。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共享单车市场的技术发展趋势</a:t>
            </a:r>
            <a:endParaRPr altLang="en-US" lang="zh-CN"/>
          </a:p>
        </p:txBody>
      </p:sp>
      <p:sp>
        <p:nvSpPr>
          <p:cNvPr id="104925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智能化管理：通过大数据、物联网等技术，实现共享单车的智能化管理，提高运营效率。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电动助力：引入电动助力技术，提高骑行体验，减少体力消耗。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自动驾驶：研发自动驾驶技术，实现共享单车的自动驾驶，提高安全性。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智能停车：利用物联网技术，实现共享单车的智能停车，方便用户使用。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共享单车市场的政策环境分析</a:t>
            </a:r>
            <a:endParaRPr altLang="en-US" lang="zh-CN"/>
          </a:p>
        </p:txBody>
      </p:sp>
      <p:sp>
        <p:nvSpPr>
          <p:cNvPr id="104931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2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2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2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规范管理：加强对共享单车市场的监管，推动行业规范化运营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政策支持：政府出台相关政策鼓励共享单车发展，支持公共交通创新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竞争环境：共享单车市场竞争激烈，政策环境对竞争格局产生影响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投资前景：政策环境对共享单车市场的投资前景产生积极影响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>
                <a:solidFill>
                  <a:schemeClr val="accent1"/>
                </a:solidFill>
              </a:rPr>
              <a:t>共享单车的商业模式和盈利模式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49370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4937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03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共享单车的商业模式分析</a:t>
            </a:r>
            <a:endParaRPr altLang="en-US" lang="zh-CN"/>
          </a:p>
        </p:txBody>
      </p:sp>
      <p:sp>
        <p:nvSpPr>
          <p:cNvPr id="104942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租赁服务：用户通过APP寻找附近的可用单车，扫码解锁并支付租金，共享单车企业通过收取租金获得收入。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广告收入：共享单车企业可以在APP或单车上投放广告，吸引广告主投放广告，获取广告收入。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数据服务：共享单车企业通过收集用户骑行数据，提供给第三方数据服务，如城市规划、交通管理等。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定制服务：共享单车企业可以与政府、企业等合作，提供定制化的共享单车服务，如校园共享单车、景区共享单车等。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共享单车的盈利模式分析</a:t>
            </a:r>
            <a:endParaRPr altLang="en-US" lang="zh-CN"/>
          </a:p>
        </p:txBody>
      </p:sp>
      <p:sp>
        <p:nvSpPr>
          <p:cNvPr id="104949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广告收入：在共享单车上投放广告，获取广告收益。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租赁收入：向用户收取单车租赁费用，是共享单车最主要的盈利来源。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数据服务：通过收集用户骑行数据，提供数据分析服务，为企业提供决策支持。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押金利息：共享单车通常收取用户的押金，这些押金会产生利息，也是共享单车的一种盈利方式。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共享单车企业的财务状况分析</a:t>
            </a:r>
            <a:endParaRPr altLang="en-US" lang="zh-CN"/>
          </a:p>
        </p:txBody>
      </p:sp>
      <p:sp>
        <p:nvSpPr>
          <p:cNvPr id="104955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收入来源：主要依靠单车租赁费用、广告收入和大数据营销等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成本构成：单车制造成本、运营维护成本和人力成本等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盈利模式：通过降低成本、提高效率、增加收入等方式实现盈利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财务状况分析：对企业的资产负债表、利润表和现金流量表进行分析，评估企业的财务状况和盈利能力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>
                <a:solidFill>
                  <a:schemeClr val="accent1"/>
                </a:solidFill>
              </a:rPr>
              <a:t>共享单车市场的投资前景和风险分析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4959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4960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04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共享单车市场的投资前景预测</a:t>
            </a:r>
            <a:endParaRPr altLang="en-US" lang="zh-CN"/>
          </a:p>
        </p:txBody>
      </p:sp>
      <p:sp>
        <p:nvSpPr>
          <p:cNvPr id="104965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5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市场规模持续增长，用户规模不断扩大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6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6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技术创新推动共享单车市场发展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6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7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政策支持为共享单车市场提供有力保障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7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7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市场竞争激烈，企业需不断创新以保持竞争优势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共享单车市场的投资风险分析</a:t>
            </a:r>
            <a:endParaRPr altLang="en-US" lang="zh-CN"/>
          </a:p>
        </p:txBody>
      </p:sp>
      <p:sp>
        <p:nvSpPr>
          <p:cNvPr id="104971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政策风险：政府对共享单车的政策变化可能对市场产生影响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技术风险：共享单车的技术问题可能影响用户体验和投资回报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3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运营风险：共享单车的运营和维护成本可能超出预期，影响投资收益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竞争风险：市场上的竞争对手可能对投资者的市场份额产生威胁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投资者对共享单车市场的关注点</a:t>
            </a:r>
            <a:endParaRPr altLang="en-US" lang="zh-CN"/>
          </a:p>
        </p:txBody>
      </p:sp>
      <p:sp>
        <p:nvSpPr>
          <p:cNvPr id="1049796" name="矩形 31"/>
          <p:cNvSpPr/>
          <p:nvPr>
            <p:custDataLst>
              <p:tags r:id="rId1"/>
            </p:custDataLst>
          </p:nvPr>
        </p:nvSpPr>
        <p:spPr>
          <a:xfrm>
            <a:off x="3822005" y="1364400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市场规模和增长潜力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矩形 4"/>
          <p:cNvSpPr/>
          <p:nvPr>
            <p:custDataLst>
              <p:tags r:id="rId2"/>
            </p:custDataLst>
          </p:nvPr>
        </p:nvSpPr>
        <p:spPr>
          <a:xfrm>
            <a:off x="3822005" y="2186752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用户需求和消费习惯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矩形 5"/>
          <p:cNvSpPr/>
          <p:nvPr>
            <p:custDataLst>
              <p:tags r:id="rId3"/>
            </p:custDataLst>
          </p:nvPr>
        </p:nvSpPr>
        <p:spPr>
          <a:xfrm>
            <a:off x="3822005" y="3009105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市场竞争格局和市场份额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矩形 7"/>
          <p:cNvSpPr/>
          <p:nvPr>
            <p:custDataLst>
              <p:tags r:id="rId4"/>
            </p:custDataLst>
          </p:nvPr>
        </p:nvSpPr>
        <p:spPr>
          <a:xfrm>
            <a:off x="3822005" y="3831457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政策环境和法律法规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矩形 3"/>
          <p:cNvSpPr/>
          <p:nvPr>
            <p:custDataLst>
              <p:tags r:id="rId5"/>
            </p:custDataLst>
          </p:nvPr>
        </p:nvSpPr>
        <p:spPr>
          <a:xfrm>
            <a:off x="3822005" y="4653810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技术创新和产品升级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矩形 6"/>
          <p:cNvSpPr/>
          <p:nvPr>
            <p:custDataLst>
              <p:tags r:id="rId6"/>
            </p:custDataLst>
          </p:nvPr>
        </p:nvSpPr>
        <p:spPr>
          <a:xfrm>
            <a:off x="3822005" y="5476162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财务状况和盈利能力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>
                <a:solidFill>
                  <a:schemeClr val="accent1"/>
                </a:solidFill>
              </a:rPr>
              <a:t>共享单车市场的挑战和机遇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49846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4984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05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共享单车市场面临的挑战和问题</a:t>
            </a:r>
            <a:endParaRPr altLang="en-US" lang="zh-CN"/>
          </a:p>
        </p:txBody>
      </p:sp>
      <p:sp>
        <p:nvSpPr>
          <p:cNvPr id="104990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0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1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政策风险：政府对共享单车的监管政策变化可能对市场产生影响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2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竞争激烈：市场上众多共享单车品牌竞争，市场份额难以扩大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2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运营成本高：共享单车需要大量人力物力进行维护和调度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2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盈利模式单一：主要依靠租金收入，盈利空间有限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共享单车市场的机遇和机会</a:t>
            </a:r>
            <a:endParaRPr altLang="en-US" lang="zh-CN"/>
          </a:p>
        </p:txBody>
      </p:sp>
      <p:sp>
        <p:nvSpPr>
          <p:cNvPr id="104996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政策支持：政府出台相关政策，鼓励共享单车发展，提供资金和资源支持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技术创新：随着物联网、大数据等技术的发展，共享单车将更加智能化、便捷化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环保意识：越来越多的人意识到环保的重要性，选择共享单车出行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市场需求：随着城市化进程的加速，共享单车市场需求持续增长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共享单车企业应对市场变化的策略</a:t>
            </a:r>
            <a:endParaRPr altLang="en-US" lang="zh-CN"/>
          </a:p>
        </p:txBody>
      </p:sp>
      <p:sp>
        <p:nvSpPr>
          <p:cNvPr id="105002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提升产品质量和服务水平，以满足用户需求和提高竞争力。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优化运营模式，降低成本，提高运营效率。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加强技术创新和研发，推出更符合用户需求和市场需求的新产品。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寻求多元化发展，拓展业务范围和市场空间。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accent1"/>
                </a:solidFill>
              </a:rPr>
              <a:t>结论和建议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50090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5009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06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对共享单车市场的总结和评价</a:t>
            </a:r>
            <a:endParaRPr altLang="en-US" lang="zh-CN"/>
          </a:p>
        </p:txBody>
      </p:sp>
      <p:sp>
        <p:nvSpPr>
          <p:cNvPr id="105014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政策环境不断优化，政府支持力度加大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市场规模持续增长，用户规模不断扩大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竞争格局日益激烈，市场集中度逐渐提高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未来发展前景广阔，投资机会依然存在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对共享单车企业的建议和展望</a:t>
            </a:r>
            <a:endParaRPr altLang="en-US" lang="zh-CN"/>
          </a:p>
        </p:txBody>
      </p:sp>
      <p:sp>
        <p:nvSpPr>
          <p:cNvPr id="105021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2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优化运营模式：提高单车使用率，降低维护成本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2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2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创新技术应用：引入智能化技术，提升用户体验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3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3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拓展市场布局：扩大覆盖范围，提高市场份额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3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3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合作共赢：与政府、企业等合作，共同推动共享单车市场发展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zh-CN" lang="en-US">
                <a:noFill/>
              </a:rPr>
              <a:t>Thank you</a:t>
            </a:r>
            <a:endParaRPr altLang="zh-CN" lang="en-US">
              <a:noFill/>
            </a:endParaRPr>
          </a:p>
        </p:txBody>
      </p:sp>
      <p:sp>
        <p:nvSpPr>
          <p:cNvPr id="1050280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感谢观看</a:t>
            </a:r>
            <a:endParaRPr altLang="en-US" lang="zh-CN">
              <a:solidFill>
                <a:schemeClr val="dk1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b*1"/>
  <p:tag name="KSO_WM_UNIT_LAYERLEVEL" val="1"/>
  <p:tag name="KSO_WM_TAG_VERSION" val="1.0"/>
  <p:tag name="KSO_WM_BEAUTIFY_FLAG" val="#wm#"/>
  <p:tag name="KSO_WM_UNIT_PRESET_TEXT" val="添加副标题"/>
  <p:tag name="KSO_WM_UNIT_NOCLEAR" val="0"/>
  <p:tag name="KSO_WM_UNIT_TYPE" val="b"/>
  <p:tag name="KSO_WM_UNIT_INDEX" val="1"/>
  <p:tag name="KSO_WM_UNIT_ISCONTENTSTITLE" val="0"/>
  <p:tag name="KSO_WM_UNIT_ISNUMDGMTITLE" val="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1230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1230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30"/>
  <p:tag name="KSO_WM_SPECIAL_SOURCE" val="bdnull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30_1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TEXT_FILL_FORE_SCHEMECOLOR_INDEX_BRIGHTNESS" val="0.4"/>
  <p:tag name="KSO_WM_UNIT_TEXT_FILL_FORE_SCHEMECOLOR_INDEX" val="13"/>
  <p:tag name="KSO_WM_UNIT_TEXT_FILL_TYPE" val="1"/>
  <p:tag name="KSO_WM_UNIT_PRESET_TEXT" val="单击此处添加副标题"/>
</p:tagLst>
</file>

<file path=ppt/tags/tag94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5"/>
  <p:tag name="KSO_WM_UNIT_ID" val="custom20231230_1*f*5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SUBTYPE" val="g"/>
  <p:tag name="KSO_WM_UNIT_TEXT_FILL_FORE_SCHEMECOLOR_INDEX_BRIGHTNESS" val="0.4"/>
  <p:tag name="KSO_WM_UNIT_TEXT_FILL_FORE_SCHEMECOLOR_INDEX" val="13"/>
  <p:tag name="KSO_WM_UNIT_TEXT_FILL_TYPE" val="1"/>
  <p:tag name="KSO_WM_UNIT_PRESET_TEXT" val="稻壳学院"/>
</p:tagLst>
</file>

<file path=ppt/tags/tag95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1230_1*f*4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FILL_FORE_SCHEMECOLOR_INDEX_1_BRIGHTNESS" val="0"/>
  <p:tag name="KSO_WM_UNIT_FILL_FORE_SCHEMECOLOR_INDEX_1" val="5"/>
  <p:tag name="KSO_WM_UNIT_FILL_FORE_SCHEMECOLOR_INDEX_1_POS" val="0.67"/>
  <p:tag name="KSO_WM_UNIT_FILL_FORE_SCHEMECOLOR_INDEX_1_TRANS" val="0"/>
  <p:tag name="KSO_WM_UNIT_FILL_FORE_SCHEMECOLOR_INDEX_2_BRIGHTNESS" val="0.4"/>
  <p:tag name="KSO_WM_UNIT_FILL_FORE_SCHEMECOLOR_INDEX_2" val="5"/>
  <p:tag name="KSO_WM_UNIT_FILL_FORE_SCHEMECOLOR_INDEX_2_POS" val="1"/>
  <p:tag name="KSO_WM_UNIT_FILL_FORE_SCHEMECOLOR_INDEX_2_TRANS" val="0"/>
  <p:tag name="KSO_WM_UNIT_FILL_GRADIENT_TYPE" val="0"/>
  <p:tag name="KSO_WM_UNIT_FILL_GRADIENT_ANGLE" val="45"/>
  <p:tag name="KSO_WM_UNIT_FILL_GRADIENT_DIRECTION" val="0"/>
  <p:tag name="KSO_WM_UNIT_FILL_TYPE" val="3"/>
  <p:tag name="KSO_WM_UNIT_TEXT_FILL_FORE_SCHEMECOLOR_INDEX_BRIGHTNESS" val="0"/>
  <p:tag name="KSO_WM_UNIT_TEXT_FILL_FORE_SCHEMECOLOR_INDEX" val="14"/>
  <p:tag name="KSO_WM_UNIT_TEXT_FILL_TYPE" val="1"/>
  <p:tag name="KSO_WM_UNIT_PRESET_TEXT" val="汇报人：WPS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30_1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PRESET_TEXT" val="单击此处 添加文档标题"/>
</p:tagLst>
</file>

<file path=ppt/tags/tag97.xml><?xml version="1.0" encoding="utf-8"?>
<p:tagLst xmlns:p="http://schemas.openxmlformats.org/presentationml/2006/main">
  <p:tag name="KSO_WM_SLIDE_ID" val="custom2023123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30"/>
  <p:tag name="KSO_WM_SLIDE_LAYOUT" val="a_b_f"/>
  <p:tag name="KSO_WM_SLIDE_LAYOUT_CNT" val="1_1_2"/>
  <p:tag name="KSO_WM_SLIDE_TYPE" val="title"/>
  <p:tag name="KSO_WM_SLIDE_SUBTYPE" val="pureTxt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6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6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UNIT_TEXT_FORE_SCHEMECOLOR_INDEX_BRIGHTNESS" val="0.4"/>
  <p:tag name="KSO_WM_UNIT_TEXT_FORE_SCHEMECOLOR_INDEX" val="5"/>
  <p:tag name="KSO_WM_UNIT_TEXT_LINE_FILL_TYPE" val="2"/>
  <p:tag name="KSO_WM_DIAGRAM_GROUP_CODE" val="l1-1"/>
  <p:tag name="KSO_WM_UNIT_PRESET_TEXT" val="CONTENTS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1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30_6*l_h_a*1_1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30_6*l_h_i*1_1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1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2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30_6*l_h_a*1_2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30_6*l_h_i*1_2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2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3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30_6*l_h_a*1_3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30_6*l_h_i*1_3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3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4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30_6*l_h_a*1_4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30_6*l_h_i*1_4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4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5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30_6*l_h_a*1_5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30_6*l_h_i*1_5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5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0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6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30_6*l_h_a*1_6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30_6*l_h_i*1_6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6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SLIDE_ID" val="custom20231230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30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1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1"/>
</p:tagLst>
</file>

<file path=ppt/tags/tag128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07_4*l_h_f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07_4*l_h_a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707_4*l_h_a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707_4*l_h_f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07_4*l_h_f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07_4*l_h_a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707_4*l_h_a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707_4*l_h_f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16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2"/>
</p:tagLst>
</file>

<file path=ppt/tags/tag168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19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3"/>
</p:tagLst>
</file>

<file path=ppt/tags/tag196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2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4"/>
</p:tagLst>
</file>

<file path=ppt/tags/tag228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5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5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5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5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5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255_5*l_h_f*1_6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26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5"/>
</p:tagLst>
</file>

<file path=ppt/tags/tag270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30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6"/>
</p:tagLst>
</file>

<file path=ppt/tags/tag310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9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34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1230_9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41.xml><?xml version="1.0" encoding="utf-8"?>
<p:tagLst xmlns:p="http://schemas.openxmlformats.org/presentationml/2006/main">
  <p:tag name="KSO_WM_SLIDE_ID" val="custom2023123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30"/>
  <p:tag name="KSO_WM_SLIDE_TYPE" val="endPage"/>
  <p:tag name="KSO_WM_SLIDE_SUBTYPE" val="pureTxt"/>
  <p:tag name="KSO_WM_SLIDE_LAYOUT" val="a_b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紫色商务">
      <a:dk1>
        <a:srgbClr val="333333"/>
      </a:dk1>
      <a:lt1>
        <a:srgbClr val="FFFFFF"/>
      </a:lt1>
      <a:dk2>
        <a:srgbClr val="1A0C1E"/>
      </a:dk2>
      <a:lt2>
        <a:srgbClr val="F7EDFD"/>
      </a:lt2>
      <a:accent1>
        <a:srgbClr val="7022E2"/>
      </a:accent1>
      <a:accent2>
        <a:srgbClr val="DC6FFB"/>
      </a:accent2>
      <a:accent3>
        <a:srgbClr val="2F43FF"/>
      </a:accent3>
      <a:accent4>
        <a:srgbClr val="BF45AE"/>
      </a:accent4>
      <a:accent5>
        <a:srgbClr val="AB7859"/>
      </a:accent5>
      <a:accent6>
        <a:srgbClr val="A239ED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2024-01-06T06:01:35Z</dcterms:created>
  <dcterms:modified xsi:type="dcterms:W3CDTF">2024-01-06T06:01:35Z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af2c2537d64a43c79904e78f225f8d29_21</vt:lpwstr>
  </property>
</Properties>
</file>