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jpeg" ContentType="image/jpeg"/>
  <Default Extension="JPG" ContentType="image/.jpg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  <p:sldMasterId id="2147483656" r:id="rId4"/>
  </p:sldMasterIdLst>
  <p:notesMasterIdLst>
    <p:notesMasterId r:id="rId34"/>
  </p:notesMasterIdLst>
  <p:handoutMasterIdLst>
    <p:handoutMasterId r:id="rId35"/>
  </p:handoutMasterIdLst>
  <p:sldIdLst>
    <p:sldId id="256" r:id="rId5"/>
    <p:sldId id="257" r:id="rId6"/>
    <p:sldId id="375" r:id="rId7"/>
    <p:sldId id="376" r:id="rId8"/>
    <p:sldId id="372" r:id="rId9"/>
    <p:sldId id="368" r:id="rId10"/>
    <p:sldId id="377" r:id="rId11"/>
    <p:sldId id="378" r:id="rId12"/>
    <p:sldId id="379" r:id="rId13"/>
    <p:sldId id="380" r:id="rId14"/>
    <p:sldId id="384" r:id="rId15"/>
    <p:sldId id="385" r:id="rId16"/>
    <p:sldId id="386" r:id="rId17"/>
    <p:sldId id="381" r:id="rId18"/>
    <p:sldId id="387" r:id="rId19"/>
    <p:sldId id="388" r:id="rId20"/>
    <p:sldId id="389" r:id="rId21"/>
    <p:sldId id="260" r:id="rId22"/>
    <p:sldId id="390" r:id="rId23"/>
    <p:sldId id="271" r:id="rId24"/>
    <p:sldId id="391" r:id="rId25"/>
    <p:sldId id="262" r:id="rId26"/>
    <p:sldId id="392" r:id="rId27"/>
    <p:sldId id="393" r:id="rId28"/>
    <p:sldId id="394" r:id="rId29"/>
    <p:sldId id="261" r:id="rId30"/>
    <p:sldId id="395" r:id="rId31"/>
    <p:sldId id="396" r:id="rId32"/>
    <p:sldId id="397" r:id="rId33"/>
  </p:sldIdLst>
  <p:sldSz cx="9144000" cy="5143500" type="screen16x9"/>
  <p:notesSz cx="6858000" cy="9144000"/>
  <p:custDataLst>
    <p:tags r:id="rId39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1" userDrawn="1">
          <p15:clr>
            <a:srgbClr val="A4A3A4"/>
          </p15:clr>
        </p15:guide>
        <p15:guide id="2" pos="28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04" autoAdjust="0"/>
    <p:restoredTop sz="94660" autoAdjust="0"/>
  </p:normalViewPr>
  <p:slideViewPr>
    <p:cSldViewPr snapToGrid="0" showGuides="1">
      <p:cViewPr varScale="1">
        <p:scale>
          <a:sx n="146" d="100"/>
          <a:sy n="146" d="100"/>
        </p:scale>
        <p:origin x="660" y="108"/>
      </p:cViewPr>
      <p:guideLst>
        <p:guide orient="horz" pos="1571"/>
        <p:guide pos="28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9" Type="http://schemas.openxmlformats.org/officeDocument/2006/relationships/tags" Target="tags/tag13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handoutMaster" Target="handoutMasters/handoutMaster1.xml"/><Relationship Id="rId34" Type="http://schemas.openxmlformats.org/officeDocument/2006/relationships/notesMaster" Target="notesMasters/notesMaster1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95476"/>
            <a:ext cx="9144000" cy="159067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9D53E-69DD-4D3E-989E-2B195E3D808B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EBDAA-42A0-4493-9E6F-FD7CF2280AC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66900"/>
            <a:ext cx="9144000" cy="16192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866900"/>
            <a:ext cx="9144000" cy="161925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3187" y="3302768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2" charset="-122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2" Type="http://schemas.openxmlformats.org/officeDocument/2006/relationships/image" Target="../media/image2.png"/><Relationship Id="rId13" Type="http://schemas.openxmlformats.org/officeDocument/2006/relationships/vmlDrawing" Target="../drawings/vmlDrawing1.v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1.png"/><Relationship Id="rId7" Type="http://schemas.openxmlformats.org/officeDocument/2006/relationships/image" Target="../media/image20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2.png"/><Relationship Id="rId10" Type="http://schemas.openxmlformats.org/officeDocument/2006/relationships/vmlDrawing" Target="../drawings/vmlDrawing2.v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22.wmf"/><Relationship Id="rId3" Type="http://schemas.openxmlformats.org/officeDocument/2006/relationships/oleObject" Target="../embeddings/oleObject3.bin"/><Relationship Id="rId2" Type="http://schemas.openxmlformats.org/officeDocument/2006/relationships/image" Target="../media/image2.png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4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wmf"/><Relationship Id="rId3" Type="http://schemas.openxmlformats.org/officeDocument/2006/relationships/oleObject" Target="../embeddings/oleObject5.bin"/><Relationship Id="rId2" Type="http://schemas.openxmlformats.org/officeDocument/2006/relationships/image" Target="../media/image2.png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5.v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2.wmf"/><Relationship Id="rId3" Type="http://schemas.openxmlformats.org/officeDocument/2006/relationships/oleObject" Target="../embeddings/oleObject6.bin"/><Relationship Id="rId2" Type="http://schemas.openxmlformats.org/officeDocument/2006/relationships/image" Target="../media/image2.png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6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30.wmf"/><Relationship Id="rId3" Type="http://schemas.openxmlformats.org/officeDocument/2006/relationships/oleObject" Target="../embeddings/oleObject8.bin"/><Relationship Id="rId2" Type="http://schemas.openxmlformats.org/officeDocument/2006/relationships/image" Target="../media/image29.wmf"/><Relationship Id="rId1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7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0.wmf"/><Relationship Id="rId3" Type="http://schemas.openxmlformats.org/officeDocument/2006/relationships/oleObject" Target="../embeddings/oleObject11.bin"/><Relationship Id="rId2" Type="http://schemas.openxmlformats.org/officeDocument/2006/relationships/image" Target="../media/image29.wmf"/><Relationship Id="rId1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8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1.wmf"/><Relationship Id="rId1" Type="http://schemas.openxmlformats.org/officeDocument/2006/relationships/oleObject" Target="../embeddings/oleObject12.bin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3" Type="http://schemas.openxmlformats.org/officeDocument/2006/relationships/image" Target="../media/image2.png"/><Relationship Id="rId2" Type="http://schemas.openxmlformats.org/officeDocument/2006/relationships/tags" Target="../tags/tag8.xml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3.png"/><Relationship Id="rId2" Type="http://schemas.openxmlformats.org/officeDocument/2006/relationships/image" Target="../media/image2.png"/><Relationship Id="rId1" Type="http://schemas.openxmlformats.org/officeDocument/2006/relationships/tags" Target="../tags/tag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3" Type="http://schemas.openxmlformats.org/officeDocument/2006/relationships/image" Target="../media/image54.png"/><Relationship Id="rId2" Type="http://schemas.openxmlformats.org/officeDocument/2006/relationships/image" Target="../media/image2.png"/><Relationship Id="rId1" Type="http://schemas.openxmlformats.org/officeDocument/2006/relationships/tags" Target="../tags/tag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9.png"/><Relationship Id="rId2" Type="http://schemas.openxmlformats.org/officeDocument/2006/relationships/image" Target="../media/image2.png"/><Relationship Id="rId1" Type="http://schemas.openxmlformats.org/officeDocument/2006/relationships/tags" Target="../tags/tag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64.png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tags" Target="../tags/tag12.xml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8.png"/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ctrTitle"/>
          </p:nvPr>
        </p:nvSpPr>
        <p:spPr bwMode="auto">
          <a:xfrm>
            <a:off x="0" y="1824646"/>
            <a:ext cx="9144000" cy="1590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pPr eaLnBrk="1" hangingPunct="1">
              <a:lnSpc>
                <a:spcPct val="120000"/>
              </a:lnSpc>
            </a:pPr>
            <a:r>
              <a:rPr lang="zh-CN" altLang="en-US" noProof="1"/>
              <a:t>习题  </a:t>
            </a:r>
            <a:r>
              <a:rPr lang="zh-CN" altLang="zh-CN" noProof="1"/>
              <a:t>21.</a:t>
            </a:r>
            <a:r>
              <a:rPr lang="en-US" altLang="zh-CN" noProof="1"/>
              <a:t>2</a:t>
            </a:r>
            <a:endParaRPr lang="zh-CN" altLang="en-US" sz="2800" noProof="1"/>
          </a:p>
        </p:txBody>
      </p:sp>
      <p:sp>
        <p:nvSpPr>
          <p:cNvPr id="4099" name="副标题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3188" y="3302000"/>
            <a:ext cx="6400800" cy="666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/>
          <a:lstStyle/>
          <a:p>
            <a:pPr eaLnBrk="1" hangingPunct="1"/>
            <a:r>
              <a:rPr lang="en-US" altLang="zh-CN" sz="2000" dirty="0">
                <a:latin typeface="Times New Roman" panose="02020603050405020304" pitchFamily="18" charset="0"/>
              </a:rPr>
              <a:t>R·</a:t>
            </a:r>
            <a:r>
              <a:rPr lang="zh-CN" altLang="en-US" sz="2000" dirty="0">
                <a:latin typeface="Times New Roman" panose="02020603050405020304" pitchFamily="18" charset="0"/>
              </a:rPr>
              <a:t>九年级上册</a:t>
            </a:r>
            <a:endParaRPr lang="zh-CN" altLang="en-US" sz="2000" dirty="0">
              <a:latin typeface="Times New Roman" panose="02020603050405020304" pitchFamily="18" charset="0"/>
            </a:endParaRPr>
          </a:p>
        </p:txBody>
      </p:sp>
      <p:pic>
        <p:nvPicPr>
          <p:cNvPr id="4103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" descr="\\dz02\2016年春季已定稿（下）\导学案\人教版\人九数下导学案\框标1.tif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03200"/>
            <a:ext cx="21529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3865540" y="275759"/>
            <a:ext cx="173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复习巩固</a:t>
            </a:r>
            <a:endParaRPr lang="zh-CN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360951" y="1374748"/>
            <a:ext cx="6739507" cy="2611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解下列方程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: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36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1=0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          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=81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400" b="1" baseline="300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x+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5)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=25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        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x+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1=4.</a:t>
            </a:r>
            <a:endParaRPr lang="en-US" altLang="zh-CN" sz="2400" b="1" baseline="300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12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6476" y="1113658"/>
            <a:ext cx="6990159" cy="576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36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1=0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               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=81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362" y="1931209"/>
            <a:ext cx="3883758" cy="205270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599" y="1931209"/>
            <a:ext cx="3257633" cy="84960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5607" y="2844647"/>
            <a:ext cx="3893624" cy="645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46492" y="1118938"/>
            <a:ext cx="7415217" cy="576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x+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5)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=25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                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x+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1=4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b="1" baseline="30000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4478" y="2193840"/>
            <a:ext cx="3812513" cy="123304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044" y="2144142"/>
            <a:ext cx="3558242" cy="16553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615152" y="1152574"/>
            <a:ext cx="8443123" cy="2192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填空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  <a:endParaRPr lang="en-US" altLang="zh-CN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(1)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+6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x+</a:t>
            </a:r>
            <a:r>
              <a:rPr lang="en-US" altLang="zh-CN" sz="2400" b="1" i="1" u="sng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 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=(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x+</a:t>
            </a:r>
            <a:r>
              <a:rPr lang="en-US" altLang="zh-CN" sz="2400" b="1" u="sng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 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(2)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x+</a:t>
            </a:r>
            <a:r>
              <a:rPr lang="en-US" altLang="zh-CN" sz="2400" b="1" u="sng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 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=(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u="sng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 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+4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x+</a:t>
            </a:r>
            <a:r>
              <a:rPr lang="en-US" altLang="zh-CN" sz="2400" b="1" i="1" u="sng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 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=(2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x+</a:t>
            </a:r>
            <a:r>
              <a:rPr lang="en-US" altLang="zh-CN" sz="2400" b="1" u="sng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 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－  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x+</a:t>
            </a:r>
            <a:r>
              <a:rPr lang="en-US" altLang="zh-CN" sz="2400" b="1" u="sng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 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=(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u="sng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 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5803967" y="2800441"/>
          <a:ext cx="260216" cy="588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3" imgW="3657600" imgH="9448800" progId="Equation.DSMT4">
                  <p:embed/>
                </p:oleObj>
              </mc:Choice>
              <mc:Fallback>
                <p:oleObj name="Equation" r:id="rId3" imgW="3657600" imgH="9448800" progId="Equation.DSMT4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03967" y="2800441"/>
                        <a:ext cx="260216" cy="5882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8641" y="2145285"/>
            <a:ext cx="226121" cy="33918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2808" y="2169481"/>
            <a:ext cx="237427" cy="31091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1070" y="1899644"/>
            <a:ext cx="324033" cy="5982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9817" y="1878688"/>
            <a:ext cx="348959" cy="6231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16169" y="2894379"/>
            <a:ext cx="226121" cy="35614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95342" y="2901523"/>
            <a:ext cx="226121" cy="35614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17065" y="2634563"/>
            <a:ext cx="329018" cy="60319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42643" y="2656389"/>
            <a:ext cx="358928" cy="5882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013503" y="430280"/>
            <a:ext cx="7973340" cy="2925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用配方法解下列方程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: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+ 10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+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16 = 0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   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 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endParaRPr lang="en-US" altLang="zh-CN" sz="2400" b="1" baseline="300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endParaRPr lang="en-US" altLang="zh-CN" sz="2400" b="1" baseline="300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endParaRPr lang="en-US" altLang="zh-CN" sz="2400" b="1" baseline="300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+ 6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 = 0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－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9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 0.</a:t>
            </a:r>
            <a:endParaRPr lang="en-US" altLang="zh-CN" sz="2400" b="1" baseline="300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6773470" y="837474"/>
          <a:ext cx="269105" cy="692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3657600" imgH="9448800" progId="Equation.DSMT4">
                  <p:embed/>
                </p:oleObj>
              </mc:Choice>
              <mc:Fallback>
                <p:oleObj name="Equation" r:id="rId3" imgW="3657600" imgH="9448800" progId="Equation.DSMT4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73470" y="837474"/>
                        <a:ext cx="269105" cy="6929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/>
          <a:srcRect b="63622"/>
          <a:stretch>
            <a:fillRect/>
          </a:stretch>
        </p:blipFill>
        <p:spPr>
          <a:xfrm>
            <a:off x="1261187" y="1667405"/>
            <a:ext cx="3095577" cy="5328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8741" y="1485207"/>
            <a:ext cx="2614933" cy="83540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4035" y="2949397"/>
            <a:ext cx="4320075" cy="85257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4993" y="3825740"/>
            <a:ext cx="4251411" cy="8697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849191" y="1266104"/>
            <a:ext cx="7659014" cy="2611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利用判别式判断下列方程的根的情况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: 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 0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16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24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+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9 = 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400" b="1" baseline="300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+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9 = 0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+ 10 = 2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+ 8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400" b="1" baseline="300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2279648" y="2864644"/>
          <a:ext cx="575188" cy="391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7620000" imgH="5181600" progId="Equation.DSMT4">
                  <p:embed/>
                </p:oleObj>
              </mc:Choice>
              <mc:Fallback>
                <p:oleObj name="Equation" r:id="rId3" imgW="7620000" imgH="5181600" progId="Equation.DSMT4">
                  <p:embed/>
                  <p:pic>
                    <p:nvPicPr>
                      <p:cNvPr id="0" name="对象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79648" y="2864644"/>
                        <a:ext cx="575188" cy="3911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3159919" y="1800225"/>
          <a:ext cx="268235" cy="692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5" imgW="3657600" imgH="9448800" progId="Equation.DSMT4">
                  <p:embed/>
                </p:oleObj>
              </mc:Choice>
              <mc:Fallback>
                <p:oleObj name="Equation" r:id="rId5" imgW="3657600" imgH="9448800" progId="Equation.DSMT4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59919" y="1800225"/>
                        <a:ext cx="268235" cy="6929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27720" y="992252"/>
            <a:ext cx="8069384" cy="150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 0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      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16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24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+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9 = 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400" b="1" baseline="300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2831305" y="992252"/>
          <a:ext cx="268235" cy="692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3" imgW="3657600" imgH="9448800" progId="Equation.DSMT4">
                  <p:embed/>
                </p:oleObj>
              </mc:Choice>
              <mc:Fallback>
                <p:oleObj name="Equation" r:id="rId3" imgW="3657600" imgH="9448800" progId="Equation.DSMT4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31305" y="992252"/>
                        <a:ext cx="268235" cy="6929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839" y="1898544"/>
            <a:ext cx="3852403" cy="21975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7127" y="1989919"/>
            <a:ext cx="3629977" cy="1223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3" name="图片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96033" y="635701"/>
            <a:ext cx="8151934" cy="150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400" b="1" baseline="300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+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9 = 0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    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+ 10 = 2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+ 8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400" b="1" baseline="300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1933635" y="1141248"/>
          <a:ext cx="575188" cy="391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7620000" imgH="5181600" progId="Equation.DSMT4">
                  <p:embed/>
                </p:oleObj>
              </mc:Choice>
              <mc:Fallback>
                <p:oleObj name="Equation" r:id="rId3" imgW="7620000" imgH="5181600" progId="Equation.DSMT4">
                  <p:embed/>
                  <p:pic>
                    <p:nvPicPr>
                      <p:cNvPr id="0" name="对象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33635" y="1141248"/>
                        <a:ext cx="575188" cy="3911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7" y="2040849"/>
            <a:ext cx="3754333" cy="7474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284" y="2958878"/>
            <a:ext cx="2013257" cy="6653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1813" y="2020309"/>
            <a:ext cx="3711130" cy="19398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799187" y="887485"/>
            <a:ext cx="8237658" cy="353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用公式法解下列方程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: 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12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 0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        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    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 0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400" b="1" baseline="300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+ 4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+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 = 2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+ 11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(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4)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 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400" b="1" baseline="300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+ 2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 0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               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    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x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10 = 0 .</a:t>
            </a:r>
            <a:endParaRPr lang="en-US" altLang="zh-CN" sz="2400" b="1" baseline="300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7233446" y="1420268"/>
          <a:ext cx="246063" cy="69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1" imgW="3352800" imgH="9448800" progId="Equation.DSMT4">
                  <p:embed/>
                </p:oleObj>
              </mc:Choice>
              <mc:Fallback>
                <p:oleObj name="Equation" r:id="rId1" imgW="3352800" imgH="9448800" progId="Equation.DSMT4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233446" y="1420268"/>
                        <a:ext cx="246063" cy="693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6222213" y="1569744"/>
          <a:ext cx="457200" cy="4090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3" imgW="5791200" imgH="5181600" progId="Equation.DSMT4">
                  <p:embed/>
                </p:oleObj>
              </mc:Choice>
              <mc:Fallback>
                <p:oleObj name="Equation" r:id="rId3" imgW="5791200" imgH="5181600" progId="Equation.DSMT4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22213" y="1569744"/>
                        <a:ext cx="457200" cy="4090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6236498" y="3379914"/>
          <a:ext cx="592931" cy="426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Equation" r:id="rId5" imgW="7620000" imgH="5486400" progId="Equation.DSMT4">
                  <p:embed/>
                </p:oleObj>
              </mc:Choice>
              <mc:Fallback>
                <p:oleObj name="Equation" r:id="rId5" imgW="7620000" imgH="5486400" progId="Equation.DSMT4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36498" y="3379914"/>
                        <a:ext cx="592931" cy="4269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0072" y="863629"/>
            <a:ext cx="7600950" cy="576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12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 0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        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     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 0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7026273" y="849341"/>
          <a:ext cx="246063" cy="69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1" imgW="3352800" imgH="9448800" progId="Equation.DSMT4">
                  <p:embed/>
                </p:oleObj>
              </mc:Choice>
              <mc:Fallback>
                <p:oleObj name="Equation" r:id="rId1" imgW="3352800" imgH="9448800" progId="Equation.DSMT4">
                  <p:embed/>
                  <p:pic>
                    <p:nvPicPr>
                      <p:cNvPr id="0" name="对象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026273" y="849341"/>
                        <a:ext cx="246063" cy="693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6043617" y="991672"/>
          <a:ext cx="457200" cy="4090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3" imgW="5791200" imgH="5181600" progId="Equation.DSMT4">
                  <p:embed/>
                </p:oleObj>
              </mc:Choice>
              <mc:Fallback>
                <p:oleObj name="Equation" r:id="rId3" imgW="5791200" imgH="5181600" progId="Equation.DSMT4">
                  <p:embed/>
                  <p:pic>
                    <p:nvPicPr>
                      <p:cNvPr id="0" name="对象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43617" y="991672"/>
                        <a:ext cx="457200" cy="4090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913" y="1799601"/>
            <a:ext cx="3486619" cy="183291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8613" y="1592537"/>
            <a:ext cx="3535497" cy="30059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7199" y="877913"/>
            <a:ext cx="8086725" cy="576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+ 4 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+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 = 2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+ 11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(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4)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 2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5972" y="1640121"/>
            <a:ext cx="3619768" cy="235998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6666" y="1627639"/>
            <a:ext cx="3602971" cy="70127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389" y="2414645"/>
            <a:ext cx="3623968" cy="6004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8291" y="3053370"/>
            <a:ext cx="928038" cy="6046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596" y="3799534"/>
            <a:ext cx="3661761" cy="718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14346" y="1039588"/>
            <a:ext cx="7850982" cy="576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+ 2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 0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                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     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x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10 = 0 .</a:t>
            </a:r>
            <a:endParaRPr lang="en-US" altLang="zh-CN" sz="2400" b="1" baseline="30000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6015036" y="1168178"/>
          <a:ext cx="592931" cy="426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1" imgW="7620000" imgH="5486400" progId="Equation.DSMT4">
                  <p:embed/>
                </p:oleObj>
              </mc:Choice>
              <mc:Fallback>
                <p:oleObj name="Equation" r:id="rId1" imgW="7620000" imgH="5486400" progId="Equation.DSMT4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15036" y="1168178"/>
                        <a:ext cx="592931" cy="4269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179" y="1958385"/>
            <a:ext cx="3628843" cy="193736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5223" y="1965529"/>
            <a:ext cx="3671237" cy="12124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735352" y="766042"/>
            <a:ext cx="8330068" cy="2980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用因式分解法解下列方程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: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12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12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     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144 = 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400" b="1" baseline="300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400" b="1" baseline="300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1)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= 2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1)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  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(2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1)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=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400" b="1" baseline="300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2753" y="1986465"/>
            <a:ext cx="2546481" cy="53977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2158" y="2012132"/>
            <a:ext cx="2597283" cy="4953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753" y="3324369"/>
            <a:ext cx="2476627" cy="84459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8349" y="3247209"/>
            <a:ext cx="2673487" cy="8636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996329" y="1166092"/>
            <a:ext cx="7508535" cy="2611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*7.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求下列方程两个根的和与积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: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+ 2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 10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   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 0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400" b="1" baseline="300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 5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+ 6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      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7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 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+ 8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400" b="1" baseline="30000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9187" y="2190126"/>
            <a:ext cx="3892117" cy="144212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2872" y="2002336"/>
            <a:ext cx="3216628" cy="72910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41648" y="1276201"/>
            <a:ext cx="7860703" cy="576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+ 2 = 10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          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 = 0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6959" y="2167528"/>
            <a:ext cx="4169169" cy="8387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927" y="2160384"/>
            <a:ext cx="3496249" cy="112640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85772" y="1363691"/>
            <a:ext cx="7708107" cy="576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 5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+ 6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；                     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7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 = 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+ 8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400" b="1" baseline="30000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1" name="Picture 1" descr="\\dz02\2016年春季已定稿（下）\导学案\人教版\人九数下导学案\框标1.tif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03200"/>
            <a:ext cx="2152782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0" name="图片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21"/>
          <p:cNvSpPr/>
          <p:nvPr/>
        </p:nvSpPr>
        <p:spPr>
          <a:xfrm>
            <a:off x="3865540" y="275759"/>
            <a:ext cx="173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综合运用</a:t>
            </a:r>
            <a:endParaRPr lang="zh-CN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98756" y="734683"/>
            <a:ext cx="6787957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8.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一个直角三角形的两条直角边相差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5cm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，面积是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7 cm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求斜边的长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zh-CN" altLang="zh-CN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525" y="1929225"/>
            <a:ext cx="4316645" cy="83435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51882" y="2416697"/>
            <a:ext cx="864328" cy="33973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7689" y="2777865"/>
            <a:ext cx="4226716" cy="2038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30703" y="837292"/>
            <a:ext cx="4482592" cy="346891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7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945352" y="419779"/>
            <a:ext cx="7255671" cy="16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参加一次商品交易会的每两家公司之间都签订了一份合同，所有公司共签订了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45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份合同，共有多少家公司参加商品交易会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?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5127"/>
          <a:stretch>
            <a:fillRect/>
          </a:stretch>
        </p:blipFill>
        <p:spPr>
          <a:xfrm>
            <a:off x="1028680" y="2263559"/>
            <a:ext cx="4782257" cy="25174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t="54585"/>
          <a:stretch>
            <a:fillRect/>
          </a:stretch>
        </p:blipFill>
        <p:spPr>
          <a:xfrm>
            <a:off x="2180871" y="1429986"/>
            <a:ext cx="4782257" cy="208350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7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1643060" y="391207"/>
            <a:ext cx="6879434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分别用公式法和因式分解法解方程</a:t>
            </a:r>
            <a:endParaRPr lang="en-US" altLang="zh-CN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x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－ 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x 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+ 9 = ( 5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－ 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x 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3296" y="1661301"/>
            <a:ext cx="4938677" cy="1494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3070" y="2813265"/>
            <a:ext cx="797514" cy="34263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9001" y="3291440"/>
            <a:ext cx="4548781" cy="14591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8812" y="958096"/>
            <a:ext cx="5109290" cy="54126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328" y="1673918"/>
            <a:ext cx="5359105" cy="251003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7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1235866" y="357188"/>
            <a:ext cx="6422234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11.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有一根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 m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长的绳，怎样用它围成一个面积</a:t>
            </a:r>
            <a:endParaRPr lang="en-US" altLang="zh-CN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为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24 m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的矩形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?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56332" y="1548484"/>
            <a:ext cx="4631184" cy="32385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68082" y="728804"/>
            <a:ext cx="4807836" cy="377161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4763"/>
            <a:ext cx="187325" cy="6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 descr="\\dz02\2016年春季已定稿（下）\导学案\人教版\人九数下导学案\框标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03200"/>
            <a:ext cx="2152782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3865540" y="275759"/>
            <a:ext cx="173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拓广探索</a:t>
            </a:r>
            <a:endParaRPr lang="zh-CN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25814" y="731563"/>
            <a:ext cx="6809781" cy="16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12.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一个凸多边形共有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条对角线，它是几边形？是否存在有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18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条对角线的多边形？如果存在，它是几边形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？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如果不存在，说明得出结论的道理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585" y="2533220"/>
            <a:ext cx="4335541" cy="12296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0526" y="3155191"/>
            <a:ext cx="2586315" cy="46184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9713" y="3770227"/>
            <a:ext cx="4889751" cy="98718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0191" y="4368095"/>
            <a:ext cx="1539323" cy="3791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t="18085"/>
          <a:stretch>
            <a:fillRect/>
          </a:stretch>
        </p:blipFill>
        <p:spPr>
          <a:xfrm>
            <a:off x="1757973" y="721397"/>
            <a:ext cx="4856535" cy="221408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40346" y="2160722"/>
            <a:ext cx="1386805" cy="77225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395" y="3070647"/>
            <a:ext cx="4573737" cy="13813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4642" y="4082520"/>
            <a:ext cx="717875" cy="34806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67109" y="524391"/>
            <a:ext cx="6809781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13.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无论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取何值，方程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x</a:t>
            </a:r>
            <a:r>
              <a:rPr lang="zh-CN" altLang="en-US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－ 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3)(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x</a:t>
            </a:r>
            <a:r>
              <a:rPr lang="zh-CN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 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2)</a:t>
            </a:r>
            <a:r>
              <a:rPr lang="zh-CN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－ </a:t>
            </a:r>
            <a:r>
              <a:rPr lang="en-US" altLang="zh-CN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 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 0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总有两个不等的实数根吗？给出答案并说明理由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67826" y="1734986"/>
            <a:ext cx="4694045" cy="30227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4906" y="1736356"/>
            <a:ext cx="4848490" cy="1527909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ISLIDE.ADDREMOVEWATERMARK" val="WYI2giG0mw"/>
</p:tagLst>
</file>

<file path=ppt/tags/tag2.xml><?xml version="1.0" encoding="utf-8"?>
<p:tagLst xmlns:p="http://schemas.openxmlformats.org/presentationml/2006/main">
  <p:tag name="ISLIDE.ADDREMOVEWATERMARK" val="WYI2giG0mw"/>
</p:tagLst>
</file>

<file path=ppt/tags/tag3.xml><?xml version="1.0" encoding="utf-8"?>
<p:tagLst xmlns:p="http://schemas.openxmlformats.org/presentationml/2006/main">
  <p:tag name="ISLIDE.ADDREMOVEWATERMARK" val="WYI2giG0mw"/>
</p:tagLst>
</file>

<file path=ppt/tags/tag4.xml><?xml version="1.0" encoding="utf-8"?>
<p:tagLst xmlns:p="http://schemas.openxmlformats.org/presentationml/2006/main">
  <p:tag name="ISLIDE.ADDREMOVEWATERMARK" val="WYI2giG0mw"/>
</p:tagLst>
</file>

<file path=ppt/tags/tag5.xml><?xml version="1.0" encoding="utf-8"?>
<p:tagLst xmlns:p="http://schemas.openxmlformats.org/presentationml/2006/main">
  <p:tag name="ISLIDE.ADDREMOVEWATERMARK" val="WYI2giG0mw"/>
</p:tagLst>
</file>

<file path=ppt/tags/tag6.xml><?xml version="1.0" encoding="utf-8"?>
<p:tagLst xmlns:p="http://schemas.openxmlformats.org/presentationml/2006/main">
  <p:tag name="ISLIDE.ADDREMOVEWATERMARK" val="WYI2giG0mw"/>
</p:tagLst>
</file>

<file path=ppt/tags/tag7.xml><?xml version="1.0" encoding="utf-8"?>
<p:tagLst xmlns:p="http://schemas.openxmlformats.org/presentationml/2006/main">
  <p:tag name="ISLIDE.ADDREMOVEWATERMARK" val="WYI2giG0mw"/>
</p:tagLst>
</file>

<file path=ppt/tags/tag8.xml><?xml version="1.0" encoding="utf-8"?>
<p:tagLst xmlns:p="http://schemas.openxmlformats.org/presentationml/2006/main">
  <p:tag name="ISLIDE.ADDREMOVEWATERMARK" val="WYI2giG0mw"/>
</p:tagLst>
</file>

<file path=ppt/tags/tag9.xml><?xml version="1.0" encoding="utf-8"?>
<p:tagLst xmlns:p="http://schemas.openxmlformats.org/presentationml/2006/main">
  <p:tag name="ISLIDE.ADDREMOVEWATERMARK" val="WYI2giG0mw"/>
</p:tagLst>
</file>

<file path=ppt/tags/tag10.xml><?xml version="1.0" encoding="utf-8"?>
<p:tagLst xmlns:p="http://schemas.openxmlformats.org/presentationml/2006/main">
  <p:tag name="ISLIDE.ADDREMOVEWATERMARK" val="WYI2giG0mw"/>
</p:tagLst>
</file>

<file path=ppt/tags/tag11.xml><?xml version="1.0" encoding="utf-8"?>
<p:tagLst xmlns:p="http://schemas.openxmlformats.org/presentationml/2006/main">
  <p:tag name="ISLIDE.ADDREMOVEWATERMARK" val="WYI2giG0mw"/>
</p:tagLst>
</file>

<file path=ppt/tags/tag12.xml><?xml version="1.0" encoding="utf-8"?>
<p:tagLst xmlns:p="http://schemas.openxmlformats.org/presentationml/2006/main">
  <p:tag name="ISLIDE.ADDREMOVEWATERMARK" val="WYI2giG0mw"/>
</p:tagLst>
</file>

<file path=ppt/tags/tag13.xml><?xml version="1.0" encoding="utf-8"?>
<p:tagLst xmlns:p="http://schemas.openxmlformats.org/presentationml/2006/main">
  <p:tag name="COMMONDATA" val="eyJoZGlkIjoiODkyMGJhN2I2M2JmY2ZmMzM2MDgxN2M4Y2FlNGJjMDk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1694</Words>
  <Application>WPS 演示</Application>
  <PresentationFormat>全屏显示(16:9)</PresentationFormat>
  <Paragraphs>90</Paragraphs>
  <Slides>29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12</vt:i4>
      </vt:variant>
      <vt:variant>
        <vt:lpstr>幻灯片标题</vt:lpstr>
      </vt:variant>
      <vt:variant>
        <vt:i4>29</vt:i4>
      </vt:variant>
    </vt:vector>
  </HeadingPairs>
  <TitlesOfParts>
    <vt:vector size="54" baseType="lpstr">
      <vt:lpstr>Arial</vt:lpstr>
      <vt:lpstr>宋体</vt:lpstr>
      <vt:lpstr>Wingdings</vt:lpstr>
      <vt:lpstr>Times New Roman</vt:lpstr>
      <vt:lpstr>黑体</vt:lpstr>
      <vt:lpstr>楷体</vt:lpstr>
      <vt:lpstr>楷体_GB2312</vt:lpstr>
      <vt:lpstr>微软雅黑</vt:lpstr>
      <vt:lpstr>Arial Unicode MS</vt:lpstr>
      <vt:lpstr>Calibri</vt:lpstr>
      <vt:lpstr>1_Office 主题​​</vt:lpstr>
      <vt:lpstr>2_Office 主题​​</vt:lpstr>
      <vt:lpstr>3_Office 主题​​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习题  21.2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状元成才路</dc:description>
  <dc:subject>状元成才路</dc:subject>
  <cp:category>状元成才路</cp:category>
  <cp:lastModifiedBy>晴空蓝兮</cp:lastModifiedBy>
  <cp:revision>136</cp:revision>
  <dcterms:created xsi:type="dcterms:W3CDTF">2016-01-14T07:05:00Z</dcterms:created>
  <dcterms:modified xsi:type="dcterms:W3CDTF">2023-08-18T02:37:21Z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2052-12.1.0.15120</vt:lpwstr>
  </property>
  <property fmtid="{D5CDD505-2E9C-101B-9397-08002B2CF9AE}" pid="3" name="ICV">
    <vt:lpwstr>47358115C042482A8DCB567178753CB6_12</vt:lpwstr>
  </property>
</Properties>
</file>