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36" r:id="rId1"/>
    <p:sldMasterId id="2147486973" r:id="rId2"/>
  </p:sldMasterIdLst>
  <p:notesMasterIdLst>
    <p:notesMasterId r:id="rId3"/>
  </p:notesMasterIdLst>
  <p:sldIdLst>
    <p:sldId id="1746" r:id="rId4"/>
    <p:sldId id="1749" r:id="rId5"/>
    <p:sldId id="1752" r:id="rId6"/>
    <p:sldId id="1755" r:id="rId7"/>
    <p:sldId id="1758" r:id="rId8"/>
    <p:sldId id="1761" r:id="rId9"/>
    <p:sldId id="1764" r:id="rId10"/>
    <p:sldId id="1767" r:id="rId11"/>
    <p:sldId id="1770" r:id="rId12"/>
    <p:sldId id="1773" r:id="rId13"/>
    <p:sldId id="1776" r:id="rId14"/>
    <p:sldId id="1779" r:id="rId15"/>
    <p:sldId id="1782" r:id="rId16"/>
    <p:sldId id="1785" r:id="rId17"/>
    <p:sldId id="1788" r:id="rId18"/>
    <p:sldId id="1791" r:id="rId19"/>
    <p:sldId id="1794" r:id="rId20"/>
    <p:sldId id="1797" r:id="rId21"/>
    <p:sldId id="1800" r:id="rId22"/>
    <p:sldId id="1803" r:id="rId23"/>
    <p:sldId id="1806" r:id="rId24"/>
    <p:sldId id="1809" r:id="rId25"/>
    <p:sldId id="1812" r:id="rId26"/>
    <p:sldId id="1815" r:id="rId27"/>
    <p:sldId id="1818" r:id="rId28"/>
    <p:sldId id="1821" r:id="rId29"/>
    <p:sldId id="1824" r:id="rId30"/>
    <p:sldId id="1827" r:id="rId31"/>
    <p:sldId id="1830" r:id="rId32"/>
    <p:sldId id="1833" r:id="rId33"/>
    <p:sldId id="1836" r:id="rId34"/>
    <p:sldId id="1840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37" r:id="rId1"/>
    <p:sldLayoutId id="2147486938" r:id="rId2"/>
    <p:sldLayoutId id="2147486939" r:id="rId3"/>
    <p:sldLayoutId id="2147486940" r:id="rId4"/>
    <p:sldLayoutId id="2147486941" r:id="rId5"/>
    <p:sldLayoutId id="2147486942" r:id="rId6"/>
    <p:sldLayoutId id="2147486943" r:id="rId7"/>
    <p:sldLayoutId id="2147486944" r:id="rId8"/>
    <p:sldLayoutId id="2147486945" r:id="rId9"/>
    <p:sldLayoutId id="2147486946" r:id="rId10"/>
    <p:sldLayoutId id="214748694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74" r:id="rId1"/>
    <p:sldLayoutId id="2147486975" r:id="rId2"/>
    <p:sldLayoutId id="2147486976" r:id="rId3"/>
    <p:sldLayoutId id="2147486977" r:id="rId4"/>
    <p:sldLayoutId id="2147486978" r:id="rId5"/>
    <p:sldLayoutId id="2147486979" r:id="rId6"/>
    <p:sldLayoutId id="2147486980" r:id="rId7"/>
    <p:sldLayoutId id="2147486981" r:id="rId8"/>
    <p:sldLayoutId id="2147486982" r:id="rId9"/>
    <p:sldLayoutId id="2147486983" r:id="rId10"/>
    <p:sldLayoutId id="214748698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tags" Target="../tags/tag217.xml"/><Relationship Id="rId18" Type="http://schemas.openxmlformats.org/officeDocument/2006/relationships/tags" Target="../tags/tag218.xml"/><Relationship Id="rId19" Type="http://schemas.openxmlformats.org/officeDocument/2006/relationships/tags" Target="../tags/tag219.xml"/><Relationship Id="rId20" Type="http://schemas.openxmlformats.org/officeDocument/2006/relationships/tags" Target="../tags/tag220.xml"/><Relationship Id="rId21" Type="http://schemas.openxmlformats.org/officeDocument/2006/relationships/tags" Target="../tags/tag221.xml"/><Relationship Id="rId22" Type="http://schemas.openxmlformats.org/officeDocument/2006/relationships/tags" Target="../tags/tag222.xml"/><Relationship Id="rId23" Type="http://schemas.openxmlformats.org/officeDocument/2006/relationships/tags" Target="../tags/tag223.xml"/><Relationship Id="rId24" Type="http://schemas.openxmlformats.org/officeDocument/2006/relationships/tags" Target="../tags/tag224.xml"/><Relationship Id="rId25" Type="http://schemas.openxmlformats.org/officeDocument/2006/relationships/tags" Target="../tags/tag225.xml"/><Relationship Id="rId26" Type="http://schemas.openxmlformats.org/officeDocument/2006/relationships/tags" Target="../tags/tag226.xml"/><Relationship Id="rId27" Type="http://schemas.openxmlformats.org/officeDocument/2006/relationships/tags" Target="../tags/tag227.xml"/><Relationship Id="rId28" Type="http://schemas.openxmlformats.org/officeDocument/2006/relationships/tags" Target="../tags/tag228.xml"/><Relationship Id="rId29" Type="http://schemas.openxmlformats.org/officeDocument/2006/relationships/tags" Target="../tags/tag229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20" Type="http://schemas.openxmlformats.org/officeDocument/2006/relationships/tags" Target="../tags/tag315.xml"/><Relationship Id="rId21" Type="http://schemas.openxmlformats.org/officeDocument/2006/relationships/tags" Target="../tags/tag316.xml"/><Relationship Id="rId22" Type="http://schemas.openxmlformats.org/officeDocument/2006/relationships/tags" Target="../tags/tag317.xml"/><Relationship Id="rId23" Type="http://schemas.openxmlformats.org/officeDocument/2006/relationships/tags" Target="../tags/tag318.xml"/><Relationship Id="rId24" Type="http://schemas.openxmlformats.org/officeDocument/2006/relationships/tags" Target="../tags/tag319.xml"/><Relationship Id="rId25" Type="http://schemas.openxmlformats.org/officeDocument/2006/relationships/tags" Target="../tags/tag320.xml"/><Relationship Id="rId26" Type="http://schemas.openxmlformats.org/officeDocument/2006/relationships/tags" Target="../tags/tag321.xml"/><Relationship Id="rId27" Type="http://schemas.openxmlformats.org/officeDocument/2006/relationships/tags" Target="../tags/tag322.xml"/><Relationship Id="rId28" Type="http://schemas.openxmlformats.org/officeDocument/2006/relationships/tags" Target="../tags/tag323.xml"/><Relationship Id="rId29" Type="http://schemas.openxmlformats.org/officeDocument/2006/relationships/tags" Target="../tags/tag324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tags" Target="../tags/tag367.xml"/><Relationship Id="rId17" Type="http://schemas.openxmlformats.org/officeDocument/2006/relationships/tags" Target="../tags/tag368.xml"/><Relationship Id="rId18" Type="http://schemas.openxmlformats.org/officeDocument/2006/relationships/tags" Target="../tags/tag369.xml"/><Relationship Id="rId19" Type="http://schemas.openxmlformats.org/officeDocument/2006/relationships/tags" Target="../tags/tag370.xml"/><Relationship Id="rId20" Type="http://schemas.openxmlformats.org/officeDocument/2006/relationships/tags" Target="../tags/tag371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tags" Target="../tags/tag402.xml"/><Relationship Id="rId14" Type="http://schemas.openxmlformats.org/officeDocument/2006/relationships/tags" Target="../tags/tag403.xml"/><Relationship Id="rId15" Type="http://schemas.openxmlformats.org/officeDocument/2006/relationships/tags" Target="../tags/tag404.xml"/><Relationship Id="rId16" Type="http://schemas.openxmlformats.org/officeDocument/2006/relationships/tags" Target="../tags/tag405.xml"/><Relationship Id="rId17" Type="http://schemas.openxmlformats.org/officeDocument/2006/relationships/tags" Target="../tags/tag406.xml"/><Relationship Id="rId18" Type="http://schemas.openxmlformats.org/officeDocument/2006/relationships/tags" Target="../tags/tag407.xml"/><Relationship Id="rId19" Type="http://schemas.openxmlformats.org/officeDocument/2006/relationships/tags" Target="../tags/tag408.xml"/><Relationship Id="rId20" Type="http://schemas.openxmlformats.org/officeDocument/2006/relationships/tags" Target="../tags/tag409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tags" Target="../tags/tag421.xml"/><Relationship Id="rId10" Type="http://schemas.openxmlformats.org/officeDocument/2006/relationships/tags" Target="../tags/tag422.xml"/><Relationship Id="rId11" Type="http://schemas.openxmlformats.org/officeDocument/2006/relationships/tags" Target="../tags/tag423.xml"/><Relationship Id="rId12" Type="http://schemas.openxmlformats.org/officeDocument/2006/relationships/tags" Target="../tags/tag424.xml"/><Relationship Id="rId13" Type="http://schemas.openxmlformats.org/officeDocument/2006/relationships/tags" Target="../tags/tag425.xml"/><Relationship Id="rId14" Type="http://schemas.openxmlformats.org/officeDocument/2006/relationships/tags" Target="../tags/tag426.xml"/><Relationship Id="rId15" Type="http://schemas.openxmlformats.org/officeDocument/2006/relationships/tags" Target="../tags/tag427.xml"/><Relationship Id="rId16" Type="http://schemas.openxmlformats.org/officeDocument/2006/relationships/tags" Target="../tags/tag428.xml"/><Relationship Id="rId17" Type="http://schemas.openxmlformats.org/officeDocument/2006/relationships/tags" Target="../tags/tag429.xml"/><Relationship Id="rId18" Type="http://schemas.openxmlformats.org/officeDocument/2006/relationships/tags" Target="../tags/tag430.xml"/><Relationship Id="rId19" Type="http://schemas.openxmlformats.org/officeDocument/2006/relationships/tags" Target="../tags/tag431.xml"/><Relationship Id="rId20" Type="http://schemas.openxmlformats.org/officeDocument/2006/relationships/tags" Target="../tags/tag432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tags" Target="../tags/tag449.xml"/><Relationship Id="rId6" Type="http://schemas.openxmlformats.org/officeDocument/2006/relationships/tags" Target="../tags/tag450.xml"/><Relationship Id="rId7" Type="http://schemas.openxmlformats.org/officeDocument/2006/relationships/tags" Target="../tags/tag451.xml"/><Relationship Id="rId8" Type="http://schemas.openxmlformats.org/officeDocument/2006/relationships/tags" Target="../tags/tag452.xml"/><Relationship Id="rId9" Type="http://schemas.openxmlformats.org/officeDocument/2006/relationships/tags" Target="../tags/tag453.xml"/><Relationship Id="rId10" Type="http://schemas.openxmlformats.org/officeDocument/2006/relationships/tags" Target="../tags/tag454.xml"/><Relationship Id="rId11" Type="http://schemas.openxmlformats.org/officeDocument/2006/relationships/tags" Target="../tags/tag455.xml"/><Relationship Id="rId12" Type="http://schemas.openxmlformats.org/officeDocument/2006/relationships/tags" Target="../tags/tag45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tags" Target="../tags/tag460.xml"/><Relationship Id="rId5" Type="http://schemas.openxmlformats.org/officeDocument/2006/relationships/tags" Target="../tags/tag461.xml"/><Relationship Id="rId6" Type="http://schemas.openxmlformats.org/officeDocument/2006/relationships/tags" Target="../tags/tag462.xml"/><Relationship Id="rId7" Type="http://schemas.openxmlformats.org/officeDocument/2006/relationships/tags" Target="../tags/tag463.xml"/><Relationship Id="rId8" Type="http://schemas.openxmlformats.org/officeDocument/2006/relationships/tags" Target="../tags/tag464.xml"/><Relationship Id="rId9" Type="http://schemas.openxmlformats.org/officeDocument/2006/relationships/tags" Target="../tags/tag465.xml"/><Relationship Id="rId10" Type="http://schemas.openxmlformats.org/officeDocument/2006/relationships/tags" Target="../tags/tag466.xml"/><Relationship Id="rId11" Type="http://schemas.openxmlformats.org/officeDocument/2006/relationships/tags" Target="../tags/tag467.xml"/><Relationship Id="rId12" Type="http://schemas.openxmlformats.org/officeDocument/2006/relationships/tags" Target="../tags/tag468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69.xml"/><Relationship Id="rId2" Type="http://schemas.openxmlformats.org/officeDocument/2006/relationships/tags" Target="../tags/tag470.xml"/><Relationship Id="rId3" Type="http://schemas.openxmlformats.org/officeDocument/2006/relationships/tags" Target="../tags/tag471.xml"/><Relationship Id="rId4" Type="http://schemas.openxmlformats.org/officeDocument/2006/relationships/tags" Target="../tags/tag472.xml"/><Relationship Id="rId5" Type="http://schemas.openxmlformats.org/officeDocument/2006/relationships/tags" Target="../tags/tag473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0000"/>
          </a:bodyPr>
          <a:p>
            <a:r>
              <a:rPr altLang="en-US" dirty="0" lang="zh-CN"/>
              <a:t>2024年金融行业金融科技与区块链合作方案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合作背景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合作目标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合作内容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合作方式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实施计划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预期成果与影响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合作背景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金融科技与区块链的发展趋势</a:t>
            </a:r>
            <a:endParaRPr altLang="en-US" lang="zh-CN"/>
          </a:p>
        </p:txBody>
      </p:sp>
      <p:sp>
        <p:nvSpPr>
          <p:cNvPr id="10489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金融科技与区块链技术的融合，推动金融业创新发展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区块链技术为金融业提供去中心化、可追溯和安全可信的解决方案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金融科技公司与区块链技术公司合作，共同探索金融业数字化转型的新路径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监管机构对金融科技与区块链持开放态度，推动行业健康发展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金融行业面临的挑战与机遇</a:t>
            </a:r>
            <a:endParaRPr altLang="en-US" lang="zh-CN"/>
          </a:p>
        </p:txBody>
      </p:sp>
      <p:sp>
        <p:nvSpPr>
          <p:cNvPr id="10490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金融行业传统业务模式受到数字化冲击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监管政策收紧，合规成本增加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金融科技和区块链技术的发展为金融业带来新的机遇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客户需求多样化，需要创新金融服务模式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合作方案的重要性和必要性</a:t>
            </a:r>
            <a:endParaRPr altLang="en-US" lang="zh-CN"/>
          </a:p>
        </p:txBody>
      </p:sp>
      <p:sp>
        <p:nvSpPr>
          <p:cNvPr id="10490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合作方案对双方业务发展和市场拓展的促进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合作方案对提高金融行业整体竞争力和创新力的影响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金融行业与科技领域合作的趋势和必要性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区块链技术在金融行业的应用前景和价值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合作目标</a:t>
            </a:r>
            <a:endParaRPr altLang="en-US" dirty="0" lang="zh-CN"/>
          </a:p>
        </p:txBody>
      </p:sp>
      <p:sp>
        <p:nvSpPr>
          <p:cNvPr id="10491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提高金融行业的服务效率</a:t>
            </a:r>
            <a:endParaRPr altLang="en-US" lang="zh-CN"/>
          </a:p>
        </p:txBody>
      </p:sp>
      <p:sp>
        <p:nvSpPr>
          <p:cNvPr id="10491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优化业务流程：通过区块链技术实现自动化和智能化，提高业务处理速度和准确性。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降低成本：通过减少中间环节和降低人力成本，实现金融服务的降本增效。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提高风险管理能力：利用区块链的透明度和可追溯性，加强风险识别、评估和管理。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促进创新：鼓励金融机构与科技公司合作，共同探索新的金融科技应用场景和商业模式。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降低金融风险</a:t>
            </a:r>
            <a:endParaRPr altLang="en-US" lang="zh-CN"/>
          </a:p>
        </p:txBody>
      </p:sp>
      <p:sp>
        <p:nvSpPr>
          <p:cNvPr id="10492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合作目标：通过金融科技与区块链的结合，降低金融风险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预期效果：减少欺诈和操作风险，提高风险控制能力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长期影响：为金融行业提供更稳定、安全的运营环境，增强客户信任度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实现方式：利用区块链的透明性和不可篡改性，提高数据安全性和可靠性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提升金融行业的创新能力</a:t>
            </a:r>
            <a:endParaRPr altLang="en-US" lang="zh-CN"/>
          </a:p>
        </p:txBody>
      </p:sp>
      <p:sp>
        <p:nvSpPr>
          <p:cNvPr id="104931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促进金融科技与区块链技术的深度融合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推动金融行业的创新和变革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降低金融风险和成本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提升金融行业的服务质量和效率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促进金融行业的可持续发展</a:t>
            </a:r>
            <a:endParaRPr altLang="en-US" lang="zh-CN"/>
          </a:p>
        </p:txBody>
      </p:sp>
      <p:sp>
        <p:nvSpPr>
          <p:cNvPr id="10493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加强金融风险防控，保障金融安全，维护金融稳定。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提升金融服务的普惠性，降低金融服务门槛，让更多人享受金融服务。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优化金融业务流程，提高金融服务效率，降低金融业务成本。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推动金融科技创新，提升金融业的核心竞争力。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合作内容</a:t>
            </a:r>
            <a:endParaRPr altLang="en-US" dirty="0" lang="zh-CN"/>
          </a:p>
        </p:txBody>
      </p:sp>
      <p:sp>
        <p:nvSpPr>
          <p:cNvPr id="10494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金融科技与区块链技术的研发与应用</a:t>
            </a:r>
            <a:endParaRPr altLang="en-US" lang="zh-CN"/>
          </a:p>
        </p:txBody>
      </p:sp>
      <p:sp>
        <p:nvSpPr>
          <p:cNvPr id="104950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合作目标：推动金融科技与区块链技术在金融行业的创新应用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合作领域：支付、清算、融资、智能合约等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技术研发：共同研发金融科技与区块链技术，提升金融服务的效率与安全性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应用场景：探索金融科技与区块链技术在金融行业的实际应用场景，如供应链金融、数字货币等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金融数据共享与安全保障</a:t>
            </a:r>
            <a:endParaRPr altLang="en-US" lang="zh-CN"/>
          </a:p>
        </p:txBody>
      </p:sp>
      <p:sp>
        <p:nvSpPr>
          <p:cNvPr id="10495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隐私保护：采用加密技术等手段保护用户隐私，确保个人数据不被泄露。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金融数据共享：通过区块链技术实现数据的安全共享，提高金融行业的透明度和协作效率。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安全保障：利用金融科技手段保障数据安全，确保金融数据不被非法获取和使用。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合规监管：符合相关法律法规和监管要求，确保金融数据合法合规使用。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金融业务模式的创新与优化</a:t>
            </a:r>
            <a:endParaRPr altLang="en-US" lang="zh-CN"/>
          </a:p>
        </p:txBody>
      </p:sp>
      <p:sp>
        <p:nvSpPr>
          <p:cNvPr id="10496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利用区块链技术优化支付清算体系，提高交易速度和降低成本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基于智能合约的自动执行和智能管理，实现金融交易的自动化和智能化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利用大数据和人工智能技术，实现风险评估和信用评级的精准化和快速化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创新金融产品和服务模式，例如数字货币、去中心化金融等，满足客户需求并提高市场竞争力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人才培养与交流</a:t>
            </a:r>
            <a:endParaRPr altLang="en-US" lang="zh-CN"/>
          </a:p>
        </p:txBody>
      </p:sp>
      <p:sp>
        <p:nvSpPr>
          <p:cNvPr id="10496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双方共同制定人才培养计划，提高团队专业水平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定期组织技术交流活动，分享行业最新动态和经验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合作开展培训课程，提升团队技能和知识储备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建立人才库，实现资源共享，促进双方业务发展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合作方式</a:t>
            </a:r>
            <a:endParaRPr altLang="en-US" dirty="0" lang="zh-CN"/>
          </a:p>
        </p:txBody>
      </p:sp>
      <p:sp>
        <p:nvSpPr>
          <p:cNvPr id="10497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建立合作机制</a:t>
            </a:r>
            <a:endParaRPr altLang="en-US" lang="zh-CN"/>
          </a:p>
        </p:txBody>
      </p:sp>
      <p:sp>
        <p:nvSpPr>
          <p:cNvPr id="10497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建立定期沟通机制，确保各方信息共享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建立风险评估与应对机制，确保合作顺利进行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制定合作计划与目标，明确合作期限与评估标准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设立合作项目组，明确各方职责与分工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资源共享与优势互补</a:t>
            </a:r>
            <a:endParaRPr altLang="en-US" lang="zh-CN"/>
          </a:p>
        </p:txBody>
      </p:sp>
      <p:sp>
        <p:nvSpPr>
          <p:cNvPr id="10498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金融行业与科技公司共同投入资源，实现资源共享，提高资源利用效率。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双方发挥各自的优势，科技公司提供技术解决方案，金融行业提供业务场景和市场资源。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通过合作，双方可以实现技术、人才、市场等资源的互补，提升整体竞争力。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合作双方需明确各自的职责与权益，建立有效的沟通与协作机制，确保资源共享与优势互补的效果。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共同研发与推广</a:t>
            </a:r>
            <a:endParaRPr altLang="en-US" lang="zh-CN"/>
          </a:p>
        </p:txBody>
      </p:sp>
      <p:sp>
        <p:nvSpPr>
          <p:cNvPr id="104990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合作双方共同投入研发资源，联合开展金融科技与区块链技术的研发工作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合作双方共同制定推广策略，利用各自渠道和资源，推动金融科技与区块链技术在行业内的应用和普及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合作双方共同参与项目实施，确保研发成果在实际应用中的效果和价值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合作双方共同分享研发成果，包括知识产权、技术转让和商业利益等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互利共赢的合作模式</a:t>
            </a:r>
            <a:endParaRPr altLang="en-US" lang="zh-CN"/>
          </a:p>
        </p:txBody>
      </p:sp>
      <p:sp>
        <p:nvSpPr>
          <p:cNvPr id="10499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合作开展金融业务创新，拓展市场份额和客户基础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共同研发金融科技与区块链技术，实现技术共享和优势互补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建立长期稳定的合作关系，共同应对市场风险和挑战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合作开展人才培养和技术交流，提升团队整体实力和竞争力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实施计划</a:t>
            </a:r>
            <a:endParaRPr altLang="en-US" dirty="0" lang="zh-CN"/>
          </a:p>
        </p:txBody>
      </p:sp>
      <p:sp>
        <p:nvSpPr>
          <p:cNvPr id="10500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制定详细实施方案</a:t>
            </a:r>
            <a:endParaRPr altLang="en-US" lang="zh-CN"/>
          </a:p>
        </p:txBody>
      </p:sp>
      <p:sp>
        <p:nvSpPr>
          <p:cNvPr id="10500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确定合作目标与范围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制定时间表和里程碑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分配资源和预算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组建专业团队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明确责任分工与时间节点</a:t>
            </a:r>
            <a:endParaRPr altLang="en-US" lang="zh-CN"/>
          </a:p>
        </p:txBody>
      </p:sp>
      <p:sp>
        <p:nvSpPr>
          <p:cNvPr id="1050130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责任分工：明确各参与方的职责和任务，确保项目顺利进行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36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时间节点：制定详细的实施计划，包括每个阶段的时间安排和目标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建立监测评估机制</a:t>
            </a:r>
            <a:endParaRPr altLang="en-US" lang="zh-CN"/>
          </a:p>
        </p:txBody>
      </p:sp>
      <p:sp>
        <p:nvSpPr>
          <p:cNvPr id="10501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机制内容：定期评估、数据收集、问题诊断与改进措施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实施计划：明确监测评估的时间节点、责任人及具体操作流程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监测目标：确保金融科技与区块链合作的顺利实施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评估标准：合作效果、项目进展、技术应用等指标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及时调整合作计划与方案</a:t>
            </a:r>
            <a:endParaRPr altLang="en-US" lang="zh-CN"/>
          </a:p>
        </p:txBody>
      </p:sp>
      <p:sp>
        <p:nvSpPr>
          <p:cNvPr id="10502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合作过程中可能出现的问题和挑战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调整合作计划与方案的步骤和方法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调整合作计划与方案可能带来的影响和结果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及时调整合作计划与方案的必要性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预期成果与影响</a:t>
            </a:r>
            <a:endParaRPr altLang="en-US" dirty="0" lang="zh-CN"/>
          </a:p>
        </p:txBody>
      </p:sp>
      <p:sp>
        <p:nvSpPr>
          <p:cNvPr id="10503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提高金融服务质量和效率</a:t>
            </a:r>
            <a:endParaRPr altLang="en-US" lang="zh-CN"/>
          </a:p>
        </p:txBody>
      </p:sp>
      <p:sp>
        <p:nvSpPr>
          <p:cNvPr id="10503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降低交易成本：通过区块链技术，实现快速、安全、可靠的交易，降低金融机构的运营成本。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提高客户体验：通过智能化、个性化的服务，提高客户满意度，增强金融服务的竞争力。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促进金融创新：金融科技与区块链的合作将激发更多的金融创新，推动金融行业的持续发展。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增强风险管理：金融科技可以帮助金融机构更准确地评估风险，提高风险管理水平。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降低金融风险和成本</a:t>
            </a:r>
            <a:endParaRPr altLang="en-US" lang="zh-CN"/>
          </a:p>
        </p:txBody>
      </p:sp>
      <p:sp>
        <p:nvSpPr>
          <p:cNvPr id="10504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通过区块链技术，实现透明、可追溯的交易记录，降低操作风险。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金融科技有助于识别和评估信贷风险，减少不良贷款的产生。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金融行业与区块链合作可以降低交易成本和结算时间，提高效率。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区块链技术有助于防范金融欺诈，降低安全风险。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推动金融科技创新发展</a:t>
            </a:r>
            <a:endParaRPr altLang="en-US" lang="zh-CN"/>
          </a:p>
        </p:txBody>
      </p:sp>
      <p:sp>
        <p:nvSpPr>
          <p:cNvPr id="10504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9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提升金融行业整体效率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9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降低交易成本和风险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0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优化金融服务体验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0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0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促进金融行业可持续发展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提升金融行业的国际竞争力</a:t>
            </a:r>
            <a:endParaRPr altLang="en-US" lang="zh-CN"/>
          </a:p>
        </p:txBody>
      </p:sp>
      <p:sp>
        <p:nvSpPr>
          <p:cNvPr id="10505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区块链技术将提高金融交易的透明度和安全性，降低跨境支付成本和时间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金融科技的应用将加速金融产品和服务的创新，满足不断变化的客户需求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合作方案将促进金融行业与科技公司的深度融合，推动金融行业的数字化转型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提升金融行业的国际竞争力，为全球客户提供更优质、便捷的金融服务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60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60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60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6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4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9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5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4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41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73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2024-01-05T05:31:01Z</dcterms:created>
  <dcterms:modified xsi:type="dcterms:W3CDTF">2024-01-05T05:31:01Z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d97962071569472fa0134d6062b8ccbc_21</vt:lpwstr>
  </property>
</Properties>
</file>