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3"/>
    <p:sldMasterId id="2147483656" r:id="rId4"/>
  </p:sldMasterIdLst>
  <p:notesMasterIdLst>
    <p:notesMasterId r:id="rId27"/>
  </p:notesMasterIdLst>
  <p:handoutMasterIdLst>
    <p:handoutMasterId r:id="rId28"/>
  </p:handoutMasterIdLst>
  <p:sldIdLst>
    <p:sldId id="256" r:id="rId5"/>
    <p:sldId id="257" r:id="rId6"/>
    <p:sldId id="385" r:id="rId7"/>
    <p:sldId id="374" r:id="rId8"/>
    <p:sldId id="401" r:id="rId9"/>
    <p:sldId id="402" r:id="rId10"/>
    <p:sldId id="403" r:id="rId11"/>
    <p:sldId id="404" r:id="rId12"/>
    <p:sldId id="260" r:id="rId13"/>
    <p:sldId id="396" r:id="rId14"/>
    <p:sldId id="405" r:id="rId15"/>
    <p:sldId id="406" r:id="rId16"/>
    <p:sldId id="407" r:id="rId17"/>
    <p:sldId id="408" r:id="rId18"/>
    <p:sldId id="271" r:id="rId19"/>
    <p:sldId id="409" r:id="rId20"/>
    <p:sldId id="261" r:id="rId21"/>
    <p:sldId id="376" r:id="rId22"/>
    <p:sldId id="410" r:id="rId23"/>
    <p:sldId id="411" r:id="rId24"/>
    <p:sldId id="400" r:id="rId25"/>
    <p:sldId id="412" r:id="rId26"/>
  </p:sldIdLst>
  <p:sldSz cx="9144000" cy="5143500" type="screen16x9"/>
  <p:notesSz cx="6858000" cy="9144000"/>
  <p:custDataLst>
    <p:tags r:id="rId32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71" userDrawn="1">
          <p15:clr>
            <a:srgbClr val="A4A3A4"/>
          </p15:clr>
        </p15:guide>
        <p15:guide id="2" pos="285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04" autoAdjust="0"/>
    <p:restoredTop sz="94660" autoAdjust="0"/>
  </p:normalViewPr>
  <p:slideViewPr>
    <p:cSldViewPr snapToGrid="0" showGuides="1">
      <p:cViewPr varScale="1">
        <p:scale>
          <a:sx n="146" d="100"/>
          <a:sy n="146" d="100"/>
        </p:scale>
        <p:origin x="660" y="108"/>
      </p:cViewPr>
      <p:guideLst>
        <p:guide orient="horz" pos="1571"/>
        <p:guide pos="285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2" Type="http://schemas.openxmlformats.org/officeDocument/2006/relationships/tags" Target="tags/tag16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Master" Target="slideMasters/slideMaster2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notesMaster" Target="notesMasters/notesMaster1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image" Target="../media/image5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1895476"/>
            <a:ext cx="9144000" cy="159067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3187" y="3302768"/>
            <a:ext cx="6400800" cy="6652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94075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D9D53E-69DD-4D3E-989E-2B195E3D808B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5EBDAA-42A0-4493-9E6F-FD7CF2280AC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1866900"/>
            <a:ext cx="9144000" cy="161925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3187" y="3302768"/>
            <a:ext cx="6400800" cy="6652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1866900"/>
            <a:ext cx="9144000" cy="161925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3187" y="3302768"/>
            <a:ext cx="6400800" cy="6652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4" Type="http://schemas.openxmlformats.org/officeDocument/2006/relationships/theme" Target="../theme/theme3.xml"/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tags" Target="../tags/tag1.xml"/><Relationship Id="rId1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8.png"/><Relationship Id="rId3" Type="http://schemas.openxmlformats.org/officeDocument/2006/relationships/tags" Target="../tags/tag2.xml"/><Relationship Id="rId2" Type="http://schemas.openxmlformats.org/officeDocument/2006/relationships/image" Target="../media/image9.png"/><Relationship Id="rId1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1.v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5.png"/><Relationship Id="rId6" Type="http://schemas.openxmlformats.org/officeDocument/2006/relationships/image" Target="../media/image14.png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.bin"/><Relationship Id="rId3" Type="http://schemas.openxmlformats.org/officeDocument/2006/relationships/image" Target="../media/image8.png"/><Relationship Id="rId2" Type="http://schemas.openxmlformats.org/officeDocument/2006/relationships/tags" Target="../tags/tag3.xml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png"/><Relationship Id="rId8" Type="http://schemas.openxmlformats.org/officeDocument/2006/relationships/image" Target="../media/image18.png"/><Relationship Id="rId7" Type="http://schemas.openxmlformats.org/officeDocument/2006/relationships/image" Target="../media/image17.wmf"/><Relationship Id="rId6" Type="http://schemas.openxmlformats.org/officeDocument/2006/relationships/oleObject" Target="../embeddings/oleObject3.bin"/><Relationship Id="rId5" Type="http://schemas.openxmlformats.org/officeDocument/2006/relationships/image" Target="../media/image16.wmf"/><Relationship Id="rId4" Type="http://schemas.openxmlformats.org/officeDocument/2006/relationships/oleObject" Target="../embeddings/oleObject2.bin"/><Relationship Id="rId3" Type="http://schemas.openxmlformats.org/officeDocument/2006/relationships/image" Target="../media/image8.png"/><Relationship Id="rId2" Type="http://schemas.openxmlformats.org/officeDocument/2006/relationships/tags" Target="../tags/tag4.xml"/><Relationship Id="rId11" Type="http://schemas.openxmlformats.org/officeDocument/2006/relationships/vmlDrawing" Target="../drawings/vmlDrawing2.v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3" Type="http://schemas.openxmlformats.org/officeDocument/2006/relationships/image" Target="../media/image8.png"/><Relationship Id="rId2" Type="http://schemas.openxmlformats.org/officeDocument/2006/relationships/tags" Target="../tags/tag5.xml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3" Type="http://schemas.openxmlformats.org/officeDocument/2006/relationships/image" Target="../media/image8.png"/><Relationship Id="rId2" Type="http://schemas.openxmlformats.org/officeDocument/2006/relationships/tags" Target="../tags/tag6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openxmlformats.org/officeDocument/2006/relationships/image" Target="../media/image8.png"/><Relationship Id="rId2" Type="http://schemas.openxmlformats.org/officeDocument/2006/relationships/tags" Target="../tags/tag7.xml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8.png"/><Relationship Id="rId3" Type="http://schemas.openxmlformats.org/officeDocument/2006/relationships/tags" Target="../tags/tag8.xml"/><Relationship Id="rId2" Type="http://schemas.openxmlformats.org/officeDocument/2006/relationships/image" Target="../media/image9.png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6.png"/><Relationship Id="rId2" Type="http://schemas.openxmlformats.org/officeDocument/2006/relationships/image" Target="../media/image27.png"/><Relationship Id="rId1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3" Type="http://schemas.openxmlformats.org/officeDocument/2006/relationships/image" Target="../media/image8.png"/><Relationship Id="rId2" Type="http://schemas.openxmlformats.org/officeDocument/2006/relationships/tags" Target="../tags/tag9.xml"/><Relationship Id="rId1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0.png"/><Relationship Id="rId3" Type="http://schemas.openxmlformats.org/officeDocument/2006/relationships/image" Target="../media/image8.png"/><Relationship Id="rId2" Type="http://schemas.openxmlformats.org/officeDocument/2006/relationships/tags" Target="../tags/tag10.xml"/><Relationship Id="rId1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3" Type="http://schemas.openxmlformats.org/officeDocument/2006/relationships/image" Target="../media/image8.png"/><Relationship Id="rId2" Type="http://schemas.openxmlformats.org/officeDocument/2006/relationships/tags" Target="../tags/tag11.xml"/><Relationship Id="rId1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5.png"/><Relationship Id="rId8" Type="http://schemas.openxmlformats.org/officeDocument/2006/relationships/image" Target="../media/image34.png"/><Relationship Id="rId7" Type="http://schemas.openxmlformats.org/officeDocument/2006/relationships/image" Target="../media/image33.emf"/><Relationship Id="rId6" Type="http://schemas.openxmlformats.org/officeDocument/2006/relationships/oleObject" Target="../embeddings/oleObject5.bin"/><Relationship Id="rId5" Type="http://schemas.openxmlformats.org/officeDocument/2006/relationships/image" Target="../media/image16.wmf"/><Relationship Id="rId4" Type="http://schemas.openxmlformats.org/officeDocument/2006/relationships/oleObject" Target="../embeddings/oleObject4.bin"/><Relationship Id="rId3" Type="http://schemas.openxmlformats.org/officeDocument/2006/relationships/image" Target="../media/image8.png"/><Relationship Id="rId2" Type="http://schemas.openxmlformats.org/officeDocument/2006/relationships/tags" Target="../tags/tag12.xml"/><Relationship Id="rId11" Type="http://schemas.openxmlformats.org/officeDocument/2006/relationships/vmlDrawing" Target="../drawings/vmlDrawing3.v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4.v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38.png"/><Relationship Id="rId6" Type="http://schemas.openxmlformats.org/officeDocument/2006/relationships/image" Target="../media/image37.png"/><Relationship Id="rId5" Type="http://schemas.openxmlformats.org/officeDocument/2006/relationships/image" Target="../media/image36.emf"/><Relationship Id="rId4" Type="http://schemas.openxmlformats.org/officeDocument/2006/relationships/oleObject" Target="../embeddings/oleObject6.bin"/><Relationship Id="rId3" Type="http://schemas.openxmlformats.org/officeDocument/2006/relationships/image" Target="../media/image8.png"/><Relationship Id="rId2" Type="http://schemas.openxmlformats.org/officeDocument/2006/relationships/tags" Target="../tags/tag13.xml"/><Relationship Id="rId1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42.png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3" Type="http://schemas.openxmlformats.org/officeDocument/2006/relationships/image" Target="../media/image8.png"/><Relationship Id="rId2" Type="http://schemas.openxmlformats.org/officeDocument/2006/relationships/tags" Target="../tags/tag14.xml"/><Relationship Id="rId1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46.png"/><Relationship Id="rId7" Type="http://schemas.openxmlformats.org/officeDocument/2006/relationships/image" Target="../media/image45.png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tags" Target="../tags/tag15.xml"/><Relationship Id="rId1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7.png"/><Relationship Id="rId1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7.png"/><Relationship Id="rId2" Type="http://schemas.openxmlformats.org/officeDocument/2006/relationships/image" Target="../media/image48.png"/><Relationship Id="rId1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7.png"/><Relationship Id="rId2" Type="http://schemas.openxmlformats.org/officeDocument/2006/relationships/image" Target="../media/image49.png"/><Relationship Id="rId1" Type="http://schemas.openxmlformats.org/officeDocument/2006/relationships/image" Target="../media/image7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5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emf"/><Relationship Id="rId4" Type="http://schemas.openxmlformats.org/officeDocument/2006/relationships/oleObject" Target="../embeddings/oleObject8.bin"/><Relationship Id="rId3" Type="http://schemas.openxmlformats.org/officeDocument/2006/relationships/image" Target="../media/image50.wmf"/><Relationship Id="rId2" Type="http://schemas.openxmlformats.org/officeDocument/2006/relationships/oleObject" Target="../embeddings/oleObject7.bin"/><Relationship Id="rId1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2.png"/><Relationship Id="rId2" Type="http://schemas.openxmlformats.org/officeDocument/2006/relationships/image" Target="../media/image53.png"/><Relationship Id="rId1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ctrTitle"/>
          </p:nvPr>
        </p:nvSpPr>
        <p:spPr bwMode="auto">
          <a:xfrm>
            <a:off x="0" y="1824646"/>
            <a:ext cx="9144000" cy="15906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/>
          <a:lstStyle/>
          <a:p>
            <a:pPr eaLnBrk="1" hangingPunct="1">
              <a:lnSpc>
                <a:spcPct val="120000"/>
              </a:lnSpc>
            </a:pPr>
            <a:r>
              <a:rPr lang="zh-CN" altLang="en-US" noProof="1"/>
              <a:t>习题 </a:t>
            </a:r>
            <a:r>
              <a:rPr lang="zh-CN" altLang="zh-CN" noProof="1"/>
              <a:t>2</a:t>
            </a:r>
            <a:r>
              <a:rPr lang="en-US" altLang="zh-CN" noProof="1"/>
              <a:t>4.1</a:t>
            </a:r>
            <a:endParaRPr lang="zh-CN" altLang="en-US" sz="2800" noProof="1"/>
          </a:p>
        </p:txBody>
      </p:sp>
      <p:sp>
        <p:nvSpPr>
          <p:cNvPr id="4099" name="副标题 2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373188" y="3302000"/>
            <a:ext cx="6400800" cy="666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/>
          <a:lstStyle/>
          <a:p>
            <a:pPr eaLnBrk="1" hangingPunct="1"/>
            <a:r>
              <a:rPr lang="en-US" altLang="zh-CN" sz="2000" dirty="0">
                <a:latin typeface="Times New Roman" panose="02020603050405020304" pitchFamily="18" charset="0"/>
              </a:rPr>
              <a:t>R·</a:t>
            </a:r>
            <a:r>
              <a:rPr lang="zh-CN" altLang="en-US" sz="2000" dirty="0">
                <a:latin typeface="Times New Roman" panose="02020603050405020304" pitchFamily="18" charset="0"/>
              </a:rPr>
              <a:t>九年级上册</a:t>
            </a:r>
            <a:endParaRPr lang="zh-CN" altLang="en-US" sz="2000" dirty="0">
              <a:latin typeface="Times New Roman" panose="02020603050405020304" pitchFamily="18" charset="0"/>
            </a:endParaRPr>
          </a:p>
        </p:txBody>
      </p:sp>
      <p:pic>
        <p:nvPicPr>
          <p:cNvPr id="4103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0" name="Picture 1" descr="\\dz02\2016年春季已定稿（下）\导学案\人教版\人九数下导学案\框标1.t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175" y="203200"/>
            <a:ext cx="21529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3865540" y="275759"/>
            <a:ext cx="17303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复习巩固</a:t>
            </a:r>
            <a:endParaRPr lang="zh-CN" alt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723627" y="896174"/>
            <a:ext cx="6520261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求证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: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直径是圆中最长的弦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.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129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87779" y="1612481"/>
            <a:ext cx="5039850" cy="30597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166345" y="483398"/>
            <a:ext cx="6739868" cy="1130246"/>
            <a:chOff x="1166345" y="483398"/>
            <a:chExt cx="6739868" cy="1130246"/>
          </a:xfrm>
        </p:grpSpPr>
        <p:sp>
          <p:nvSpPr>
            <p:cNvPr id="2" name="矩形 1"/>
            <p:cNvSpPr>
              <a:spLocks noChangeArrowheads="1"/>
            </p:cNvSpPr>
            <p:nvPr/>
          </p:nvSpPr>
          <p:spPr bwMode="auto">
            <a:xfrm>
              <a:off x="1166345" y="483398"/>
              <a:ext cx="6739868" cy="1130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2.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如图，在半径为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50mm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的</a:t>
              </a:r>
              <a:r>
                <a:rPr lang="zh-CN" altLang="en-US" sz="2400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○</a:t>
              </a:r>
              <a:r>
                <a:rPr lang="en-US" altLang="zh-CN" sz="2400" b="1" i="1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O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中，弦</a:t>
              </a:r>
              <a:r>
                <a:rPr lang="en-US" altLang="zh-CN" sz="2400" b="1" i="1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AB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长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50mm.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求：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(1) 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∠</a:t>
              </a:r>
              <a:r>
                <a:rPr lang="en-US" altLang="zh-CN" sz="2400" b="1" i="1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AOB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的度数；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(2)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点</a:t>
              </a:r>
              <a:r>
                <a:rPr lang="en-US" altLang="zh-CN" sz="2400" b="1" i="1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O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到</a:t>
              </a:r>
              <a:r>
                <a:rPr lang="en-US" altLang="zh-CN" sz="2400" b="1" i="1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AB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的距离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.</a:t>
              </a:r>
              <a:endPara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743449" y="535771"/>
              <a:ext cx="2786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·</a:t>
              </a:r>
              <a:endPara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201" y="3559439"/>
            <a:ext cx="4956132" cy="103928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7805" y="1765426"/>
            <a:ext cx="2171702" cy="22044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3" name="图片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939005" y="733521"/>
            <a:ext cx="7061994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3.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如图，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○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O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中，              ，∠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C=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75°.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求∠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的度数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.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178841" y="677521"/>
            <a:ext cx="2786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3155427" y="788119"/>
          <a:ext cx="1264348" cy="4830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4" imgW="14325600" imgH="5486400" progId="Equation.DSMT4">
                  <p:embed/>
                </p:oleObj>
              </mc:Choice>
              <mc:Fallback>
                <p:oleObj name="Equation" r:id="rId4" imgW="14325600" imgH="5486400" progId="Equation.DSMT4">
                  <p:embed/>
                  <p:pic>
                    <p:nvPicPr>
                      <p:cNvPr id="0" name="图片 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155427" y="788119"/>
                        <a:ext cx="1264348" cy="4830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3509" y="1668560"/>
            <a:ext cx="4148078" cy="228668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94512" y="1781777"/>
            <a:ext cx="2303136" cy="25460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3" name="图片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1153320" y="669226"/>
            <a:ext cx="7061994" cy="113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4.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如图，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AD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= 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BC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，比较        与      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的长度，并证明你的结论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.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4585098" y="739683"/>
          <a:ext cx="565150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4" imgW="6400800" imgH="5181600" progId="Equation.DSMT4">
                  <p:embed/>
                </p:oleObj>
              </mc:Choice>
              <mc:Fallback>
                <p:oleObj name="Equation" r:id="rId4" imgW="6400800" imgH="5181600" progId="Equation.DSMT4">
                  <p:embed/>
                  <p:pic>
                    <p:nvPicPr>
                      <p:cNvPr id="0" name="对象 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585098" y="739683"/>
                        <a:ext cx="565150" cy="455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/>
        </p:nvGraphicFramePr>
        <p:xfrm>
          <a:off x="5508766" y="761114"/>
          <a:ext cx="506237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6" imgW="6096000" imgH="5486400" progId="Equation.DSMT4">
                  <p:embed/>
                </p:oleObj>
              </mc:Choice>
              <mc:Fallback>
                <p:oleObj name="Equation" r:id="rId6" imgW="6096000" imgH="5486400" progId="Equation.DSMT4">
                  <p:embed/>
                  <p:pic>
                    <p:nvPicPr>
                      <p:cNvPr id="0" name="图片 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508766" y="761114"/>
                        <a:ext cx="506237" cy="455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图片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16001" y="2057298"/>
            <a:ext cx="4246838" cy="218289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03315" y="2015685"/>
            <a:ext cx="2411297" cy="21108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3" name="图片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967581" y="712087"/>
            <a:ext cx="7333455" cy="113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5.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如图，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○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O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中，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OA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⊥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BC</a:t>
            </a:r>
            <a:r>
              <a:rPr lang="zh-CN" altLang="en-US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∠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AOB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=50°.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求∠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ADC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的度数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.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278855" y="764371"/>
            <a:ext cx="2786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480" y="1994624"/>
            <a:ext cx="2375022" cy="46992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5003" y="1657752"/>
            <a:ext cx="2563108" cy="28765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3" name="图片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1153320" y="497773"/>
            <a:ext cx="7061994" cy="113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6.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如图，用直角曲尺检查半圆形的工件，哪个是合格的？为什么？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9040" y="3682969"/>
            <a:ext cx="5473981" cy="99065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4297" y="1765307"/>
            <a:ext cx="5415405" cy="173036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3" name="图片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1203326" y="512063"/>
            <a:ext cx="7061994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7.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求证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: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圆内接平行四边形是矩形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.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2206" y="1318333"/>
            <a:ext cx="5242326" cy="313690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50047" y="4042560"/>
            <a:ext cx="879789" cy="44292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11" name="Picture 1" descr="\\dz02\2016年春季已定稿（下）\导学案\人教版\人九数下导学案\框标1.t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175" y="203200"/>
            <a:ext cx="2152782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0" name="图片 2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矩形 21"/>
          <p:cNvSpPr/>
          <p:nvPr/>
        </p:nvSpPr>
        <p:spPr>
          <a:xfrm>
            <a:off x="3865540" y="275759"/>
            <a:ext cx="17303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综合运用</a:t>
            </a:r>
            <a:endParaRPr lang="zh-CN" alt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5013" y="803529"/>
            <a:ext cx="7808911" cy="2238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8.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如下页图是一个隧道的横截面，它的形状是以点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O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为圆心的圆的一部分，如果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是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○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中弦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CD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的中点，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EM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经过圆心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O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交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○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O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于点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E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，并且 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CD 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= 4 m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EM 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= 6m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，求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○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的半径，</a:t>
            </a:r>
            <a:endParaRPr lang="zh-CN" altLang="zh-CN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412809" y="1399190"/>
            <a:ext cx="2786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914881" y="1948245"/>
            <a:ext cx="2786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3445" y="2615795"/>
            <a:ext cx="1917108" cy="211219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336" y="704531"/>
            <a:ext cx="5051396" cy="394874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4197" y="1577929"/>
            <a:ext cx="1804059" cy="198764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7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1097753" y="462632"/>
            <a:ext cx="7146135" cy="113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9.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如图，两个圆都以点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O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为圆心，大圆的弦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AB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交小圆于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两点求证：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AC 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= 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BD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  <a:endParaRPr lang="zh-CN" altLang="en-US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/>
          <a:srcRect b="55664"/>
          <a:stretch>
            <a:fillRect/>
          </a:stretch>
        </p:blipFill>
        <p:spPr>
          <a:xfrm>
            <a:off x="1126329" y="4240974"/>
            <a:ext cx="5473981" cy="48708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5663" r="84366"/>
          <a:stretch>
            <a:fillRect/>
          </a:stretch>
        </p:blipFill>
        <p:spPr>
          <a:xfrm>
            <a:off x="6564590" y="4258082"/>
            <a:ext cx="855803" cy="48708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4672" y="1740105"/>
            <a:ext cx="2832295" cy="23421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7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1278725" y="962691"/>
            <a:ext cx="6831811" cy="168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10.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○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的半径为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13 cm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AB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CD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是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○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的两条弦，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AB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//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CD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AB 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= 24 cm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CD 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= 10cm.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求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AB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和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CD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之间的距离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  <a:endParaRPr lang="zh-CN" altLang="en-US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820817" y="1013424"/>
            <a:ext cx="2786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095161" y="1013424"/>
            <a:ext cx="2786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5026" y="2843208"/>
            <a:ext cx="5353325" cy="9588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7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1157277" y="755516"/>
            <a:ext cx="6831811" cy="113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11.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如图，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AB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CD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是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○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的两条平行弦，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MN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是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AB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的垂直平分线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求证：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MN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垂直平分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CD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  <a:endParaRPr lang="zh-CN" altLang="en-US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971083" y="804247"/>
            <a:ext cx="2786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9351" y="2300252"/>
            <a:ext cx="5054232" cy="149260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5232" y="2094797"/>
            <a:ext cx="2042655" cy="23763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7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1050120" y="376891"/>
            <a:ext cx="7186623" cy="2238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12.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如图，一条公路的转弯处是一段圆弧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       )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，点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O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是这段弧所在圆的圆心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 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AB 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= 300 m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是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上一点，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OC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⊥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AB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，垂足为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CD 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= 45 m.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求这段弯路的半径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  <a:endParaRPr lang="zh-CN" altLang="en-US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6585347" y="448616"/>
          <a:ext cx="565150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4" imgW="6400800" imgH="5181600" progId="Equation.DSMT4">
                  <p:embed/>
                </p:oleObj>
              </mc:Choice>
              <mc:Fallback>
                <p:oleObj name="Equation" r:id="rId4" imgW="6400800" imgH="5181600" progId="Equation.DSMT4">
                  <p:embed/>
                  <p:pic>
                    <p:nvPicPr>
                      <p:cNvPr id="0" name="对象 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585347" y="448616"/>
                        <a:ext cx="565150" cy="455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6849665" y="993588"/>
          <a:ext cx="558800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Equation" r:id="rId6" imgW="1130300" imgH="914400" progId="Equation.DSMT4">
                  <p:embed/>
                </p:oleObj>
              </mc:Choice>
              <mc:Fallback>
                <p:oleObj name="Equation" r:id="rId6" imgW="1130300" imgH="914400" progId="Equation.DSMT4">
                  <p:embed/>
                  <p:pic>
                    <p:nvPicPr>
                      <p:cNvPr id="0" name="图片 3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849665" y="993588"/>
                        <a:ext cx="558800" cy="450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图片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7068" y="2702075"/>
            <a:ext cx="4911477" cy="203761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12483" y="2698853"/>
            <a:ext cx="2069493" cy="19245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7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1204911" y="769818"/>
            <a:ext cx="6803231" cy="113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13.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如图，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是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○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上的两点，∠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AOB 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= 120°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是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的中点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求证：四边形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OACB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是菱形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  <a:endParaRPr lang="zh-CN" altLang="en-US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1842295" y="1374262"/>
          <a:ext cx="5588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Equation" r:id="rId4" imgW="1130300" imgH="901700" progId="Equation.DSMT4">
                  <p:embed/>
                </p:oleObj>
              </mc:Choice>
              <mc:Fallback>
                <p:oleObj name="Equation" r:id="rId4" imgW="1130300" imgH="901700" progId="Equation.DSMT4">
                  <p:embed/>
                  <p:pic>
                    <p:nvPicPr>
                      <p:cNvPr id="0" name="图片 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42295" y="1374262"/>
                        <a:ext cx="558800" cy="444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3685334" y="839495"/>
            <a:ext cx="2786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1016" y="2137764"/>
            <a:ext cx="4935034" cy="99525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7237" y="2152051"/>
            <a:ext cx="2060693" cy="21222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7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967581" y="447171"/>
            <a:ext cx="7447761" cy="113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14.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如图，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是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○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上的四个点，∠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APC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=</a:t>
            </a:r>
            <a:endParaRPr lang="en-US" altLang="zh-CN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hangingPunct="1"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∠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CPB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=60°. 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判断△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ABC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的形状，并证明你的结论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  <a:endParaRPr lang="zh-CN" altLang="en-US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451739" y="498601"/>
            <a:ext cx="2786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078" y="1778382"/>
            <a:ext cx="4785837" cy="250549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1256" y="3929655"/>
            <a:ext cx="640805" cy="37524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21790" y="4433086"/>
            <a:ext cx="3325262" cy="34638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8790" y="1688277"/>
            <a:ext cx="2213770" cy="21305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" descr="\\dz02\2016年春季已定稿（下）\导学案\人教版\人九数下导学案\框标1.tif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175" y="203200"/>
            <a:ext cx="2152782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/>
          <p:cNvSpPr/>
          <p:nvPr/>
        </p:nvSpPr>
        <p:spPr>
          <a:xfrm>
            <a:off x="3865540" y="275759"/>
            <a:ext cx="17303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拓广探索</a:t>
            </a:r>
            <a:endParaRPr lang="zh-CN" alt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94830" y="700085"/>
            <a:ext cx="7171733" cy="168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15.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如图，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AB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和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CD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分别是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○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上的两条弦，圆心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O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到它们的距离分别是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OM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和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ON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如果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AB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＞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CD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OM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和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ON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的大小有什么关系？为什么？</a:t>
            </a:r>
            <a:endParaRPr lang="zh-CN" altLang="en-US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616044" y="756441"/>
            <a:ext cx="2786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5043" y="2397821"/>
            <a:ext cx="4237400" cy="121233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6067" y="3680801"/>
            <a:ext cx="3157845" cy="77358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53969"/>
          <a:stretch>
            <a:fillRect/>
          </a:stretch>
        </p:blipFill>
        <p:spPr>
          <a:xfrm>
            <a:off x="1128685" y="4558364"/>
            <a:ext cx="2771052" cy="398606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61900" r="44252"/>
          <a:stretch>
            <a:fillRect/>
          </a:stretch>
        </p:blipFill>
        <p:spPr>
          <a:xfrm>
            <a:off x="3958306" y="4518681"/>
            <a:ext cx="1544797" cy="329931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95601" y="2456474"/>
            <a:ext cx="2318052" cy="22644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65569" y="443041"/>
            <a:ext cx="7921231" cy="3346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16.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如图，铁路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MN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和公路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PQ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在点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O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处交会，∠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QON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=30°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，在点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处有一栋居民楼，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AO = 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200 m. 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如果火车行驶时，周围 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200 m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以内会受到噪声的影响，那么火车在铁路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MN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上沿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ON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方向行驶时，居民楼是否会受到噪声的影响？如果火车行驶的速度为 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72 km/h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，居民楼受噪声影响的时间约为多少秒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结果保留小数点后一位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？</a:t>
            </a:r>
            <a:endParaRPr lang="zh-CN" altLang="en-US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892929" y="3429001"/>
            <a:ext cx="2497314" cy="128574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14363" y="657120"/>
            <a:ext cx="5315223" cy="411501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7202" y="1996156"/>
            <a:ext cx="2790973" cy="1436937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326" y="982575"/>
            <a:ext cx="5334274" cy="337837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7202" y="1996156"/>
            <a:ext cx="2790973" cy="1436937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68525" y="538066"/>
            <a:ext cx="8254008" cy="2792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17.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如图，一个海港在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范围内是浅滩，为了使深水船只不进入浅滩，需要测量船所在的位置与两个灯塔的视角∠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XPY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，并把它与已知的危险角∠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XZY 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     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上任意一点 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Z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与两个灯塔所成的角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相比较，航行中保持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∠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XPY 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=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∠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XZY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你知道这样做的道理吗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?</a:t>
            </a:r>
            <a:endParaRPr lang="zh-CN" altLang="en-US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3467101" y="603250"/>
          <a:ext cx="592137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2" imgW="6705600" imgH="5181600" progId="Equation.DSMT4">
                  <p:embed/>
                </p:oleObj>
              </mc:Choice>
              <mc:Fallback>
                <p:oleObj name="Equation" r:id="rId2" imgW="6705600" imgH="5181600" progId="Equation.DSMT4">
                  <p:embed/>
                  <p:pic>
                    <p:nvPicPr>
                      <p:cNvPr id="0" name="对象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467101" y="603250"/>
                        <a:ext cx="592137" cy="455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4724103" y="1701616"/>
          <a:ext cx="584200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4" imgW="1181100" imgH="914400" progId="Equation.DSMT4">
                  <p:embed/>
                </p:oleObj>
              </mc:Choice>
              <mc:Fallback>
                <p:oleObj name="Equation" r:id="rId4" imgW="1181100" imgH="914400" progId="Equation.DSMT4">
                  <p:embed/>
                  <p:pic>
                    <p:nvPicPr>
                      <p:cNvPr id="0" name="图片 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724103" y="1701616"/>
                        <a:ext cx="584200" cy="450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3492" y="2871788"/>
            <a:ext cx="2897015" cy="197779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869" y="493052"/>
            <a:ext cx="5123716" cy="321440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7712" y="3254109"/>
            <a:ext cx="2338675" cy="1596616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ISLIDE.ADDREMOVEWATERMARK" val="WYI2giG0mw"/>
</p:tagLst>
</file>

<file path=ppt/tags/tag2.xml><?xml version="1.0" encoding="utf-8"?>
<p:tagLst xmlns:p="http://schemas.openxmlformats.org/presentationml/2006/main">
  <p:tag name="ISLIDE.ADDREMOVEWATERMARK" val="WYI2giG0mw"/>
</p:tagLst>
</file>

<file path=ppt/tags/tag3.xml><?xml version="1.0" encoding="utf-8"?>
<p:tagLst xmlns:p="http://schemas.openxmlformats.org/presentationml/2006/main">
  <p:tag name="ISLIDE.ADDREMOVEWATERMARK" val="WYI2giG0mw"/>
</p:tagLst>
</file>

<file path=ppt/tags/tag4.xml><?xml version="1.0" encoding="utf-8"?>
<p:tagLst xmlns:p="http://schemas.openxmlformats.org/presentationml/2006/main">
  <p:tag name="ISLIDE.ADDREMOVEWATERMARK" val="WYI2giG0mw"/>
</p:tagLst>
</file>

<file path=ppt/tags/tag5.xml><?xml version="1.0" encoding="utf-8"?>
<p:tagLst xmlns:p="http://schemas.openxmlformats.org/presentationml/2006/main">
  <p:tag name="ISLIDE.ADDREMOVEWATERMARK" val="WYI2giG0mw"/>
</p:tagLst>
</file>

<file path=ppt/tags/tag6.xml><?xml version="1.0" encoding="utf-8"?>
<p:tagLst xmlns:p="http://schemas.openxmlformats.org/presentationml/2006/main">
  <p:tag name="ISLIDE.ADDREMOVEWATERMARK" val="WYI2giG0mw"/>
</p:tagLst>
</file>

<file path=ppt/tags/tag7.xml><?xml version="1.0" encoding="utf-8"?>
<p:tagLst xmlns:p="http://schemas.openxmlformats.org/presentationml/2006/main">
  <p:tag name="ISLIDE.ADDREMOVEWATERMARK" val="WYI2giG0mw"/>
</p:tagLst>
</file>

<file path=ppt/tags/tag8.xml><?xml version="1.0" encoding="utf-8"?>
<p:tagLst xmlns:p="http://schemas.openxmlformats.org/presentationml/2006/main">
  <p:tag name="ISLIDE.ADDREMOVEWATERMARK" val="WYI2giG0mw"/>
</p:tagLst>
</file>

<file path=ppt/tags/tag9.xml><?xml version="1.0" encoding="utf-8"?>
<p:tagLst xmlns:p="http://schemas.openxmlformats.org/presentationml/2006/main">
  <p:tag name="ISLIDE.ADDREMOVEWATERMARK" val="WYI2giG0mw"/>
</p:tagLst>
</file>

<file path=ppt/tags/tag10.xml><?xml version="1.0" encoding="utf-8"?>
<p:tagLst xmlns:p="http://schemas.openxmlformats.org/presentationml/2006/main">
  <p:tag name="ISLIDE.ADDREMOVEWATERMARK" val="WYI2giG0mw"/>
</p:tagLst>
</file>

<file path=ppt/tags/tag11.xml><?xml version="1.0" encoding="utf-8"?>
<p:tagLst xmlns:p="http://schemas.openxmlformats.org/presentationml/2006/main">
  <p:tag name="ISLIDE.ADDREMOVEWATERMARK" val="WYI2giG0mw"/>
</p:tagLst>
</file>

<file path=ppt/tags/tag12.xml><?xml version="1.0" encoding="utf-8"?>
<p:tagLst xmlns:p="http://schemas.openxmlformats.org/presentationml/2006/main">
  <p:tag name="ISLIDE.ADDREMOVEWATERMARK" val="WYI2giG0mw"/>
</p:tagLst>
</file>

<file path=ppt/tags/tag13.xml><?xml version="1.0" encoding="utf-8"?>
<p:tagLst xmlns:p="http://schemas.openxmlformats.org/presentationml/2006/main">
  <p:tag name="ISLIDE.ADDREMOVEWATERMARK" val="WYI2giG0mw"/>
</p:tagLst>
</file>

<file path=ppt/tags/tag14.xml><?xml version="1.0" encoding="utf-8"?>
<p:tagLst xmlns:p="http://schemas.openxmlformats.org/presentationml/2006/main">
  <p:tag name="ISLIDE.ADDREMOVEWATERMARK" val="WYI2giG0mw"/>
</p:tagLst>
</file>

<file path=ppt/tags/tag15.xml><?xml version="1.0" encoding="utf-8"?>
<p:tagLst xmlns:p="http://schemas.openxmlformats.org/presentationml/2006/main">
  <p:tag name="ISLIDE.ADDREMOVEWATERMARK" val="WYI2giG0mw"/>
</p:tagLst>
</file>

<file path=ppt/tags/tag16.xml><?xml version="1.0" encoding="utf-8"?>
<p:tagLst xmlns:p="http://schemas.openxmlformats.org/presentationml/2006/main">
  <p:tag name="COMMONDATA" val="eyJoZGlkIjoiODkyMGJhN2I2M2JmY2ZmMzM2MDgxN2M4Y2FlNGJjMDk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宋-黑-T-A">
      <a:majorFont>
        <a:latin typeface="Times New Roman"/>
        <a:ea typeface="黑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黑-T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黑-T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1104</Words>
  <Application>WPS 演示</Application>
  <PresentationFormat>全屏显示(16:9)</PresentationFormat>
  <Paragraphs>67</Paragraphs>
  <Slides>22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3</vt:i4>
      </vt:variant>
      <vt:variant>
        <vt:lpstr>嵌入 OLE 服务器</vt:lpstr>
      </vt:variant>
      <vt:variant>
        <vt:i4>8</vt:i4>
      </vt:variant>
      <vt:variant>
        <vt:lpstr>幻灯片标题</vt:lpstr>
      </vt:variant>
      <vt:variant>
        <vt:i4>22</vt:i4>
      </vt:variant>
    </vt:vector>
  </HeadingPairs>
  <TitlesOfParts>
    <vt:vector size="43" baseType="lpstr">
      <vt:lpstr>Arial</vt:lpstr>
      <vt:lpstr>宋体</vt:lpstr>
      <vt:lpstr>Wingdings</vt:lpstr>
      <vt:lpstr>Times New Roman</vt:lpstr>
      <vt:lpstr>黑体</vt:lpstr>
      <vt:lpstr>楷体</vt:lpstr>
      <vt:lpstr>楷体_GB2312</vt:lpstr>
      <vt:lpstr>微软雅黑</vt:lpstr>
      <vt:lpstr>Arial Unicode MS</vt:lpstr>
      <vt:lpstr>Calibri</vt:lpstr>
      <vt:lpstr>1_Office 主题​​</vt:lpstr>
      <vt:lpstr>2_Office 主题​​</vt:lpstr>
      <vt:lpstr>3_Office 主题​​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习题 24.1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dc:description>状元成才路</dc:description>
  <dc:subject>状元成才路</dc:subject>
  <cp:category>状元成才路</cp:category>
  <cp:lastModifiedBy>晴空蓝兮</cp:lastModifiedBy>
  <cp:revision>184</cp:revision>
  <dcterms:created xsi:type="dcterms:W3CDTF">2016-01-14T07:05:00Z</dcterms:created>
  <dcterms:modified xsi:type="dcterms:W3CDTF">2023-08-18T02:14:20Z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2052-12.1.0.15120</vt:lpwstr>
  </property>
  <property fmtid="{D5CDD505-2E9C-101B-9397-08002B2CF9AE}" pid="3" name="ICV">
    <vt:lpwstr>B4144938E217454EBEBC1613CD4BC3A7_12</vt:lpwstr>
  </property>
</Properties>
</file>