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714" r:id="rId1"/>
    <p:sldMasterId id="2147500751" r:id="rId2"/>
  </p:sldMasterIdLst>
  <p:notesMasterIdLst>
    <p:notesMasterId r:id="rId3"/>
  </p:notesMasterIdLst>
  <p:sldIdLst>
    <p:sldId id="8201" r:id="rId4"/>
    <p:sldId id="8205" r:id="rId5"/>
    <p:sldId id="8208" r:id="rId6"/>
    <p:sldId id="8211" r:id="rId7"/>
    <p:sldId id="8214" r:id="rId8"/>
    <p:sldId id="8217" r:id="rId9"/>
    <p:sldId id="8220" r:id="rId10"/>
    <p:sldId id="8223" r:id="rId11"/>
    <p:sldId id="8226" r:id="rId12"/>
    <p:sldId id="8229" r:id="rId13"/>
    <p:sldId id="8232" r:id="rId14"/>
    <p:sldId id="8235" r:id="rId15"/>
    <p:sldId id="8238" r:id="rId16"/>
    <p:sldId id="8241" r:id="rId17"/>
    <p:sldId id="8244" r:id="rId18"/>
    <p:sldId id="8247" r:id="rId19"/>
    <p:sldId id="8250" r:id="rId20"/>
    <p:sldId id="8253" r:id="rId21"/>
    <p:sldId id="8256" r:id="rId22"/>
    <p:sldId id="8259" r:id="rId23"/>
    <p:sldId id="8262" r:id="rId24"/>
    <p:sldId id="8265" r:id="rId25"/>
    <p:sldId id="8268" r:id="rId26"/>
    <p:sldId id="8271" r:id="rId27"/>
    <p:sldId id="8274" r:id="rId28"/>
    <p:sldId id="827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715" r:id="rId1"/>
    <p:sldLayoutId id="2147500716" r:id="rId2"/>
    <p:sldLayoutId id="2147500717" r:id="rId3"/>
    <p:sldLayoutId id="2147500718" r:id="rId4"/>
    <p:sldLayoutId id="2147500719" r:id="rId5"/>
    <p:sldLayoutId id="2147500720" r:id="rId6"/>
    <p:sldLayoutId id="2147500721" r:id="rId7"/>
    <p:sldLayoutId id="2147500722" r:id="rId8"/>
    <p:sldLayoutId id="2147500723" r:id="rId9"/>
    <p:sldLayoutId id="2147500724" r:id="rId10"/>
    <p:sldLayoutId id="21475007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752" r:id="rId1"/>
    <p:sldLayoutId id="2147500753" r:id="rId2"/>
    <p:sldLayoutId id="2147500754" r:id="rId3"/>
    <p:sldLayoutId id="2147500755" r:id="rId4"/>
    <p:sldLayoutId id="2147500756" r:id="rId5"/>
    <p:sldLayoutId id="2147500757" r:id="rId6"/>
    <p:sldLayoutId id="2147500758" r:id="rId7"/>
    <p:sldLayoutId id="2147500759" r:id="rId8"/>
    <p:sldLayoutId id="2147500760" r:id="rId9"/>
    <p:sldLayoutId id="2147500761" r:id="rId10"/>
    <p:sldLayoutId id="214750076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2024年数字化教育平台推进计划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数字化教育平台的发展背景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数字化教育平台的推进目标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数字化教育平台的推进策略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数字化教育平台的保障措施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数字化教育平台的预期成果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数字化教育平台的发展背景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数字化技术的发展</a:t>
            </a:r>
            <a:endParaRPr altLang="en-US" lang="zh-CN"/>
          </a:p>
        </p:txBody>
      </p:sp>
      <p:sp>
        <p:nvSpPr>
          <p:cNvPr id="104896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互联网技术的普及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6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云计算技术的应用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大数据技术的兴起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7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人工智能技术的突破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教育行业的数字化转型需求</a:t>
            </a:r>
            <a:endParaRPr altLang="en-US" lang="zh-CN"/>
          </a:p>
        </p:txBody>
      </p:sp>
      <p:sp>
        <p:nvSpPr>
          <p:cNvPr id="10490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传统教育模式的局限性和挑战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数字化教育平台的优势和潜力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政策支持和市场需求的变化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应对未来教育发展的趋势和方向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国内外数字化教育平台的现状与趋势</a:t>
            </a:r>
            <a:endParaRPr altLang="en-US" lang="zh-CN"/>
          </a:p>
        </p:txBody>
      </p:sp>
      <p:sp>
        <p:nvSpPr>
          <p:cNvPr id="104908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8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8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9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6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国内数字化教育平台的发展现状：随着互联网技术的不断进步，国内数字化教育平台得到了迅速发展，出现了众多在线教育平台，为学生和教师提供了丰富的教育资源和学习工具。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国际数字化教育平台的趋势：在国外，数字化教育平台的发展趋势是向个性化、智能化、社区化方向发展。通过大数据、人工智能等技术，为学生提供定制化的学习方案，提高学习效果。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国内外数字化教育平台的比较：国内数字化教育平台在数量和规模上呈现出快速增长的态势，但在教育质量、技术应用等方面与国外先进水平还存在一定差距。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 lnSpcReduction="2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教育平台的发展前景：随着技术的不断进步和应用，数字化教育平台将进一步优化和完善，为学生和教师提供更加便捷、高效的学习方式和教学方法。同时，数字化教育平台也将促进教育的公平性和普及性，为更多人提供优质的教育资源和学习机会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数字化教育平台的推进目标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4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4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提高教育资源利用效率</a:t>
            </a:r>
            <a:endParaRPr altLang="en-US" lang="zh-CN"/>
          </a:p>
        </p:txBody>
      </p:sp>
      <p:sp>
        <p:nvSpPr>
          <p:cNvPr id="10492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促进教育资源的均衡发展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提升教育质量和学习效果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实现教育资源的共享与优化配置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提高教育资源的利用效率和效益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提升教育质量与个性化教学</a:t>
            </a:r>
            <a:endParaRPr altLang="en-US" lang="zh-CN"/>
          </a:p>
        </p:txBody>
      </p:sp>
      <p:sp>
        <p:nvSpPr>
          <p:cNvPr id="10492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提高教育资源利用效率，实现优质教育资源共享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促进个性化教学，满足不同学生的需求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提升教师教学能力，实现教师专业发展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建立数字化教育评价体系，实现教育质量监测与评估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促进教育公平与普及</a:t>
            </a:r>
            <a:endParaRPr altLang="en-US" lang="zh-CN"/>
          </a:p>
        </p:txBody>
      </p:sp>
      <p:sp>
        <p:nvSpPr>
          <p:cNvPr id="10493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提升教育资源分配的公平性，缩小城乡、区域之间的教育差距。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扩大优质教育资源的覆盖范围，提高教育普及率。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通过数字化手段，降低教育成本，提高教育效率。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促进教育形式的多样化，满足不同人群的学习需求。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数字化教育平台的推进策略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38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建设数字化教育基础设施</a:t>
            </a:r>
            <a:endParaRPr altLang="en-US" lang="zh-CN"/>
          </a:p>
        </p:txBody>
      </p:sp>
      <p:sp>
        <p:nvSpPr>
          <p:cNvPr id="10494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提升网络覆盖率，实现城乡网络全覆盖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建设数字化教育资源平台，提供丰富的教学资源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加强学校硬件设施建设，提升教育信息化水平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建立数字化教育基础设施的运维保障体系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开发优质数字化教育资源</a:t>
            </a:r>
            <a:endParaRPr altLang="en-US" lang="zh-CN"/>
          </a:p>
        </p:txBody>
      </p:sp>
      <p:sp>
        <p:nvSpPr>
          <p:cNvPr id="10495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内容：针对不同年龄段和学习需求，开发多样化的数字化教育资源，包括视频教程、在线课程、互动游戏等。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目的：提供高质量的学习内容，激发学生的学习兴趣和主动性，提高数字化教育平台的使用率和满意度。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实施方式：与教育机构、专家、教师等合作，共同研发优质的数字化教育资源，同时鼓励用户参与内容创作和分享。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评估与反馈：定期对数字化教育资源的质量进行评估和优化，根据用户反馈及时调整和改进，确保资源的实用性和有效性。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推广数字化教育应用与教学模式</a:t>
            </a:r>
            <a:endParaRPr altLang="en-US" lang="zh-CN"/>
          </a:p>
        </p:txBody>
      </p:sp>
      <p:sp>
        <p:nvSpPr>
          <p:cNvPr id="10495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制定数字化教育应用的推广计划，包括目标用户、推广渠道和预算等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建立数字化教育应用的合作生态，与教育机构、学校、教师等合作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开展数字化教育应用的培训和宣传活动，提高用户对数字化教育的认知和接受度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制定数字化教育教学模式的创新计划，包括课程设计、教学方法和评估标准等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加强数字化教育平台的运营与维护</a:t>
            </a:r>
            <a:endParaRPr altLang="en-US" lang="zh-CN"/>
          </a:p>
        </p:txBody>
      </p:sp>
      <p:sp>
        <p:nvSpPr>
          <p:cNvPr id="10496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制定合理的推广策略，提高平台的知名度和用户量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及时响应用户反馈，优化平台功能和用户体验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建立专业的运营团队，负责平台的日常维护和推广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定期对平台进行安全检测和漏洞修复，确保平台稳定运行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数字化教育平台的保障措施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67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68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政策支持与法规制定</a:t>
            </a:r>
            <a:endParaRPr altLang="en-US" lang="zh-CN"/>
          </a:p>
        </p:txBody>
      </p:sp>
      <p:sp>
        <p:nvSpPr>
          <p:cNvPr id="104973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政府出台相关政策，支持数字化教育平台的发展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制定和完善数字化教育平台的法规和标准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加强对数字化教育平台的监管和管理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鼓励社会力量参与数字化教育平台的共建和共治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资金投入与融资渠道</a:t>
            </a:r>
            <a:endParaRPr altLang="en-US" lang="zh-CN"/>
          </a:p>
        </p:txBody>
      </p:sp>
      <p:sp>
        <p:nvSpPr>
          <p:cNvPr id="10497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校企合作：与企业合作，共同投入资金和技术，实现资源共享和优势互补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个人捐赠：鼓励个人捐赠资金支持数字化教育平台的建设和运营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政府资金支持：政府提供专项资金用于数字化教育平台的建设和运营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社会融资：通过股权融资、债券发行等方式吸引社会资本参与数字化教育平台的建设和运营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人才培养与队伍建设</a:t>
            </a:r>
            <a:endParaRPr altLang="en-US" lang="zh-CN"/>
          </a:p>
        </p:txBody>
      </p:sp>
      <p:sp>
        <p:nvSpPr>
          <p:cNvPr id="10498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建立专业化的培训体系，提高员工数字化技能和素养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加强与高校、研究机构的合作，引进优秀人才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定期组织内部培训和外部培训，提升团队整体水平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建立激励机制，鼓励员工持续学习和创新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合作交流与国际接轨</a:t>
            </a:r>
            <a:endParaRPr altLang="en-US" lang="zh-CN"/>
          </a:p>
        </p:txBody>
      </p:sp>
      <p:sp>
        <p:nvSpPr>
          <p:cNvPr id="10499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加强与国际知名教育机构、高校的合作，引进先进的教育理念和技术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建立与国际数字化教育平台的合作关系，共同推进教育资源共享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积极参与国际数字化教育会议和论坛，提升我国数字化教育平台的国际影响力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借鉴国际成功经验，结合本土实际，制定符合国情的数字化教育政策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数字化教育平台的预期成果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97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97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提高教育资源利用效率的具体指标</a:t>
            </a:r>
            <a:endParaRPr altLang="en-US" lang="zh-CN"/>
          </a:p>
        </p:txBody>
      </p:sp>
      <p:sp>
        <p:nvSpPr>
          <p:cNvPr id="105003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教师工作效率提升25%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4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学生满意度增加15%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课程完成率提高20%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5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资源共享率提升30%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提升教育质量与个性化教学的具体表现</a:t>
            </a:r>
            <a:endParaRPr altLang="en-US" lang="zh-CN"/>
          </a:p>
        </p:txBody>
      </p:sp>
      <p:sp>
        <p:nvSpPr>
          <p:cNvPr id="10501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提升教育质量：通过数字化教育平台，实现优质教育资源的共享，提高教育公平性。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个性化教学：利用大数据和人工智能技术，为每个学生制定个性化学习计划，提高学习效果。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教学效果评估：数字化教育平台能够对学生的学习进度和成果进行实时评估，为教师提供反馈。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增强互动性：数字化教育平台能够实现师生之间的实时互动，提高学生的学习兴趣和参与度。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促进教育公平与普及的成果评估</a:t>
            </a:r>
            <a:endParaRPr altLang="en-US" lang="zh-CN"/>
          </a:p>
        </p:txBody>
      </p:sp>
      <p:sp>
        <p:nvSpPr>
          <p:cNvPr id="10501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提高教育普及率和参与度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提升教育资源分配的公平性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缩小城乡教育差距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增强学生的学习效果和综合素质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数字化教育平台的可持续发展前景</a:t>
            </a:r>
            <a:endParaRPr altLang="en-US" lang="zh-CN"/>
          </a:p>
        </p:txBody>
      </p:sp>
      <p:sp>
        <p:nvSpPr>
          <p:cNvPr id="1050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提高教育资源利用效率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促进教育公平与普及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提升教育质量与效果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培养创新人才与技能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278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5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5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5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5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5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5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5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5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5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5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SLIDE_ID" val="custom2023123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3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03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47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295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4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44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2024-01-05T16:01:08Z</dcterms:created>
  <dcterms:modified xsi:type="dcterms:W3CDTF">2024-01-05T16:01:08Z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b2d359cc44254032b7ee2a63950cb060_21</vt:lpwstr>
  </property>
</Properties>
</file>