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6655" y="1525651"/>
            <a:ext cx="7126715" cy="208597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14999"/>
              </a:lnSpc>
            </a:pPr>
            <a:r>
              <a:rPr lang="en-US" b="true" sz="540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《临床检验杂志》投稿须知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5705" y="4293994"/>
            <a:ext cx="28003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5705" y="4825308"/>
            <a:ext cx="33718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93684" y="2559207"/>
            <a:ext cx="6316980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2793684" y="2559207"/>
            <a:ext cx="6316980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182244" y="3494380"/>
            <a:ext cx="2197085" cy="76688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1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8786" y="2781296"/>
            <a:ext cx="3104002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5175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86884" y="1537648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82209" y="1602904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86884" y="2358782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82209" y="2424038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86884" y="3179917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82209" y="3245173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稿件处理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96409" y="4001051"/>
            <a:ext cx="5619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82209" y="4066308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86884" y="4820262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82209" y="488551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54387" y="2672514"/>
            <a:ext cx="2038350" cy="13716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24067" y="2411659"/>
            <a:ext cx="7014337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405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032113" y="5184323"/>
            <a:ext cx="2429542" cy="1127284"/>
          </a:xfrm>
          <a:custGeom>
            <a:avLst/>
            <a:gdLst/>
            <a:ahLst/>
            <a:cxnLst/>
            <a:rect r="r" b="b" t="t" l="l"/>
            <a:pathLst>
              <a:path h="135" w="292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32113" y="4073042"/>
            <a:ext cx="1515142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3612763" y="5184323"/>
            <a:ext cx="2419350" cy="1127284"/>
          </a:xfrm>
          <a:custGeom>
            <a:avLst/>
            <a:gdLst/>
            <a:ahLst/>
            <a:cxnLst/>
            <a:rect r="r" b="b" t="t" l="l"/>
            <a:pathLst>
              <a:path h="135" w="291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527163" y="4073042"/>
            <a:ext cx="1513713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5609203" y="3588886"/>
            <a:ext cx="856012" cy="2579751"/>
          </a:xfrm>
          <a:custGeom>
            <a:avLst/>
            <a:gdLst/>
            <a:ahLst/>
            <a:cxnLst/>
            <a:rect r="r" b="b" t="t" l="l"/>
            <a:pathLst>
              <a:path h="309" w="103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63378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核心地位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597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《临床检验杂志》作为我国医学检验学科的核心期刊，具有重要地位，被国内外众多著名数据库收录。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16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读者对象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4435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本刊以各级医学检验人员为主要读者对象，致力于传播领先的科研成果、实用的理论探讨和实践经验。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0944" y="1591726"/>
            <a:ext cx="3020092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办刊方针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64095" y="2060868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本刊贯彻党和政府的新闻出版法规及卫生政策，发扬学术民主，坚持理论与实践、普及与提高、实验室与临床相结合。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908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办刊宗旨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48127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引导科技创新，促进学术交流，服务临床科研和工作，为促进我国医学检验科技进步和发展服务。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14029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指导思想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0248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以服务为前提，人才为基础，学术为根本，读者为中心，临床为特色，发展为主题，创新为动力，市场为导向。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94737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163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07298" y="4073042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97625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95431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54387" y="2672514"/>
            <a:ext cx="2038350" cy="13716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24067" y="2411659"/>
            <a:ext cx="7014337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405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  <a:p>
            <a:pPr algn="l">
              <a:lnSpc>
                <a:spcPct val="120000"/>
              </a:lnSpc>
            </a:pPr>
            <a:r>
              <a:rPr lang="en-US" sz="2000">
                <a:solidFill>
                  <a:srgbClr val="03B66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投稿邮箱：</a:t>
            </a:r>
            <a:r>
              <a:rPr lang="en-US" sz="2000">
                <a:solidFill>
                  <a:srgbClr val="03B668">
                    <a:alpha val="100000"/>
                  </a:srgbClr>
                </a:solidFill>
                <a:latin typeface="Calibri, sans-serif"/>
                <a:ea typeface="Calibri, sans-serif"/>
                <a:cs typeface="Calibri, sans-serif"/>
              </a:rPr>
              <a:t>lcjyzzvip@163.com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投稿的稿件应具有科学性、先进性和实用性，同时要求文字表达准确、简练。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稿件需按照要求格式进行排版，包括字体、字号、行距、页眉、页脚等。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稿件格式要求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稿件经过初审、复审后，会由专家进行终审，被录用的稿件会进入排版阶段。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审稿与退修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54570" y="2672514"/>
            <a:ext cx="2037983" cy="13716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24067" y="2411659"/>
            <a:ext cx="7014337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405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稿件处理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5917" r="15917"/>
          <a:stretch>
            <a:fillRect/>
          </a:stretch>
        </p:blipFill>
        <p:spPr>
          <a:xfrm rot="0">
            <a:off x="552651" y="1629738"/>
            <a:ext cx="4219248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稿件处理流程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收到稿件后，进行初步审核，若符合本刊要求则送交专家评审，评审通过后安排编辑加工，最后进行终审。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审稿周期为1-3个月，若超出此周期，作者可联系编辑查询稿件状态。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联系编辑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在投稿过程中，作者可以与编辑联系，了解稿件的处理情况和进度，以便及时做出相应的调整和安排。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54570" y="2672514"/>
            <a:ext cx="2037983" cy="13716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24067" y="2411659"/>
            <a:ext cx="7014337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405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159764" y="1697429"/>
            <a:ext cx="3219437" cy="2386781"/>
          </a:xfrm>
          <a:prstGeom prst="rect">
            <a:avLst/>
          </a:prstGeom>
          <a:noFill/>
        </p:spPr>
      </p:pic>
      <p:sp>
        <p:nvSpPr>
          <p:cNvPr name="TextBox 4" id="4"/>
          <p:cNvSpPr txBox="true"/>
          <p:nvPr/>
        </p:nvSpPr>
        <p:spPr>
          <a:xfrm rot="0">
            <a:off x="8245482" y="4330210"/>
            <a:ext cx="304800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确保稿件质量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245482" y="4842646"/>
            <a:ext cx="3048000" cy="124522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确保稿件质量，避免违反格式要求或降低学术水平，以确保成功发表。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72000" y="4330210"/>
            <a:ext cx="304800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遵循投稿流程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72000" y="4842646"/>
            <a:ext cx="3048000" cy="124522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遵循投稿流程，按照要求提交稿件，并遵守审稿流程，不得一稿多投或剽窃他人作品。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5049" r="5049"/>
          <a:stretch>
            <a:fillRect/>
          </a:stretch>
        </p:blipFill>
        <p:spPr>
          <a:xfrm rot="0">
            <a:off x="4486281" y="1697429"/>
            <a:ext cx="3219437" cy="2386781"/>
          </a:xfrm>
          <a:prstGeom prst="rect">
            <a:avLst/>
          </a:prstGeom>
          <a:noFill/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 l="307" r="307"/>
          <a:stretch>
            <a:fillRect/>
          </a:stretch>
        </p:blipFill>
        <p:spPr>
          <a:xfrm rot="0">
            <a:off x="812800" y="1697429"/>
            <a:ext cx="3219437" cy="2386781"/>
          </a:xfrm>
          <a:prstGeom prst="rect">
            <a:avLst/>
          </a:prstGeom>
          <a:noFill/>
        </p:spPr>
      </p:pic>
      <p:sp>
        <p:nvSpPr>
          <p:cNvPr name="TextBox 10" id="10"/>
          <p:cNvSpPr txBox="true"/>
          <p:nvPr/>
        </p:nvSpPr>
        <p:spPr>
          <a:xfrm rot="0">
            <a:off x="898518" y="4330210"/>
            <a:ext cx="304800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8518" y="4835171"/>
            <a:ext cx="3048000" cy="124522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遵守学术规范和道德准则至关重要，作者在研究过程中必须保证行为的诚实和公正。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54570" y="2672514"/>
            <a:ext cx="2037983" cy="13716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24067" y="2411659"/>
            <a:ext cx="7014337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405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6" r="25006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投稿前准备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在投稿前，作者需要仔细阅读《临床检验杂志》的投稿须知，了解期刊的办刊方针、宗旨和指导思想。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符合要求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只有符合要求的稿件才有可能被期刊录用，作者需要按照要求认真准备稿件，提高稿件的质量和学术价值。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0790" y="2331416"/>
            <a:ext cx="7924800" cy="18288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900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40790" y="4217109"/>
            <a:ext cx="4943475" cy="6286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F1F1F"/>
      </a:dk1>
      <a:lt1>
        <a:srgbClr val="F7F7F7"/>
      </a:lt1>
      <a:dk2>
        <a:srgbClr val="1F1F1F"/>
      </a:dk2>
      <a:lt2>
        <a:srgbClr val="CEDFEF"/>
      </a:lt2>
      <a:accent1>
        <a:srgbClr val="6EA8D0"/>
      </a:accent1>
      <a:accent2>
        <a:srgbClr val="6EA8D0"/>
      </a:accent2>
      <a:accent3>
        <a:srgbClr val="3C7DA9"/>
      </a:accent3>
      <a:accent4>
        <a:srgbClr val="5194C3"/>
      </a:accent4>
      <a:accent5>
        <a:srgbClr val="78C2D1"/>
      </a:accent5>
      <a:accent6>
        <a:srgbClr val="4289C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