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990" r:id="rId1"/>
    <p:sldMasterId id="2147485027" r:id="rId2"/>
  </p:sldMasterIdLst>
  <p:notesMasterIdLst>
    <p:notesMasterId r:id="rId3"/>
  </p:notesMasterIdLst>
  <p:sldIdLst>
    <p:sldId id="860" r:id="rId4"/>
    <p:sldId id="864" r:id="rId5"/>
    <p:sldId id="867" r:id="rId6"/>
    <p:sldId id="870" r:id="rId7"/>
    <p:sldId id="876" r:id="rId9"/>
    <p:sldId id="879" r:id="rId10"/>
    <p:sldId id="882" r:id="rId11"/>
    <p:sldId id="885" r:id="rId12"/>
    <p:sldId id="891" r:id="rId14"/>
    <p:sldId id="894" r:id="rId15"/>
    <p:sldId id="897" r:id="rId16"/>
    <p:sldId id="900" r:id="rId17"/>
    <p:sldId id="906" r:id="rId19"/>
    <p:sldId id="909" r:id="rId20"/>
    <p:sldId id="912" r:id="rId21"/>
    <p:sldId id="915" r:id="rId22"/>
    <p:sldId id="918" r:id="rId23"/>
    <p:sldId id="921" r:id="rId24"/>
    <p:sldId id="927" r:id="rId26"/>
    <p:sldId id="930" r:id="rId27"/>
    <p:sldId id="933" r:id="rId28"/>
    <p:sldId id="936" r:id="rId29"/>
    <p:sldId id="942" r:id="rId31"/>
    <p:sldId id="945" r:id="rId32"/>
    <p:sldId id="948" r:id="rId33"/>
    <p:sldId id="951" r:id="rId34"/>
    <p:sldId id="954" r:id="rId35"/>
    <p:sldId id="957" r:id="rId36"/>
    <p:sldId id="960" r:id="rId37"/>
    <p:sldId id="963" r:id="rId38"/>
    <p:sldId id="969" r:id="rId40"/>
    <p:sldId id="972" r:id="rId41"/>
    <p:sldId id="975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91" r:id="rId1"/>
    <p:sldLayoutId id="2147484992" r:id="rId2"/>
    <p:sldLayoutId id="2147484993" r:id="rId3"/>
    <p:sldLayoutId id="2147484994" r:id="rId4"/>
    <p:sldLayoutId id="2147484995" r:id="rId5"/>
    <p:sldLayoutId id="2147484996" r:id="rId6"/>
    <p:sldLayoutId id="2147484997" r:id="rId7"/>
    <p:sldLayoutId id="2147484998" r:id="rId8"/>
    <p:sldLayoutId id="2147484999" r:id="rId9"/>
    <p:sldLayoutId id="2147485000" r:id="rId10"/>
    <p:sldLayoutId id="21474850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5028" r:id="rId1"/>
    <p:sldLayoutId id="2147485029" r:id="rId2"/>
    <p:sldLayoutId id="2147485030" r:id="rId3"/>
    <p:sldLayoutId id="2147485031" r:id="rId4"/>
    <p:sldLayoutId id="2147485032" r:id="rId5"/>
    <p:sldLayoutId id="2147485033" r:id="rId6"/>
    <p:sldLayoutId id="2147485034" r:id="rId7"/>
    <p:sldLayoutId id="2147485035" r:id="rId8"/>
    <p:sldLayoutId id="2147485036" r:id="rId9"/>
    <p:sldLayoutId id="2147485037" r:id="rId10"/>
    <p:sldLayoutId id="21474850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tags" Target="../tags/tag223.xml"/><Relationship Id="rId18" Type="http://schemas.openxmlformats.org/officeDocument/2006/relationships/tags" Target="../tags/tag224.xml"/><Relationship Id="rId19" Type="http://schemas.openxmlformats.org/officeDocument/2006/relationships/tags" Target="../tags/tag225.xml"/><Relationship Id="rId20" Type="http://schemas.openxmlformats.org/officeDocument/2006/relationships/tags" Target="../tags/tag226.xml"/><Relationship Id="rId21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tags" Target="../tags/tag402.xml"/><Relationship Id="rId14" Type="http://schemas.openxmlformats.org/officeDocument/2006/relationships/tags" Target="../tags/tag403.xml"/><Relationship Id="rId15" Type="http://schemas.openxmlformats.org/officeDocument/2006/relationships/tags" Target="../tags/tag404.xml"/><Relationship Id="rId16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slideLayout" Target="../slideLayouts/slideLayout14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tags" Target="../tags/tag427.xml"/><Relationship Id="rId5" Type="http://schemas.openxmlformats.org/officeDocument/2006/relationships/tags" Target="../tags/tag428.xml"/><Relationship Id="rId6" Type="http://schemas.openxmlformats.org/officeDocument/2006/relationships/tags" Target="../tags/tag429.xml"/><Relationship Id="rId7" Type="http://schemas.openxmlformats.org/officeDocument/2006/relationships/tags" Target="../tags/tag430.xml"/><Relationship Id="rId8" Type="http://schemas.openxmlformats.org/officeDocument/2006/relationships/tags" Target="../tags/tag431.xml"/><Relationship Id="rId9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人工智能驱动的智能交通系统设计与实现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智能交通系统概述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人工智能技术在智能交通系统中的应用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智能交通系统的设计与实现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智能交通系统的优势与挑战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87143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案例分析：某城市智能交通系统的设计与实现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智能交通系统概述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定义与背景</a:t>
            </a:r>
            <a:endParaRPr altLang="en-US" lang="zh-CN"/>
          </a:p>
        </p:txBody>
      </p:sp>
      <p:sp>
        <p:nvSpPr>
          <p:cNvPr id="1049080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2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84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定义：智能交通系统是一种利用先进的信息技术、通信技术、传感技术等手段，对城市交通进行智能化管理和控制的一种系统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8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0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背景：随着城市化进程的加速和交通拥堵问题的日益严重，智能交通系统逐渐成为城市交通管理的重要手段之一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4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6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目的：提高城市交通运行效率，减少交通拥堵，提高交通安全性和舒适性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0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2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组成部分：智能交通系统主要由交通信号控制系统、交通监控系统、智能公交系统、智能停车系统等组成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智能交通系统的发展历程</a:t>
            </a:r>
            <a:endParaRPr altLang="en-US" lang="zh-CN"/>
          </a:p>
        </p:txBody>
      </p:sp>
      <p:sp>
        <p:nvSpPr>
          <p:cNvPr id="104915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智能交通系统的应用领域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智能交通系统的定义和概念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智能交通系统的发展历程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智能交通系统的未来发展趋势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智能交通系统的应用场景</a:t>
            </a:r>
            <a:endParaRPr altLang="en-US" lang="zh-CN"/>
          </a:p>
        </p:txBody>
      </p:sp>
      <p:sp>
        <p:nvSpPr>
          <p:cNvPr id="10492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0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城市交通拥堵治理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6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交通事故预警与处理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2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公共交通优化与提升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4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8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智能停车解决方案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人工智能技术在智能交通系统中的应用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人工智能技术简介</a:t>
            </a:r>
            <a:endParaRPr altLang="en-US" lang="zh-CN"/>
          </a:p>
        </p:txBody>
      </p:sp>
      <p:sp>
        <p:nvSpPr>
          <p:cNvPr id="10494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人工智能技术的定义和发展历程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人工智能技术的分类和应用领域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人工智能技术在智能交通系统中的应用场景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人工智能技术在智能交通系统中的优势和挑战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人工智能技术在智能交通系统中的应用领域</a:t>
            </a:r>
            <a:endParaRPr altLang="en-US" lang="zh-CN"/>
          </a:p>
        </p:txBody>
      </p:sp>
      <p:sp>
        <p:nvSpPr>
          <p:cNvPr id="1049472" name="任意多边形 20"/>
          <p:cNvSpPr/>
          <p:nvPr>
            <p:custDataLst>
              <p:tags r:id="rId1"/>
            </p:custDataLst>
          </p:nvPr>
        </p:nvSpPr>
        <p:spPr>
          <a:xfrm rot="2700000">
            <a:off x="991027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54755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交通信号控制：通过人工智能技术对交通信号进行实时优化，提高道路通行效率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2"/>
          <p:cNvSpPr/>
          <p:nvPr>
            <p:custDataLst>
              <p:tags r:id="rId3"/>
            </p:custDataLst>
          </p:nvPr>
        </p:nvSpPr>
        <p:spPr>
          <a:xfrm>
            <a:off x="779716" y="296867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任意多边形 18"/>
          <p:cNvSpPr/>
          <p:nvPr>
            <p:custDataLst>
              <p:tags r:id="rId4"/>
            </p:custDataLst>
          </p:nvPr>
        </p:nvSpPr>
        <p:spPr>
          <a:xfrm rot="5400000">
            <a:off x="3262792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925818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车辆监控与调度：利用人工智能技术对车辆进行实时监控和调度，提高运输效率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3"/>
          <p:cNvSpPr/>
          <p:nvPr>
            <p:custDataLst>
              <p:tags r:id="rId6"/>
            </p:custDataLst>
          </p:nvPr>
        </p:nvSpPr>
        <p:spPr>
          <a:xfrm>
            <a:off x="3050779" y="296867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33153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6179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智能停车系统：通过人工智能技术实现停车位的自动搜索和预约，提高停车效率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4"/>
          <p:cNvSpPr/>
          <p:nvPr>
            <p:custDataLst>
              <p:tags r:id="rId9"/>
            </p:custDataLst>
          </p:nvPr>
        </p:nvSpPr>
        <p:spPr>
          <a:xfrm>
            <a:off x="5321843" y="296867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804216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67243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智能交通管理：利用人工智能技术对交通数据进行实时分析，为交通管理部门提供决策支持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5"/>
          <p:cNvSpPr/>
          <p:nvPr>
            <p:custDataLst>
              <p:tags r:id="rId12"/>
            </p:custDataLst>
          </p:nvPr>
        </p:nvSpPr>
        <p:spPr>
          <a:xfrm>
            <a:off x="7592204" y="296867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75982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738306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自动驾驶技术：通过人工智能技术实现车辆的自主驾驶，提高道路安全性和通行效率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5"/>
          <p:cNvSpPr/>
          <p:nvPr>
            <p:custDataLst>
              <p:tags r:id="rId15"/>
            </p:custDataLst>
          </p:nvPr>
        </p:nvSpPr>
        <p:spPr>
          <a:xfrm>
            <a:off x="9863267" y="296867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人工智能技术在智能交通系统中的优势</a:t>
            </a:r>
            <a:endParaRPr altLang="en-US" lang="zh-CN"/>
          </a:p>
        </p:txBody>
      </p:sp>
      <p:sp>
        <p:nvSpPr>
          <p:cNvPr id="1049548" name="对角圆角矩形 15"/>
          <p:cNvSpPr/>
          <p:nvPr>
            <p:custDataLst>
              <p:tags r:id="rId1"/>
            </p:custDataLst>
          </p:nvPr>
        </p:nvSpPr>
        <p:spPr>
          <a:xfrm>
            <a:off x="1468371" y="3656482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16"/>
          <p:cNvSpPr/>
          <p:nvPr>
            <p:custDataLst>
              <p:tags r:id="rId2"/>
            </p:custDataLst>
          </p:nvPr>
        </p:nvSpPr>
        <p:spPr>
          <a:xfrm>
            <a:off x="1468371" y="352891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17"/>
          <p:cNvSpPr/>
          <p:nvPr>
            <p:custDataLst>
              <p:tags r:id="rId3"/>
            </p:custDataLst>
          </p:nvPr>
        </p:nvSpPr>
        <p:spPr>
          <a:xfrm>
            <a:off x="1974183" y="352955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27"/>
          <p:cNvSpPr txBox="1"/>
          <p:nvPr>
            <p:custDataLst>
              <p:tags r:id="rId4"/>
            </p:custDataLst>
          </p:nvPr>
        </p:nvSpPr>
        <p:spPr>
          <a:xfrm>
            <a:off x="2007184" y="366600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提升出行体验：提供个性化出行服务，如智能导航、实时路况等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52"/>
          <p:cNvSpPr/>
          <p:nvPr>
            <p:custDataLst>
              <p:tags r:id="rId5"/>
            </p:custDataLst>
          </p:nvPr>
        </p:nvSpPr>
        <p:spPr>
          <a:xfrm>
            <a:off x="1468371" y="169035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53"/>
          <p:cNvSpPr/>
          <p:nvPr>
            <p:custDataLst>
              <p:tags r:id="rId6"/>
            </p:custDataLst>
          </p:nvPr>
        </p:nvSpPr>
        <p:spPr>
          <a:xfrm>
            <a:off x="1468371" y="156279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54"/>
          <p:cNvSpPr/>
          <p:nvPr>
            <p:custDataLst>
              <p:tags r:id="rId7"/>
            </p:custDataLst>
          </p:nvPr>
        </p:nvSpPr>
        <p:spPr>
          <a:xfrm>
            <a:off x="1974183" y="156342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56"/>
          <p:cNvSpPr txBox="1"/>
          <p:nvPr>
            <p:custDataLst>
              <p:tags r:id="rId8"/>
            </p:custDataLst>
          </p:nvPr>
        </p:nvSpPr>
        <p:spPr>
          <a:xfrm>
            <a:off x="2007184" y="169352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提高交通运行效率：通过智能调度和优化算法，减少交通拥堵和延误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对角圆角矩形 5"/>
          <p:cNvSpPr/>
          <p:nvPr>
            <p:custDataLst>
              <p:tags r:id="rId9"/>
            </p:custDataLst>
          </p:nvPr>
        </p:nvSpPr>
        <p:spPr>
          <a:xfrm>
            <a:off x="1468371" y="267341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6"/>
          <p:cNvSpPr/>
          <p:nvPr>
            <p:custDataLst>
              <p:tags r:id="rId10"/>
            </p:custDataLst>
          </p:nvPr>
        </p:nvSpPr>
        <p:spPr>
          <a:xfrm>
            <a:off x="1468371" y="254585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7"/>
          <p:cNvSpPr/>
          <p:nvPr>
            <p:custDataLst>
              <p:tags r:id="rId11"/>
            </p:custDataLst>
          </p:nvPr>
        </p:nvSpPr>
        <p:spPr>
          <a:xfrm>
            <a:off x="1974183" y="254648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8"/>
          <p:cNvSpPr txBox="1"/>
          <p:nvPr>
            <p:custDataLst>
              <p:tags r:id="rId12"/>
            </p:custDataLst>
          </p:nvPr>
        </p:nvSpPr>
        <p:spPr>
          <a:xfrm>
            <a:off x="2007184" y="268293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增强交通安全：通过实时监测和预警系统，减少交通事故的发生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9"/>
          <p:cNvSpPr/>
          <p:nvPr>
            <p:custDataLst>
              <p:tags r:id="rId13"/>
            </p:custDataLst>
          </p:nvPr>
        </p:nvSpPr>
        <p:spPr>
          <a:xfrm>
            <a:off x="1468371" y="463954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10"/>
          <p:cNvSpPr/>
          <p:nvPr>
            <p:custDataLst>
              <p:tags r:id="rId14"/>
            </p:custDataLst>
          </p:nvPr>
        </p:nvSpPr>
        <p:spPr>
          <a:xfrm>
            <a:off x="1468371" y="451198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11"/>
          <p:cNvSpPr/>
          <p:nvPr>
            <p:custDataLst>
              <p:tags r:id="rId15"/>
            </p:custDataLst>
          </p:nvPr>
        </p:nvSpPr>
        <p:spPr>
          <a:xfrm>
            <a:off x="1974183" y="451261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12"/>
          <p:cNvSpPr txBox="1"/>
          <p:nvPr>
            <p:custDataLst>
              <p:tags r:id="rId16"/>
            </p:custDataLst>
          </p:nvPr>
        </p:nvSpPr>
        <p:spPr>
          <a:xfrm>
            <a:off x="2007184" y="464906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节能环保：通过优化能源消耗和排放，减少对环境的影响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14"/>
          <p:cNvSpPr/>
          <p:nvPr>
            <p:custDataLst>
              <p:tags r:id="rId17"/>
            </p:custDataLst>
          </p:nvPr>
        </p:nvSpPr>
        <p:spPr>
          <a:xfrm>
            <a:off x="1468371" y="562261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18"/>
          <p:cNvSpPr/>
          <p:nvPr>
            <p:custDataLst>
              <p:tags r:id="rId18"/>
            </p:custDataLst>
          </p:nvPr>
        </p:nvSpPr>
        <p:spPr>
          <a:xfrm>
            <a:off x="1468371" y="549504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19"/>
          <p:cNvSpPr/>
          <p:nvPr>
            <p:custDataLst>
              <p:tags r:id="rId19"/>
            </p:custDataLst>
          </p:nvPr>
        </p:nvSpPr>
        <p:spPr>
          <a:xfrm>
            <a:off x="1974183" y="549568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20"/>
          <p:cNvSpPr txBox="1"/>
          <p:nvPr>
            <p:custDataLst>
              <p:tags r:id="rId20"/>
            </p:custDataLst>
          </p:nvPr>
        </p:nvSpPr>
        <p:spPr>
          <a:xfrm>
            <a:off x="2007184" y="563213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降低运营成本：通过提高交通运行效率和减少交通事故，降低运营成本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智能交通系统的设计与实现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系统架构设计</a:t>
            </a:r>
            <a:endParaRPr altLang="en-US" lang="zh-CN"/>
          </a:p>
        </p:txBody>
      </p:sp>
      <p:sp>
        <p:nvSpPr>
          <p:cNvPr id="10497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感知层：通过各种传感器和摄像头等设备收集交通信息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执行层：根据决策层的输出，控制交通信号灯、车辆等设备的运行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通信层：实现各个设备之间的数据传输和通信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决策层：利用算法和模型对收集到的信息进行处理和分析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数据采集与处理</a:t>
            </a:r>
            <a:endParaRPr altLang="en-US" lang="zh-CN"/>
          </a:p>
        </p:txBody>
      </p:sp>
      <p:sp>
        <p:nvSpPr>
          <p:cNvPr id="104982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数据采集：通过传感器、摄像头等设备获取交通数据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数据处理：对采集到的数据进行清洗、预处理、特征提取等操作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数据存储：将处理后的数据存储在数据库或云端，方便后续分析和应用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数据安全：保障数据采集、处理、存储等过程中的安全性，防止数据泄露和被攻击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交通信号控制</a:t>
            </a:r>
            <a:endParaRPr altLang="en-US" lang="zh-CN"/>
          </a:p>
        </p:txBody>
      </p:sp>
      <p:sp>
        <p:nvSpPr>
          <p:cNvPr id="1049878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交通信号控制系统的组成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4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交通信号控制系统的功能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0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交通信号控制系统的设计原则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6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交通信号控制系统的实现方式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智能车辆导航</a:t>
            </a:r>
            <a:endParaRPr altLang="en-US" lang="zh-CN"/>
          </a:p>
        </p:txBody>
      </p:sp>
      <p:sp>
        <p:nvSpPr>
          <p:cNvPr id="1049948" name="任意多边形 35"/>
          <p:cNvSpPr/>
          <p:nvPr>
            <p:custDataLst>
              <p:tags r:id="rId1"/>
            </p:custDataLst>
          </p:nvPr>
        </p:nvSpPr>
        <p:spPr>
          <a:xfrm>
            <a:off x="654755" y="156407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50" name="任意多边形 39"/>
          <p:cNvSpPr/>
          <p:nvPr>
            <p:custDataLst>
              <p:tags r:id="rId2"/>
            </p:custDataLst>
          </p:nvPr>
        </p:nvSpPr>
        <p:spPr>
          <a:xfrm>
            <a:off x="737970" y="165428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043374" y="187788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52" name="正文"/>
          <p:cNvSpPr txBox="1"/>
          <p:nvPr>
            <p:custDataLst>
              <p:tags r:id="rId4"/>
            </p:custDataLst>
          </p:nvPr>
        </p:nvSpPr>
        <p:spPr>
          <a:xfrm>
            <a:off x="2306996" y="163967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定义：智能车辆导航系统是一种基于人工智能技术的导航系统，能够为驾驶员提供实时、准确的路线规划和导航服务。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5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67290" y="163586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956" name="任意多边形 45"/>
          <p:cNvSpPr/>
          <p:nvPr>
            <p:custDataLst>
              <p:tags r:id="rId6"/>
            </p:custDataLst>
          </p:nvPr>
        </p:nvSpPr>
        <p:spPr>
          <a:xfrm>
            <a:off x="654755" y="280151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58" name="任意多边形 46"/>
          <p:cNvSpPr/>
          <p:nvPr>
            <p:custDataLst>
              <p:tags r:id="rId7"/>
            </p:custDataLst>
          </p:nvPr>
        </p:nvSpPr>
        <p:spPr>
          <a:xfrm>
            <a:off x="737970" y="289171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043374" y="311531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60" name="正文"/>
          <p:cNvSpPr txBox="1"/>
          <p:nvPr>
            <p:custDataLst>
              <p:tags r:id="rId9"/>
            </p:custDataLst>
          </p:nvPr>
        </p:nvSpPr>
        <p:spPr>
          <a:xfrm>
            <a:off x="2306996" y="287710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工作原理：通过集成GPS、地图、传感器等多种技术，智能车辆导航系统能够实时获取车辆位置、道路信息、交通状况等数据，为驾驶员提供最佳的行驶路线和建议。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6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67290" y="287329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964" name="任意多边形 51"/>
          <p:cNvSpPr/>
          <p:nvPr>
            <p:custDataLst>
              <p:tags r:id="rId11"/>
            </p:custDataLst>
          </p:nvPr>
        </p:nvSpPr>
        <p:spPr>
          <a:xfrm>
            <a:off x="654755" y="403894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66" name="任意多边形 52"/>
          <p:cNvSpPr/>
          <p:nvPr>
            <p:custDataLst>
              <p:tags r:id="rId12"/>
            </p:custDataLst>
          </p:nvPr>
        </p:nvSpPr>
        <p:spPr>
          <a:xfrm>
            <a:off x="737970" y="412914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043374" y="435275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68" name="正文"/>
          <p:cNvSpPr txBox="1"/>
          <p:nvPr>
            <p:custDataLst>
              <p:tags r:id="rId14"/>
            </p:custDataLst>
          </p:nvPr>
        </p:nvSpPr>
        <p:spPr>
          <a:xfrm>
            <a:off x="2306996" y="411453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优势：智能车辆导航系统能够提高驾驶安全性，减少交通拥堵，降低能源消耗和排放，提高行驶效率。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7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67290" y="411072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972" name="任意多边形 57"/>
          <p:cNvSpPr/>
          <p:nvPr>
            <p:custDataLst>
              <p:tags r:id="rId16"/>
            </p:custDataLst>
          </p:nvPr>
        </p:nvSpPr>
        <p:spPr>
          <a:xfrm>
            <a:off x="654755" y="527637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74" name="任意多边形 58"/>
          <p:cNvSpPr/>
          <p:nvPr>
            <p:custDataLst>
              <p:tags r:id="rId17"/>
            </p:custDataLst>
          </p:nvPr>
        </p:nvSpPr>
        <p:spPr>
          <a:xfrm>
            <a:off x="737970" y="536658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043374" y="559018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76" name="正文"/>
          <p:cNvSpPr txBox="1"/>
          <p:nvPr>
            <p:custDataLst>
              <p:tags r:id="rId19"/>
            </p:custDataLst>
          </p:nvPr>
        </p:nvSpPr>
        <p:spPr>
          <a:xfrm>
            <a:off x="2306996" y="535197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应用场景：智能车辆导航系统广泛应用于城市交通、高速公路、停车场等场景，为驾驶员提供便捷、高效的导航服务。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7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67290" y="534816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事故应对与处理</a:t>
            </a:r>
            <a:endParaRPr altLang="en-US" lang="zh-CN"/>
          </a:p>
        </p:txBody>
      </p:sp>
      <p:sp>
        <p:nvSpPr>
          <p:cNvPr id="105002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事故原因分析：通过数据挖掘和机器学习技术，分析事故原因，为预防类似事故提供参考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事故检测与报告：利用AI技术实时监测交通状况，及时发现并报告事故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紧急救援与响应：智能交通系统协调相关部门，快速响应并处理事故现场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事故应对策略优化：根据事故应对经验，不断优化智能交通系统的设计和算法，提高应对能力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智能交通系统的优势与挑战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智能交通系统的优势</a:t>
            </a:r>
            <a:endParaRPr altLang="en-US" lang="zh-CN"/>
          </a:p>
        </p:txBody>
      </p:sp>
      <p:sp>
        <p:nvSpPr>
          <p:cNvPr id="105020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提高交通效率：通过智能化的交通管理，减少拥堵和延误，提高道路通行效率。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降低交通事故：智能交通系统通过实时监测和预警，减少交通事故的发生，提高道路安全。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节能环保：智能交通系统能够优化车辆行驶路径，减少不必要的能源消耗，降低环境污染。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提高出行体验：通过提供实时的交通信息和个性化服务，提高乘客的出行体验。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智能交通系统面临的挑战</a:t>
            </a:r>
            <a:endParaRPr altLang="en-US" lang="zh-CN"/>
          </a:p>
        </p:txBody>
      </p:sp>
      <p:sp>
        <p:nvSpPr>
          <p:cNvPr id="1050278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技术难题：人工智能技术尚未完全成熟，需要不断改进和优化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数据隐私：智能交通系统需要大量数据支持，如何保护个人隐私是一个重要问题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法律法规：智能交通系统的应用需要遵守相关法律法规，否则可能面临法律风险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成本问题：智能交通系统的建设和运营需要投入大量资金和人力成本，需要合理规划和管理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50332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自动驾驶技术的逐渐成熟将改变人们的出行方式，进一步优化智能交通系统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人工智能技术的不断进步将推动智能交通系统的发展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5G技术的普及将为智能交通系统提供更高效的数据传输和处理能力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政府和企业的合作将推动智能交通系统的普及和应用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案例分析：某城市智能交通系统的设计与实现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项目背景与目标</a:t>
            </a:r>
            <a:endParaRPr altLang="en-US" lang="zh-CN"/>
          </a:p>
        </p:txBody>
      </p:sp>
      <p:sp>
        <p:nvSpPr>
          <p:cNvPr id="1050514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6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8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0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项目目标：提高交通效率、减少拥堵、提升安全性等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6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8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城市交通现状及问题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2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4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6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智能交通系统的需求与意义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0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2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4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实现该项目的关键技术和创新点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系统架构与功能设计</a:t>
            </a:r>
            <a:endParaRPr altLang="en-US" lang="zh-CN"/>
          </a:p>
        </p:txBody>
      </p:sp>
      <p:sp>
        <p:nvSpPr>
          <p:cNvPr id="1050592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8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关键技术：包括物联网技术、云计算技术、大数据技术等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6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系统架构：包括感知层、决策层和控制层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2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4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功能设计：包括交通信号控制、交通监控、智能停车、公共交通优化等功能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8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0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2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实施效果：包括提高交通效率、减少拥堵、降低事故发生率等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数据采集与处理流程</a:t>
            </a:r>
            <a:endParaRPr altLang="en-US" lang="zh-CN"/>
          </a:p>
        </p:txBody>
      </p:sp>
      <p:sp>
        <p:nvSpPr>
          <p:cNvPr id="1050670" name="正文"/>
          <p:cNvSpPr txBox="1"/>
          <p:nvPr>
            <p:custDataLst>
              <p:tags r:id="rId1"/>
            </p:custDataLst>
          </p:nvPr>
        </p:nvSpPr>
        <p:spPr>
          <a:xfrm>
            <a:off x="3388985" y="1562790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数据采集：通过各种传感器和摄像头采集交通数据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正文"/>
          <p:cNvSpPr txBox="1"/>
          <p:nvPr>
            <p:custDataLst>
              <p:tags r:id="rId2"/>
            </p:custDataLst>
          </p:nvPr>
        </p:nvSpPr>
        <p:spPr>
          <a:xfrm>
            <a:off x="3388985" y="2369191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数据预处理：对采集到的数据进行清洗、去噪和标准化处理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4" name="正文"/>
          <p:cNvSpPr txBox="1"/>
          <p:nvPr>
            <p:custDataLst>
              <p:tags r:id="rId3"/>
            </p:custDataLst>
          </p:nvPr>
        </p:nvSpPr>
        <p:spPr>
          <a:xfrm>
            <a:off x="3388985" y="3175592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数据传输：将处理后的数据传输到云端或数据中心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6" name="正文"/>
          <p:cNvSpPr txBox="1"/>
          <p:nvPr>
            <p:custDataLst>
              <p:tags r:id="rId4"/>
            </p:custDataLst>
          </p:nvPr>
        </p:nvSpPr>
        <p:spPr>
          <a:xfrm>
            <a:off x="3388985" y="3981993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数据存储：将数据存储在分布式数据库或云存储中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正文"/>
          <p:cNvSpPr txBox="1"/>
          <p:nvPr>
            <p:custDataLst>
              <p:tags r:id="rId5"/>
            </p:custDataLst>
          </p:nvPr>
        </p:nvSpPr>
        <p:spPr>
          <a:xfrm>
            <a:off x="3388985" y="4788394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数据分析和挖掘：利用机器学习和深度学习算法对数据进行分析和挖掘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正文"/>
          <p:cNvSpPr txBox="1"/>
          <p:nvPr>
            <p:custDataLst>
              <p:tags r:id="rId6"/>
            </p:custDataLst>
          </p:nvPr>
        </p:nvSpPr>
        <p:spPr>
          <a:xfrm>
            <a:off x="3388985" y="5594795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数据可视化：将分析结果以图表、报表等形式进行可视化展示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交通信号控制策略</a:t>
            </a:r>
            <a:endParaRPr altLang="en-US" lang="zh-CN"/>
          </a:p>
        </p:txBody>
      </p:sp>
      <p:sp>
        <p:nvSpPr>
          <p:cNvPr id="1050728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0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32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4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36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8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40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44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优化算法调整信号灯时长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46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提高道路通行效率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48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实时交通流量监测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50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智能信号灯控制系统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智能车辆导航系统设计</a:t>
            </a:r>
            <a:endParaRPr altLang="en-US" lang="zh-CN"/>
          </a:p>
        </p:txBody>
      </p:sp>
      <p:sp>
        <p:nvSpPr>
          <p:cNvPr id="1050798" name="矩形: 圆角 2"/>
          <p:cNvSpPr/>
          <p:nvPr>
            <p:custDataLst>
              <p:tags r:id="rId1"/>
            </p:custDataLst>
          </p:nvPr>
        </p:nvSpPr>
        <p:spPr>
          <a:xfrm>
            <a:off x="654755" y="1563013"/>
            <a:ext cx="5060341" cy="1383167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800" name="Freeform 6"/>
          <p:cNvSpPr/>
          <p:nvPr>
            <p:custDataLst>
              <p:tags r:id="rId2"/>
            </p:custDataLst>
          </p:nvPr>
        </p:nvSpPr>
        <p:spPr bwMode="auto">
          <a:xfrm>
            <a:off x="654755" y="1661703"/>
            <a:ext cx="1023517" cy="1186634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02" name="正文"/>
          <p:cNvSpPr txBox="1"/>
          <p:nvPr>
            <p:custDataLst>
              <p:tags r:id="rId3"/>
            </p:custDataLst>
          </p:nvPr>
        </p:nvSpPr>
        <p:spPr>
          <a:xfrm>
            <a:off x="1697682" y="1573201"/>
            <a:ext cx="3697280" cy="13628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概述：介绍智能车辆导航系统的概念、功能和意义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804" name="矩形: 圆角 61"/>
          <p:cNvSpPr/>
          <p:nvPr>
            <p:custDataLst>
              <p:tags r:id="rId4"/>
            </p:custDataLst>
          </p:nvPr>
        </p:nvSpPr>
        <p:spPr>
          <a:xfrm>
            <a:off x="6563402" y="1563013"/>
            <a:ext cx="5060341" cy="1383167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806" name="Freeform 6"/>
          <p:cNvSpPr/>
          <p:nvPr>
            <p:custDataLst>
              <p:tags r:id="rId5"/>
            </p:custDataLst>
          </p:nvPr>
        </p:nvSpPr>
        <p:spPr bwMode="auto">
          <a:xfrm>
            <a:off x="6563402" y="1661703"/>
            <a:ext cx="1023517" cy="1186634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08" name="正文"/>
          <p:cNvSpPr txBox="1"/>
          <p:nvPr>
            <p:custDataLst>
              <p:tags r:id="rId6"/>
            </p:custDataLst>
          </p:nvPr>
        </p:nvSpPr>
        <p:spPr>
          <a:xfrm>
            <a:off x="7606330" y="1573201"/>
            <a:ext cx="3697280" cy="13628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系统架构：详细描述智能车辆导航系统的架构，包括硬件、软件和网络等方面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810" name="矩形: 圆角 99"/>
          <p:cNvSpPr/>
          <p:nvPr>
            <p:custDataLst>
              <p:tags r:id="rId7"/>
            </p:custDataLst>
          </p:nvPr>
        </p:nvSpPr>
        <p:spPr>
          <a:xfrm>
            <a:off x="654755" y="3250925"/>
            <a:ext cx="5060341" cy="1383167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812" name="Freeform 6"/>
          <p:cNvSpPr/>
          <p:nvPr>
            <p:custDataLst>
              <p:tags r:id="rId8"/>
            </p:custDataLst>
          </p:nvPr>
        </p:nvSpPr>
        <p:spPr bwMode="auto">
          <a:xfrm>
            <a:off x="654755" y="3348978"/>
            <a:ext cx="1023517" cy="1186634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14" name="正文"/>
          <p:cNvSpPr txBox="1"/>
          <p:nvPr>
            <p:custDataLst>
              <p:tags r:id="rId9"/>
            </p:custDataLst>
          </p:nvPr>
        </p:nvSpPr>
        <p:spPr>
          <a:xfrm>
            <a:off x="1697682" y="3261113"/>
            <a:ext cx="3697280" cy="13628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关键技术：介绍实现智能车辆导航系统所涉及的关键技术，如高精度地图、定位技术、路径规划算法等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816" name="矩形: 圆角 95"/>
          <p:cNvSpPr/>
          <p:nvPr>
            <p:custDataLst>
              <p:tags r:id="rId10"/>
            </p:custDataLst>
          </p:nvPr>
        </p:nvSpPr>
        <p:spPr>
          <a:xfrm>
            <a:off x="6563402" y="3250925"/>
            <a:ext cx="5060341" cy="1383167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818" name="Freeform 6"/>
          <p:cNvSpPr/>
          <p:nvPr>
            <p:custDataLst>
              <p:tags r:id="rId11"/>
            </p:custDataLst>
          </p:nvPr>
        </p:nvSpPr>
        <p:spPr bwMode="auto">
          <a:xfrm>
            <a:off x="6563402" y="3348978"/>
            <a:ext cx="1023517" cy="1186634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20" name="正文"/>
          <p:cNvSpPr txBox="1"/>
          <p:nvPr>
            <p:custDataLst>
              <p:tags r:id="rId12"/>
            </p:custDataLst>
          </p:nvPr>
        </p:nvSpPr>
        <p:spPr>
          <a:xfrm>
            <a:off x="7606330" y="3261113"/>
            <a:ext cx="3697280" cy="13628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实际应用：以某城市智能交通系统为例，介绍智能车辆导航系统的实际应用和效果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822" name="矩形: 圆角 110"/>
          <p:cNvSpPr/>
          <p:nvPr>
            <p:custDataLst>
              <p:tags r:id="rId13"/>
            </p:custDataLst>
          </p:nvPr>
        </p:nvSpPr>
        <p:spPr>
          <a:xfrm>
            <a:off x="654755" y="4938837"/>
            <a:ext cx="5060341" cy="1383167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824" name="Freeform 6"/>
          <p:cNvSpPr/>
          <p:nvPr>
            <p:custDataLst>
              <p:tags r:id="rId14"/>
            </p:custDataLst>
          </p:nvPr>
        </p:nvSpPr>
        <p:spPr bwMode="auto">
          <a:xfrm>
            <a:off x="654755" y="5036890"/>
            <a:ext cx="1023517" cy="1186634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26" name="正文"/>
          <p:cNvSpPr txBox="1"/>
          <p:nvPr>
            <p:custDataLst>
              <p:tags r:id="rId15"/>
            </p:custDataLst>
          </p:nvPr>
        </p:nvSpPr>
        <p:spPr>
          <a:xfrm>
            <a:off x="1697682" y="4949025"/>
            <a:ext cx="3697280" cy="13628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未来展望：探讨智能车辆导航系统未来的发展趋势和挑战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事故应对与处理方案</a:t>
            </a:r>
            <a:endParaRPr altLang="en-US" lang="zh-CN"/>
          </a:p>
        </p:txBody>
      </p:sp>
      <p:sp>
        <p:nvSpPr>
          <p:cNvPr id="1050874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76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78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事故发生时的快速响应机制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80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82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84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现场紧急处理措施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86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88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0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事故后的调查与分析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92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4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6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预防类似事故再次发生的措施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项目实施效果与评估</a:t>
            </a:r>
            <a:endParaRPr altLang="en-US" lang="zh-CN"/>
          </a:p>
        </p:txBody>
      </p:sp>
      <p:sp>
        <p:nvSpPr>
          <p:cNvPr id="105094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交通拥堵问题得到有效缓解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交通事故发生率显著降低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公共交通出行效率提升明显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城市交通管理效率得到提高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9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研究结论</a:t>
            </a:r>
            <a:endParaRPr altLang="en-US" lang="zh-CN"/>
          </a:p>
        </p:txBody>
      </p:sp>
      <p:sp>
        <p:nvSpPr>
          <p:cNvPr id="1051102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04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06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08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10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人工智能技术能够实现交通信号的智能控制、车辆的自动驾驶和协同通信等功能，提高交通系统的智能化水平。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12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智能交通系统在人工智能技术的驱动下，能够提高交通效率和安全性，降低交通拥堵和事故发生率。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14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智能交通系统在应用过程中，需要结合具体城市和地区的实际情况，进行合理的规划和设计，确保系统的可靠性和稳定性。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16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未来随着人工智能技术的不断发展和完善，智能交通系统将会在更多的城市和地区得到应用，为人们的出行带来更加便捷和安全的体验。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研究展望</a:t>
            </a:r>
            <a:endParaRPr altLang="en-US" lang="zh-CN"/>
          </a:p>
        </p:txBody>
      </p:sp>
      <p:sp>
        <p:nvSpPr>
          <p:cNvPr id="1051164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66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68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70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72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人工智能技术在智能交通系统中的应用前景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74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未来智能交通系统的发展趋势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76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未来智能交通系统对城市交通的影响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78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未来智能交通系统的挑战与机遇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12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1_4*l_h_a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1_4*l_h_f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1_4*l_h_a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1_4*l_h_f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1_4*l_h_a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1_4*l_h_f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1_4*l_h_a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1_4*l_h_f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1_4*l_h_a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1_4*l_h_f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4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42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4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42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2023-12-17T02:08:21Z</dcterms:created>
  <dcterms:modified xsi:type="dcterms:W3CDTF">2023-12-17T02:08:21Z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13380f5863d340f590282a573eb62080_21</vt:lpwstr>
  </property>
</Properties>
</file>