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72" r:id="rId4"/>
    <p:sldId id="275" r:id="rId5"/>
    <p:sldId id="278" r:id="rId6"/>
    <p:sldId id="281" r:id="rId7"/>
  </p:sldIdLst>
  <p:sldSz cx="9144000" cy="5143500" type="screen16x9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117F50"/>
    <a:srgbClr val="4FA068"/>
    <a:srgbClr val="92D050"/>
    <a:srgbClr val="7CB349"/>
    <a:srgbClr val="6EC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235" autoAdjust="0"/>
    <p:restoredTop sz="94660"/>
  </p:normalViewPr>
  <p:slideViewPr>
    <p:cSldViewPr snapToGrid="0">
      <p:cViewPr>
        <p:scale>
          <a:sx n="73" d="100"/>
          <a:sy n="73" d="100"/>
        </p:scale>
        <p:origin x="1338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tags" Target="tags/tag7.xml" /><Relationship Id="rId9" Type="http://schemas.openxmlformats.org/officeDocument/2006/relationships/presProps" Target="presProps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34B0F-7CD4-492F-895E-BDD52D4CDAA8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F5F7C-7244-4FBF-B05E-595A0372F0B4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1">
            <a:lumMod val="20000"/>
            <a:lumOff val="80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9144000" cy="5143500"/>
            <a:chOff x="0" y="-32089"/>
            <a:chExt cx="12192000" cy="6890089"/>
          </a:xfrm>
        </p:grpSpPr>
        <p:sp>
          <p:nvSpPr>
            <p:cNvPr id="8" name="矩形 7"/>
            <p:cNvSpPr/>
            <p:nvPr/>
          </p:nvSpPr>
          <p:spPr>
            <a:xfrm>
              <a:off x="0" y="-32089"/>
              <a:ext cx="12192000" cy="689008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88229" y="219402"/>
              <a:ext cx="11797145" cy="6401365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1.xml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1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image" Target="../media/image2.png" /><Relationship Id="rId9" Type="http://schemas.openxmlformats.org/officeDocument/2006/relationships/tags" Target="../tags/tag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Relationship Id="rId3" Type="http://schemas.openxmlformats.org/officeDocument/2006/relationships/image" Target="../media/image4.jpeg" /><Relationship Id="rId4" Type="http://schemas.openxmlformats.org/officeDocument/2006/relationships/image" Target="../media/image5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Relationship Id="rId3" Type="http://schemas.openxmlformats.org/officeDocument/2006/relationships/image" Target="../media/image6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PA_标题 1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2974975" y="1625600"/>
            <a:ext cx="5373688" cy="1590675"/>
          </a:xfrm>
        </p:spPr>
        <p:txBody>
          <a:bodyPr vert="horz" wrap="square" lIns="91440" tIns="45720" rIns="91440" bIns="45720" anchor="ctr" anchorCtr="0"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>
              <a:lnSpc>
                <a:spcPct val="150000"/>
              </a:lnSpc>
            </a:pPr>
            <a:r>
              <a:rPr lang="zh-CN" altLang="en-US" b="1">
                <a:latin typeface="Times New Roman" pitchFamily="18" charset="0"/>
                <a:cs typeface="Times New Roman" panose="02020603050405020304" pitchFamily="18" charset="0"/>
              </a:rPr>
              <a:t>习题   </a:t>
            </a:r>
            <a:r>
              <a:rPr lang="en-US" altLang="zh-CN" b="1">
                <a:latin typeface="Times New Roman" pitchFamily="18" charset="0"/>
                <a:cs typeface="Times New Roman" panose="02020603050405020304" pitchFamily="18" charset="0"/>
              </a:rPr>
              <a:t>3.6</a:t>
            </a:r>
            <a:endParaRPr lang="zh-CN" altLang="zh-CN" sz="3200" b="1"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9219" name="PA_副标题 2"/>
          <p:cNvSpPr>
            <a:spLocks noGrp="1"/>
          </p:cNvSpPr>
          <p:nvPr>
            <p:ph type="subTitle" idx="4294967295"/>
            <p:custDataLst>
              <p:tags r:id="rId3"/>
            </p:custDataLst>
          </p:nvPr>
        </p:nvSpPr>
        <p:spPr>
          <a:xfrm>
            <a:off x="3740150" y="3722688"/>
            <a:ext cx="3614738" cy="538162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Tx/>
              <a:buSzTx/>
              <a:buFont typeface="Arial" panose="020b0604020202020204" pitchFamily="34" charset="0"/>
              <a:buNone/>
              <a:defRPr/>
            </a:lvl1pPr>
            <a:lvl2pPr marL="457200" lvl="1" indent="0" algn="ctr">
              <a:buClrTx/>
              <a:buSzTx/>
              <a:buFont typeface="Arial" panose="020b0604020202020204" pitchFamily="34" charset="0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algn="l" eaLnBrk="1" hangingPunct="1">
              <a:spcBef>
                <a:spcPct val="0"/>
              </a:spcBef>
            </a:pPr>
            <a:r>
              <a:rPr lang="zh-CN" altLang="en-US" sz="2400" b="1">
                <a:latin typeface="楷体" panose="02010609060101010101" pitchFamily="49" charset="-122"/>
              </a:rPr>
              <a:t>北师版</a:t>
            </a:r>
            <a:r>
              <a:rPr lang="en-US" altLang="zh-CN" sz="2400" b="1">
                <a:latin typeface="楷体" panose="02010609060101010101" pitchFamily="49" charset="-122"/>
              </a:rPr>
              <a:t>·</a:t>
            </a:r>
            <a:r>
              <a:rPr lang="zh-CN" altLang="en-US" sz="2400" b="1">
                <a:latin typeface="楷体" panose="02010609060101010101" pitchFamily="49" charset="-122"/>
              </a:rPr>
              <a:t>九年级下册</a:t>
            </a:r>
          </a:p>
        </p:txBody>
      </p:sp>
      <p:sp>
        <p:nvSpPr>
          <p:cNvPr id="5" name="PA_文本框 4"/>
          <p:cNvSpPr txBox="1"/>
          <p:nvPr>
            <p:custDataLst>
              <p:tags r:id="rId4"/>
            </p:custDataLst>
          </p:nvPr>
        </p:nvSpPr>
        <p:spPr>
          <a:xfrm>
            <a:off x="1997075" y="-369887"/>
            <a:ext cx="175895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1" name="PA_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691313" y="-431800"/>
            <a:ext cx="1811337" cy="493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PA_文本框 6"/>
          <p:cNvSpPr txBox="1"/>
          <p:nvPr>
            <p:custDataLst>
              <p:tags r:id="rId7"/>
            </p:custDataLst>
          </p:nvPr>
        </p:nvSpPr>
        <p:spPr>
          <a:xfrm>
            <a:off x="-457200" y="1911350"/>
            <a:ext cx="457200" cy="14763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223" name="PA_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105900" y="1973263"/>
            <a:ext cx="511175" cy="1579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文本框 11"/>
          <p:cNvSpPr txBox="1"/>
          <p:nvPr/>
        </p:nvSpPr>
        <p:spPr>
          <a:xfrm>
            <a:off x="439738" y="785813"/>
            <a:ext cx="8316912" cy="1481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草原上有三个放牧点，要修建一个牧民定居点，使得三个放牧点到定居点的距离相等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如果三个放牧点的位置如下图所示，那么如何确定定居点的位置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?</a:t>
            </a:r>
            <a:endParaRPr lang="zh-CN" altLang="en-US" sz="2400" b="1">
              <a:solidFill>
                <a:srgbClr val="0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2" name="文本框 1"/>
          <p:cNvSpPr txBox="1"/>
          <p:nvPr/>
        </p:nvSpPr>
        <p:spPr bwMode="auto">
          <a:xfrm>
            <a:off x="6248400" y="1695450"/>
            <a:ext cx="2525713" cy="4127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 eaLnBrk="1" hangingPunct="1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P87  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】</a:t>
            </a:r>
            <a:endParaRPr kumimoji="0" lang="zh-CN" altLang="en-US" b="1" kern="1200" cap="none" spc="0" normalizeH="0" baseline="0" noProof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244" name="组合 9"/>
          <p:cNvGrpSpPr/>
          <p:nvPr/>
        </p:nvGrpSpPr>
        <p:grpSpPr>
          <a:xfrm>
            <a:off x="3124200" y="0"/>
            <a:ext cx="2701925" cy="915988"/>
            <a:chOff x="3140050" y="537452"/>
            <a:chExt cx="2701950" cy="91638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1" t="4380" r="8980" b="62839"/>
            <a:stretch>
              <a:fillRect/>
            </a:stretch>
          </p:blipFill>
          <p:spPr>
            <a:xfrm flipH="1">
              <a:off x="3140050" y="537452"/>
              <a:ext cx="2701950" cy="916380"/>
            </a:xfrm>
            <a:prstGeom prst="rect">
              <a:avLst/>
            </a:prstGeom>
          </p:spPr>
        </p:pic>
        <p:sp>
          <p:nvSpPr>
            <p:cNvPr id="7" name="TextBox 18"/>
            <p:cNvSpPr txBox="1"/>
            <p:nvPr/>
          </p:nvSpPr>
          <p:spPr bwMode="auto">
            <a:xfrm>
              <a:off x="3851257" y="689917"/>
              <a:ext cx="1739916" cy="5240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914400" eaLnBrk="1" hangingPunct="1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ea typeface="黑体" pitchFamily="49" charset="-122"/>
                  <a:cs typeface="Times New Roman" panose="02020603050405020304" pitchFamily="18" charset="0"/>
                </a:rPr>
                <a:t>知识技能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268288" y="2108200"/>
            <a:ext cx="5711825" cy="2441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解：如图所示，点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即为定居点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作法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:①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连接放牧点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和放牧点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2,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连接放牧点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和放牧点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3.</a:t>
            </a: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        ②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分别作上述两线段的垂直平分线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两垂直平分线相交于点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则点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Р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即为所求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10246" name="图片 3"/>
          <p:cNvPicPr>
            <a:picLocks noChangeAspect="1"/>
          </p:cNvPicPr>
          <p:nvPr/>
        </p:nvPicPr>
        <p:blipFill>
          <a:blip r:embed="rId3"/>
          <a:srcRect l="58691"/>
          <a:stretch>
            <a:fillRect/>
          </a:stretch>
        </p:blipFill>
        <p:spPr>
          <a:xfrm>
            <a:off x="5980113" y="2727325"/>
            <a:ext cx="2455862" cy="1724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57888" y="2641600"/>
            <a:ext cx="2570162" cy="1809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文本框 1"/>
          <p:cNvSpPr txBox="1"/>
          <p:nvPr/>
        </p:nvSpPr>
        <p:spPr>
          <a:xfrm>
            <a:off x="465138" y="828675"/>
            <a:ext cx="8213725" cy="1000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已知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=4cm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，以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3cm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长为半径作圆，使它经过点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和点</a:t>
            </a:r>
            <a:r>
              <a:rPr lang="en-US" altLang="zh-CN" sz="2400" b="1" i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这样的圆能作出几个？</a:t>
            </a:r>
            <a:endParaRPr lang="en-US" altLang="zh-CN" sz="2400" b="1">
              <a:solidFill>
                <a:srgbClr val="0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5138" y="1716088"/>
            <a:ext cx="6564312" cy="2921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解：能作出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如图所示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作法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①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作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AB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的垂直平分线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;</a:t>
            </a: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②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以点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为圆心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或以点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为圆心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，以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3 cm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长为半径作弧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交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l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于点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;</a:t>
            </a:r>
          </a:p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③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分别以点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 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为圆心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分别以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1 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2 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为半径作圆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和⊙</a:t>
            </a:r>
            <a:r>
              <a:rPr lang="en-US" altLang="zh-CN" sz="2400" b="1" i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即为所求的圆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grpSp>
        <p:nvGrpSpPr>
          <p:cNvPr id="11268" name="组合 9"/>
          <p:cNvGrpSpPr/>
          <p:nvPr/>
        </p:nvGrpSpPr>
        <p:grpSpPr>
          <a:xfrm>
            <a:off x="3124200" y="0"/>
            <a:ext cx="2701925" cy="915988"/>
            <a:chOff x="3140050" y="537452"/>
            <a:chExt cx="2701950" cy="91638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1" t="4380" r="8980" b="62839"/>
            <a:stretch>
              <a:fillRect/>
            </a:stretch>
          </p:blipFill>
          <p:spPr>
            <a:xfrm flipH="1">
              <a:off x="3140050" y="537452"/>
              <a:ext cx="2701950" cy="916380"/>
            </a:xfrm>
            <a:prstGeom prst="rect">
              <a:avLst/>
            </a:prstGeom>
          </p:spPr>
        </p:pic>
        <p:sp>
          <p:nvSpPr>
            <p:cNvPr id="10" name="TextBox 18"/>
            <p:cNvSpPr txBox="1"/>
            <p:nvPr/>
          </p:nvSpPr>
          <p:spPr bwMode="auto">
            <a:xfrm>
              <a:off x="3851257" y="689917"/>
              <a:ext cx="1739916" cy="5240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</a:lstStyle>
            <a:p>
              <a:pPr marR="0" defTabSz="914400" eaLnBrk="1" hangingPunct="1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ea typeface="黑体" pitchFamily="49" charset="-122"/>
                  <a:cs typeface="Times New Roman" panose="02020603050405020304" pitchFamily="18" charset="0"/>
                </a:rPr>
                <a:t>数学理解</a:t>
              </a:r>
            </a:p>
          </p:txBody>
        </p:sp>
      </p:grpSp>
      <p:sp>
        <p:nvSpPr>
          <p:cNvPr id="3" name="文本框 2"/>
          <p:cNvSpPr txBox="1"/>
          <p:nvPr/>
        </p:nvSpPr>
        <p:spPr bwMode="auto">
          <a:xfrm>
            <a:off x="5935663" y="1258888"/>
            <a:ext cx="2368550" cy="4143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 eaLnBrk="1" hangingPunct="1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P88  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】</a:t>
            </a:r>
            <a:endParaRPr kumimoji="0" lang="zh-CN" altLang="en-US" b="1" kern="1200" cap="none" spc="0" normalizeH="0" baseline="0" noProof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57975" y="1716088"/>
            <a:ext cx="1933575" cy="2732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文本框 2"/>
          <p:cNvSpPr txBox="1"/>
          <p:nvPr/>
        </p:nvSpPr>
        <p:spPr>
          <a:xfrm>
            <a:off x="931863" y="844550"/>
            <a:ext cx="7802562" cy="1000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经过不在同一条直线上的四个点是否一定能作一个圆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?</a:t>
            </a:r>
            <a:r>
              <a:rPr lang="zh-CN" altLang="en-US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举例说明</a:t>
            </a:r>
            <a:r>
              <a:rPr lang="en-US" altLang="zh-CN" sz="2400" b="1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solidFill>
                <a:srgbClr val="0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2" name="文本框 1"/>
          <p:cNvSpPr txBox="1"/>
          <p:nvPr/>
        </p:nvSpPr>
        <p:spPr bwMode="auto">
          <a:xfrm>
            <a:off x="6267450" y="1431925"/>
            <a:ext cx="2368550" cy="4127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</a:lstStyle>
          <a:p>
            <a:pPr marR="0" defTabSz="914400" eaLnBrk="1" hangingPunct="1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P88  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第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b="1" kern="1200" cap="none" spc="0" normalizeH="0" baseline="0" noProof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黑体" pitchFamily="49" charset="-122"/>
                <a:cs typeface="Times New Roman" panose="02020603050405020304" pitchFamily="18" charset="0"/>
              </a:rPr>
              <a:t>】</a:t>
            </a:r>
            <a:endParaRPr kumimoji="0" lang="zh-CN" altLang="en-US" b="1" kern="1200" cap="none" spc="0" normalizeH="0" baseline="0" noProof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96963" y="2092325"/>
            <a:ext cx="7231062" cy="1481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22860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1pPr>
            <a:lvl2pPr marL="685800" lvl="1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2pPr>
            <a:lvl3pPr marL="114300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3pPr>
            <a:lvl4pPr marL="1600200" lvl="3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+mn-cs"/>
              </a:defRPr>
            </a:lvl5pPr>
          </a:lstStyle>
          <a:p>
            <a:pPr marL="0" lvl="0" indent="0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解：不一定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因为要想作经过四个点的圆，应先作经过其中三个点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不在同一条直线上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的圆，而第四个点到该圆圆心的距离不一定等于半径</a:t>
            </a:r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>
              <a:solidFill>
                <a:srgbClr val="FF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PA" val="v5.2.2"/>
</p:tagLst>
</file>

<file path=ppt/tags/tag2.xml><?xml version="1.0" encoding="utf-8"?>
<p:tagLst xmlns:p="http://schemas.openxmlformats.org/presentationml/2006/main">
  <p:tag name="PA" val="v5.2.2"/>
</p:tagLst>
</file>

<file path=ppt/tags/tag3.xml><?xml version="1.0" encoding="utf-8"?>
<p:tagLst xmlns:p="http://schemas.openxmlformats.org/presentationml/2006/main">
  <p:tag name="PA" val="v5.2.2"/>
</p:tagLst>
</file>

<file path=ppt/tags/tag4.xml><?xml version="1.0" encoding="utf-8"?>
<p:tagLst xmlns:p="http://schemas.openxmlformats.org/presentationml/2006/main">
  <p:tag name="PA" val="v5.2.2"/>
</p:tagLst>
</file>

<file path=ppt/tags/tag5.xml><?xml version="1.0" encoding="utf-8"?>
<p:tagLst xmlns:p="http://schemas.openxmlformats.org/presentationml/2006/main">
  <p:tag name="PA" val="v5.2.2"/>
</p:tagLst>
</file>

<file path=ppt/tags/tag6.xml><?xml version="1.0" encoding="utf-8"?>
<p:tagLst xmlns:p="http://schemas.openxmlformats.org/presentationml/2006/main">
  <p:tag name="PA" val="v5.2.2"/>
</p:tagLst>
</file>

<file path=ppt/tags/tag7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27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Company/>
  <PresentationFormat>On-screen Show (16:9)</PresentationFormat>
  <Paragraphs>20</Paragraphs>
  <Slides>4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5">
      <vt:lpstr>Office 主题</vt:lpstr>
      <vt:lpstr>习题   3.6</vt:lpstr>
      <vt:lpstr>Slide 2</vt:lpstr>
      <vt:lpstr>Slide 3</vt:lpstr>
      <vt:lpstr>Slide 4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Administrator</dc:creator>
  <cp:lastModifiedBy>天天向上</cp:lastModifiedBy>
  <cp:revision>66</cp:revision>
  <dcterms:created xsi:type="dcterms:W3CDTF">2015-05-05T08:02:00Z</dcterms:created>
  <dcterms:modified xsi:type="dcterms:W3CDTF">2023-02-01T09:49:13Z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48BAC3177A104FF29E88E5428EBB0CBC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v1.0_mb_1xcC3Mw+Jzrh3RdFUoadLA==</vt:lpwstr>
  </property>
</Properties>
</file>