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7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3"/>
  </p:handoutMasterIdLst>
  <p:sldIdLst>
    <p:sldId id="341" r:id="rId3"/>
    <p:sldId id="322" r:id="rId5"/>
    <p:sldId id="323" r:id="rId6"/>
    <p:sldId id="279" r:id="rId7"/>
    <p:sldId id="313" r:id="rId8"/>
    <p:sldId id="340" r:id="rId9"/>
    <p:sldId id="324" r:id="rId10"/>
    <p:sldId id="325" r:id="rId11"/>
    <p:sldId id="307" r:id="rId12"/>
    <p:sldId id="328" r:id="rId13"/>
    <p:sldId id="326" r:id="rId14"/>
    <p:sldId id="327" r:id="rId15"/>
    <p:sldId id="315" r:id="rId16"/>
    <p:sldId id="330" r:id="rId17"/>
    <p:sldId id="334" r:id="rId18"/>
    <p:sldId id="332" r:id="rId19"/>
    <p:sldId id="333" r:id="rId20"/>
    <p:sldId id="311" r:id="rId21"/>
    <p:sldId id="312" r:id="rId22"/>
  </p:sldIdLst>
  <p:sldSz cx="12192000" cy="6858000"/>
  <p:notesSz cx="6858000" cy="992632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75" userDrawn="1">
          <p15:clr>
            <a:srgbClr val="A4A3A4"/>
          </p15:clr>
        </p15:guide>
        <p15:guide id="2" pos="732" userDrawn="1">
          <p15:clr>
            <a:srgbClr val="A4A3A4"/>
          </p15:clr>
        </p15:guide>
        <p15:guide id="3" pos="6974" userDrawn="1">
          <p15:clr>
            <a:srgbClr val="A4A3A4"/>
          </p15:clr>
        </p15:guide>
        <p15:guide id="4" orient="horz" pos="53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" initials="win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C00000"/>
    <a:srgbClr val="3A5542"/>
    <a:srgbClr val="01431D"/>
    <a:srgbClr val="3B5643"/>
    <a:srgbClr val="007ECC"/>
    <a:srgbClr val="F2F2F2"/>
    <a:srgbClr val="EAF8FE"/>
    <a:srgbClr val="034D8A"/>
    <a:srgbClr val="531D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28" autoAdjust="0"/>
    <p:restoredTop sz="91204" autoAdjust="0"/>
  </p:normalViewPr>
  <p:slideViewPr>
    <p:cSldViewPr snapToGrid="0" showGuides="1">
      <p:cViewPr varScale="1">
        <p:scale>
          <a:sx n="87" d="100"/>
          <a:sy n="87" d="100"/>
        </p:scale>
        <p:origin x="2228" y="60"/>
      </p:cViewPr>
      <p:guideLst>
        <p:guide orient="horz" pos="3875"/>
        <p:guide pos="732"/>
        <p:guide pos="6974"/>
        <p:guide orient="horz" pos="53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1720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gs" Target="tags/tag59.xml"/><Relationship Id="rId27" Type="http://schemas.openxmlformats.org/officeDocument/2006/relationships/commentAuthors" Target="commentAuthors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1800" cy="498056"/>
          </a:xfrm>
          <a:prstGeom prst="rect">
            <a:avLst/>
          </a:prstGeom>
        </p:spPr>
        <p:txBody>
          <a:bodyPr vert="horz" lIns="95908" tIns="47954" rIns="95908" bIns="47954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4" y="1"/>
            <a:ext cx="2971800" cy="498056"/>
          </a:xfrm>
          <a:prstGeom prst="rect">
            <a:avLst/>
          </a:prstGeom>
        </p:spPr>
        <p:txBody>
          <a:bodyPr vert="horz" lIns="95908" tIns="47954" rIns="95908" bIns="47954" rtlCol="0"/>
          <a:lstStyle>
            <a:lvl1pPr algn="r">
              <a:defRPr sz="1300"/>
            </a:lvl1pPr>
          </a:lstStyle>
          <a:p>
            <a:fld id="{044A302A-66E2-45C0-9113-4E5747328F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52438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908" tIns="47954" rIns="95908" bIns="47954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vert="horz" lIns="95908" tIns="47954" rIns="95908" bIns="47954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71800" cy="498054"/>
          </a:xfrm>
          <a:prstGeom prst="rect">
            <a:avLst/>
          </a:prstGeom>
        </p:spPr>
        <p:txBody>
          <a:bodyPr vert="horz" lIns="95908" tIns="47954" rIns="95908" bIns="47954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4" y="9428584"/>
            <a:ext cx="2971800" cy="498054"/>
          </a:xfrm>
          <a:prstGeom prst="rect">
            <a:avLst/>
          </a:prstGeom>
        </p:spPr>
        <p:txBody>
          <a:bodyPr vert="horz" lIns="95908" tIns="47954" rIns="95908" bIns="47954" rtlCol="0" anchor="b"/>
          <a:lstStyle>
            <a:lvl1pPr algn="r">
              <a:defRPr sz="1300"/>
            </a:lvl1pPr>
          </a:lstStyle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A540E3B-F9C0-48B6-A129-4D327DD30658}" type="slidenum">
              <a:rPr kumimoji="0" lang="zh-CN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8850"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zh-CN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zh-CN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zh-CN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zh-CN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53079" y="2830103"/>
            <a:ext cx="409575" cy="466725"/>
          </a:xfrm>
          <a:prstGeom prst="rect">
            <a:avLst/>
          </a:prstGeom>
        </p:spPr>
      </p:pic>
      <p:sp>
        <p:nvSpPr>
          <p:cNvPr id="3" name="标题 1"/>
          <p:cNvSpPr txBox="1"/>
          <p:nvPr userDrawn="1"/>
        </p:nvSpPr>
        <p:spPr>
          <a:xfrm>
            <a:off x="473465" y="144637"/>
            <a:ext cx="6682317" cy="770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1"/>
                </a:solidFill>
              </a:rPr>
              <a:t>义务教育信息科技课程资源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" y="365125"/>
            <a:ext cx="213360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" name="矩形 1"/>
          <p:cNvSpPr/>
          <p:nvPr userDrawn="1"/>
        </p:nvSpPr>
        <p:spPr>
          <a:xfrm>
            <a:off x="8322366" y="159615"/>
            <a:ext cx="3627566" cy="630381"/>
          </a:xfrm>
          <a:prstGeom prst="rect">
            <a:avLst/>
          </a:prstGeom>
          <a:solidFill>
            <a:srgbClr val="3B5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200" baseline="0" dirty="0">
                <a:solidFill>
                  <a:schemeClr val="bg1"/>
                </a:solidFill>
                <a:ea typeface="微软雅黑" panose="020B0503020204020204" charset="-122"/>
              </a:rPr>
              <a:t>义务教育信息科技课程资源</a:t>
            </a:r>
            <a:endParaRPr lang="zh-CN" altLang="en-US" sz="2200" baseline="0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8322366" y="159615"/>
            <a:ext cx="3627566" cy="630381"/>
          </a:xfrm>
          <a:prstGeom prst="rect">
            <a:avLst/>
          </a:prstGeom>
          <a:solidFill>
            <a:srgbClr val="3B5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200" baseline="0" dirty="0">
                <a:solidFill>
                  <a:schemeClr val="bg1"/>
                </a:solidFill>
                <a:ea typeface="微软雅黑" panose="020B0503020204020204" charset="-122"/>
              </a:rPr>
              <a:t>义务教育信息科技课程资源</a:t>
            </a:r>
            <a:endParaRPr lang="zh-CN" altLang="en-US" sz="2200" baseline="0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4" Type="http://schemas.openxmlformats.org/officeDocument/2006/relationships/notesSlide" Target="../notesSlides/notesSlide4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10.xml"/><Relationship Id="rId11" Type="http://schemas.openxmlformats.org/officeDocument/2006/relationships/image" Target="../media/image7.svg"/><Relationship Id="rId10" Type="http://schemas.openxmlformats.org/officeDocument/2006/relationships/image" Target="../media/image6.jpeg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tags" Target="../tags/tag11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3.xml"/><Relationship Id="rId2" Type="http://schemas.openxmlformats.org/officeDocument/2006/relationships/tags" Target="../tags/tag21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0.xml"/><Relationship Id="rId8" Type="http://schemas.openxmlformats.org/officeDocument/2006/relationships/slideLayout" Target="../slideLayouts/slideLayout3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image" Target="../media/image9.png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1.xml"/><Relationship Id="rId8" Type="http://schemas.openxmlformats.org/officeDocument/2006/relationships/slideLayout" Target="../slideLayouts/slideLayout3.xml"/><Relationship Id="rId7" Type="http://schemas.openxmlformats.org/officeDocument/2006/relationships/image" Target="../media/image12.jpeg"/><Relationship Id="rId6" Type="http://schemas.openxmlformats.org/officeDocument/2006/relationships/image" Target="../media/image11.jpeg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3.jpeg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6" Type="http://schemas.openxmlformats.org/officeDocument/2006/relationships/notesSlide" Target="../notesSlides/notesSlide14.xml"/><Relationship Id="rId15" Type="http://schemas.openxmlformats.org/officeDocument/2006/relationships/slideLayout" Target="../slideLayouts/slideLayout3.xml"/><Relationship Id="rId14" Type="http://schemas.openxmlformats.org/officeDocument/2006/relationships/image" Target="../media/image17.jpeg"/><Relationship Id="rId13" Type="http://schemas.openxmlformats.org/officeDocument/2006/relationships/image" Target="../media/image16.jpeg"/><Relationship Id="rId12" Type="http://schemas.openxmlformats.org/officeDocument/2006/relationships/tags" Target="../tags/tag47.xml"/><Relationship Id="rId11" Type="http://schemas.openxmlformats.org/officeDocument/2006/relationships/image" Target="../media/image9.png"/><Relationship Id="rId10" Type="http://schemas.openxmlformats.org/officeDocument/2006/relationships/tags" Target="../tags/tag46.xml"/><Relationship Id="rId1" Type="http://schemas.openxmlformats.org/officeDocument/2006/relationships/tags" Target="../tags/tag37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3.xml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57.xml"/><Relationship Id="rId7" Type="http://schemas.openxmlformats.org/officeDocument/2006/relationships/tags" Target="../tags/tag56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0" Type="http://schemas.openxmlformats.org/officeDocument/2006/relationships/notesSlide" Target="../notesSlides/notesSlide16.xml"/><Relationship Id="rId1" Type="http://schemas.openxmlformats.org/officeDocument/2006/relationships/tags" Target="../tags/tag5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 txBox="1"/>
          <p:nvPr/>
        </p:nvSpPr>
        <p:spPr>
          <a:xfrm>
            <a:off x="288925" y="3009900"/>
            <a:ext cx="11666855" cy="100647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第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</a:t>
            </a:r>
            <a:r>
              <a:rPr lang="zh-CN" altLang="en-US" sz="4800" b="1" noProof="0" dirty="0">
                <a:solidFill>
                  <a:prstClr val="white"/>
                </a:solidFill>
              </a:rPr>
              <a:t>　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数据宝藏在身边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88925" y="1971675"/>
            <a:ext cx="116662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第一单元</a:t>
            </a:r>
            <a:r>
              <a:rPr lang="zh-CN" altLang="en-US" sz="3200" b="1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奇妙的数据世界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890" y="328295"/>
            <a:ext cx="4010025" cy="593090"/>
          </a:xfrm>
          <a:prstGeom prst="rect">
            <a:avLst/>
          </a:prstGeom>
        </p:spPr>
      </p:pic>
      <p:sp>
        <p:nvSpPr>
          <p:cNvPr id="9" name="副标题 2"/>
          <p:cNvSpPr txBox="1"/>
          <p:nvPr/>
        </p:nvSpPr>
        <p:spPr>
          <a:xfrm>
            <a:off x="444500" y="533400"/>
            <a:ext cx="5104130" cy="5073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义务教育信息科技课程资源</a:t>
            </a:r>
            <a:r>
              <a:rPr lang="zh-CN" altLang="en-US" noProof="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四年级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                   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课　学习目标</a:t>
            </a:r>
            <a:endParaRPr lang="en-US" altLang="zh-CN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2176718" y="1582887"/>
            <a:ext cx="0" cy="3960000"/>
          </a:xfrm>
          <a:prstGeom prst="line">
            <a:avLst/>
          </a:prstGeom>
          <a:noFill/>
          <a:ln w="12700" cap="flat" cmpd="sng" algn="ctr">
            <a:solidFill>
              <a:srgbClr val="3C6EDE"/>
            </a:solidFill>
            <a:prstDash val="solid"/>
            <a:miter lim="800000"/>
            <a:headEnd type="oval" w="med" len="med"/>
            <a:tailEnd type="oval" w="med" len="med"/>
          </a:ln>
          <a:effectLst/>
        </p:spPr>
      </p:cxnSp>
      <p:sp>
        <p:nvSpPr>
          <p:cNvPr id="4" name="文本框 3"/>
          <p:cNvSpPr txBox="1"/>
          <p:nvPr/>
        </p:nvSpPr>
        <p:spPr>
          <a:xfrm>
            <a:off x="1334455" y="1906066"/>
            <a:ext cx="830997" cy="22344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8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学习目标</a:t>
            </a:r>
            <a:endParaRPr lang="zh-CN" altLang="en-US" sz="2800" b="1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616" y="1986964"/>
            <a:ext cx="609600" cy="457200"/>
          </a:xfrm>
          <a:prstGeom prst="rect">
            <a:avLst/>
          </a:prstGeom>
          <a:gradFill rotWithShape="1">
            <a:gsLst>
              <a:gs pos="0">
                <a:srgbClr val="284E75"/>
              </a:gs>
              <a:gs pos="50000">
                <a:srgbClr val="4D98E3"/>
              </a:gs>
              <a:gs pos="100000">
                <a:srgbClr val="284E75"/>
              </a:gs>
            </a:gsLst>
            <a:lin ang="0" scaled="1"/>
          </a:gradFill>
          <a:ln>
            <a:noFill/>
          </a:ln>
          <a:effectLst>
            <a:prstShdw prst="shdw17" dist="63500" dir="5400000">
              <a:srgbClr val="2E5B88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b="1" dirty="0">
                <a:cs typeface="Times New Roman" panose="02020603050405020304" pitchFamily="18" charset="0"/>
              </a:rPr>
              <a:t>1</a:t>
            </a:r>
            <a:endParaRPr lang="zh-CN" altLang="en-US" b="1" dirty="0">
              <a:cs typeface="Times New Roman" panose="02020603050405020304" pitchFamily="18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2857616" y="3051459"/>
            <a:ext cx="609600" cy="457200"/>
          </a:xfrm>
          <a:prstGeom prst="rect">
            <a:avLst/>
          </a:prstGeom>
          <a:gradFill rotWithShape="1">
            <a:gsLst>
              <a:gs pos="0">
                <a:srgbClr val="573A7A"/>
              </a:gs>
              <a:gs pos="50000">
                <a:srgbClr val="A971ED"/>
              </a:gs>
              <a:gs pos="100000">
                <a:srgbClr val="573A7A"/>
              </a:gs>
            </a:gsLst>
            <a:lin ang="0" scaled="1"/>
          </a:gradFill>
          <a:ln>
            <a:noFill/>
          </a:ln>
          <a:effectLst>
            <a:prstShdw prst="shdw17" dist="63500" dir="5400000">
              <a:srgbClr val="65448E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zh-CN" b="1" dirty="0">
                <a:cs typeface="Times New Roman" panose="02020603050405020304" pitchFamily="18" charset="0"/>
              </a:rPr>
              <a:t>2</a:t>
            </a:r>
            <a:endParaRPr lang="zh-CN" altLang="zh-CN" b="1" dirty="0">
              <a:cs typeface="Times New Roman" panose="02020603050405020304" pitchFamily="18" charset="0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2857616" y="4115954"/>
            <a:ext cx="609600" cy="457200"/>
          </a:xfrm>
          <a:prstGeom prst="rect">
            <a:avLst/>
          </a:prstGeom>
          <a:gradFill rotWithShape="1">
            <a:gsLst>
              <a:gs pos="0">
                <a:srgbClr val="284E75"/>
              </a:gs>
              <a:gs pos="50000">
                <a:srgbClr val="4D98E3"/>
              </a:gs>
              <a:gs pos="100000">
                <a:srgbClr val="284E75"/>
              </a:gs>
            </a:gsLst>
            <a:lin ang="0" scaled="1"/>
          </a:gradFill>
          <a:ln>
            <a:noFill/>
          </a:ln>
          <a:effectLst>
            <a:prstShdw prst="shdw17" dist="63500" dir="5400000">
              <a:srgbClr val="2E5B88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zh-CN" b="1" dirty="0">
                <a:cs typeface="Times New Roman" panose="02020603050405020304" pitchFamily="18" charset="0"/>
              </a:rPr>
              <a:t>3</a:t>
            </a:r>
            <a:endParaRPr lang="zh-CN" altLang="zh-CN" b="1" dirty="0">
              <a:cs typeface="Times New Roman" panose="02020603050405020304" pitchFamily="18" charset="0"/>
            </a:endParaRPr>
          </a:p>
        </p:txBody>
      </p:sp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3671882" y="2864560"/>
            <a:ext cx="764034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了解数据的多样性，了解数据存在多</a:t>
            </a:r>
            <a:r>
              <a: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种表示</a:t>
            </a:r>
            <a:r>
              <a:rPr lang="zh-CN" altLang="en-US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形式，知道编码也能表示数据。</a:t>
            </a:r>
            <a:endParaRPr lang="zh-CN" altLang="en-US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Rectangle 18"/>
          <p:cNvSpPr>
            <a:spLocks noChangeArrowheads="1"/>
          </p:cNvSpPr>
          <p:nvPr/>
        </p:nvSpPr>
        <p:spPr bwMode="auto">
          <a:xfrm>
            <a:off x="3671882" y="4115953"/>
            <a:ext cx="770870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探寻与“我”相关的数据。</a:t>
            </a:r>
            <a:endParaRPr lang="zh-CN" altLang="en-US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3671882" y="1982499"/>
            <a:ext cx="743253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感受身边无处不在的数据。</a:t>
            </a:r>
            <a:endParaRPr lang="zh-CN" altLang="en-US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48000" y="5012690"/>
            <a:ext cx="6096000" cy="9772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在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B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站关注：信息老师圈，免费获取资料网盘，有课件、试卷、教案、软件。。。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课　课堂导入</a:t>
            </a:r>
            <a:endParaRPr lang="en-US" altLang="zh-CN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272540" y="2033270"/>
            <a:ext cx="9646920" cy="1413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ts val="3600"/>
              </a:lnSpc>
            </a:pPr>
            <a:r>
              <a:rPr lang="zh-CN" altLang="en-US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　　数据在社会生活中比比皆是，与每个人的工作、学习、生活息息相关。让我们开启数据之旅，学习数据的多种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表示</a:t>
            </a:r>
            <a:r>
              <a:rPr lang="zh-CN" altLang="en-US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形式，感受身边无处不在的数据吧。</a:t>
            </a:r>
            <a:endParaRPr lang="zh-CN" altLang="en-US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 flipH="1">
            <a:off x="1400510" y="1827899"/>
            <a:ext cx="4231363" cy="0"/>
          </a:xfrm>
          <a:prstGeom prst="line">
            <a:avLst/>
          </a:prstGeom>
          <a:noFill/>
          <a:ln w="12700" cap="flat" cmpd="sng" algn="ctr">
            <a:solidFill>
              <a:srgbClr val="3C6EDE"/>
            </a:solidFill>
            <a:prstDash val="solid"/>
            <a:miter lim="800000"/>
            <a:headEnd type="oval" w="med" len="med"/>
            <a:tailEnd type="oval" w="med" len="med"/>
          </a:ln>
          <a:effectLst/>
        </p:spPr>
      </p:cxnSp>
      <p:sp>
        <p:nvSpPr>
          <p:cNvPr id="4" name="文本框 3"/>
          <p:cNvSpPr txBox="1"/>
          <p:nvPr/>
        </p:nvSpPr>
        <p:spPr>
          <a:xfrm>
            <a:off x="1442072" y="1242522"/>
            <a:ext cx="4806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问题情境</a:t>
            </a:r>
            <a:endParaRPr lang="zh-CN" altLang="en-US" sz="28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 descr="乐高玩具&#10;&#10;低可信度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904" y="3343258"/>
            <a:ext cx="4044192" cy="269905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381005" y="1904217"/>
            <a:ext cx="3916614" cy="540000"/>
            <a:chOff x="996173" y="2188583"/>
            <a:chExt cx="3916614" cy="540000"/>
          </a:xfrm>
        </p:grpSpPr>
        <p:grpSp>
          <p:nvGrpSpPr>
            <p:cNvPr id="18" name="组合 17"/>
            <p:cNvGrpSpPr/>
            <p:nvPr/>
          </p:nvGrpSpPr>
          <p:grpSpPr>
            <a:xfrm>
              <a:off x="996173" y="2188583"/>
              <a:ext cx="3836147" cy="540000"/>
              <a:chOff x="1635964" y="1686127"/>
              <a:chExt cx="4273780" cy="601602"/>
            </a:xfrm>
          </p:grpSpPr>
          <p:sp>
            <p:nvSpPr>
              <p:cNvPr id="19" name="圆角矩形 18"/>
              <p:cNvSpPr/>
              <p:nvPr/>
            </p:nvSpPr>
            <p:spPr>
              <a:xfrm>
                <a:off x="1852333" y="1729911"/>
                <a:ext cx="4057411" cy="528105"/>
              </a:xfrm>
              <a:prstGeom prst="roundRect">
                <a:avLst/>
              </a:prstGeom>
              <a:solidFill>
                <a:srgbClr val="01431D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 rot="18614181">
                <a:off x="1635965" y="1686126"/>
                <a:ext cx="601602" cy="601603"/>
              </a:xfrm>
              <a:prstGeom prst="rect">
                <a:avLst/>
              </a:prstGeom>
              <a:solidFill>
                <a:srgbClr val="01621F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996370" y="2196972"/>
              <a:ext cx="39164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prstClr val="white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一</a:t>
              </a:r>
              <a:r>
                <a:rPr lang="en-US" altLang="zh-CN" sz="2800" dirty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</a:t>
              </a:r>
              <a:r>
                <a:rPr lang="zh-CN" altLang="en-US" sz="2800" dirty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无处不在的数据</a:t>
              </a:r>
              <a:endParaRPr lang="zh-CN" altLang="en-US" sz="2800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381004" y="4349259"/>
            <a:ext cx="3916615" cy="540000"/>
            <a:chOff x="996172" y="4633625"/>
            <a:chExt cx="3916615" cy="540000"/>
          </a:xfrm>
        </p:grpSpPr>
        <p:grpSp>
          <p:nvGrpSpPr>
            <p:cNvPr id="23" name="组合 22"/>
            <p:cNvGrpSpPr/>
            <p:nvPr/>
          </p:nvGrpSpPr>
          <p:grpSpPr>
            <a:xfrm>
              <a:off x="996172" y="4633625"/>
              <a:ext cx="3836147" cy="540000"/>
              <a:chOff x="1635964" y="1686127"/>
              <a:chExt cx="4273778" cy="601602"/>
            </a:xfrm>
          </p:grpSpPr>
          <p:sp>
            <p:nvSpPr>
              <p:cNvPr id="24" name="圆角矩形 23"/>
              <p:cNvSpPr/>
              <p:nvPr/>
            </p:nvSpPr>
            <p:spPr>
              <a:xfrm>
                <a:off x="1852332" y="1729911"/>
                <a:ext cx="4057410" cy="528105"/>
              </a:xfrm>
              <a:prstGeom prst="roundRect">
                <a:avLst/>
              </a:prstGeom>
              <a:solidFill>
                <a:srgbClr val="711000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 rot="18614181">
                <a:off x="1635965" y="1686126"/>
                <a:ext cx="601602" cy="601603"/>
              </a:xfrm>
              <a:prstGeom prst="rect">
                <a:avLst/>
              </a:prstGeom>
              <a:solidFill>
                <a:srgbClr val="AF0000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6" name="文本框 25"/>
            <p:cNvSpPr txBox="1"/>
            <p:nvPr/>
          </p:nvSpPr>
          <p:spPr>
            <a:xfrm>
              <a:off x="996370" y="4646334"/>
              <a:ext cx="39164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prstClr val="white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三</a:t>
              </a:r>
              <a:r>
                <a:rPr lang="en-US" altLang="zh-CN" sz="2800" dirty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</a:t>
              </a:r>
              <a:r>
                <a:rPr lang="zh-CN" altLang="en-US" sz="2800" dirty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用数据介绍自己</a:t>
              </a:r>
              <a:endParaRPr lang="zh-CN" altLang="en-US" sz="2800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381004" y="3131392"/>
            <a:ext cx="3836146" cy="548064"/>
            <a:chOff x="996172" y="3496960"/>
            <a:chExt cx="3836146" cy="548064"/>
          </a:xfrm>
        </p:grpSpPr>
        <p:grpSp>
          <p:nvGrpSpPr>
            <p:cNvPr id="28" name="组合 27"/>
            <p:cNvGrpSpPr/>
            <p:nvPr/>
          </p:nvGrpSpPr>
          <p:grpSpPr>
            <a:xfrm>
              <a:off x="996172" y="3505024"/>
              <a:ext cx="3836146" cy="540000"/>
              <a:chOff x="1635964" y="1686127"/>
              <a:chExt cx="4273779" cy="601602"/>
            </a:xfrm>
          </p:grpSpPr>
          <p:sp>
            <p:nvSpPr>
              <p:cNvPr id="29" name="圆角矩形 28"/>
              <p:cNvSpPr/>
              <p:nvPr/>
            </p:nvSpPr>
            <p:spPr>
              <a:xfrm>
                <a:off x="1852332" y="1729912"/>
                <a:ext cx="4057411" cy="525017"/>
              </a:xfrm>
              <a:prstGeom prst="roundRect">
                <a:avLst/>
              </a:prstGeom>
              <a:solidFill>
                <a:srgbClr val="014E6A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 rot="18614181">
                <a:off x="1635965" y="1686126"/>
                <a:ext cx="601602" cy="601603"/>
              </a:xfrm>
              <a:prstGeom prst="rect">
                <a:avLst/>
              </a:prstGeom>
              <a:solidFill>
                <a:srgbClr val="1784AD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2" name="文本框 31"/>
            <p:cNvSpPr txBox="1"/>
            <p:nvPr/>
          </p:nvSpPr>
          <p:spPr>
            <a:xfrm>
              <a:off x="996370" y="3496960"/>
              <a:ext cx="3726222" cy="5186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prstClr val="white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二</a:t>
              </a:r>
              <a:r>
                <a:rPr lang="en-US" altLang="zh-CN" sz="2800" dirty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</a:t>
              </a:r>
              <a:r>
                <a:rPr lang="zh-CN" altLang="en-US" sz="2800" dirty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数据的表示形式</a:t>
              </a:r>
              <a:endParaRPr lang="zh-CN" altLang="en-US" sz="2800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439974" y="1799056"/>
            <a:ext cx="3322955" cy="3279140"/>
            <a:chOff x="2340324" y="1789430"/>
            <a:chExt cx="3322955" cy="3279140"/>
          </a:xfrm>
        </p:grpSpPr>
        <p:sp>
          <p:nvSpPr>
            <p:cNvPr id="9" name="椭圆 8"/>
            <p:cNvSpPr/>
            <p:nvPr>
              <p:custDataLst>
                <p:tags r:id="rId1"/>
              </p:custDataLst>
            </p:nvPr>
          </p:nvSpPr>
          <p:spPr>
            <a:xfrm>
              <a:off x="2340324" y="1789430"/>
              <a:ext cx="3279140" cy="3279140"/>
            </a:xfrm>
            <a:prstGeom prst="ellipse">
              <a:avLst/>
            </a:prstGeom>
            <a:noFill/>
            <a:ln>
              <a:gradFill>
                <a:gsLst>
                  <a:gs pos="17000">
                    <a:srgbClr val="376FFF">
                      <a:alpha val="0"/>
                    </a:srgbClr>
                  </a:gs>
                  <a:gs pos="0">
                    <a:srgbClr val="376FFF">
                      <a:lumMod val="60000"/>
                      <a:lumOff val="40000"/>
                    </a:srgbClr>
                  </a:gs>
                </a:gsLst>
                <a:lin ang="10800000" scaled="1"/>
              </a:gradFill>
            </a:ln>
          </p:spPr>
          <p:style>
            <a:lnRef idx="2">
              <a:srgbClr val="376FFF">
                <a:shade val="50000"/>
              </a:srgbClr>
            </a:lnRef>
            <a:fillRef idx="1">
              <a:srgbClr val="376FFF"/>
            </a:fillRef>
            <a:effectRef idx="0">
              <a:srgbClr val="376FFF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algn="l" defTabSz="1828800" rtl="0" eaLnBrk="1" latinLnBrk="0" hangingPunct="1">
                <a:defRPr sz="3600" kern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</a:defRPr>
              </a:lvl1pPr>
              <a:lvl2pPr marL="914400" algn="l" defTabSz="1828800" rtl="0" eaLnBrk="1" latinLnBrk="0" hangingPunct="1">
                <a:defRPr sz="3600" kern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</a:defRPr>
              </a:lvl2pPr>
              <a:lvl3pPr marL="1828800" algn="l" defTabSz="1828800" rtl="0" eaLnBrk="1" latinLnBrk="0" hangingPunct="1">
                <a:defRPr sz="3600" kern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</a:defRPr>
              </a:lvl3pPr>
              <a:lvl4pPr marL="2743200" algn="l" defTabSz="1828800" rtl="0" eaLnBrk="1" latinLnBrk="0" hangingPunct="1">
                <a:defRPr sz="3600" kern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</a:defRPr>
              </a:lvl4pPr>
              <a:lvl5pPr marL="3657600" algn="l" defTabSz="1828800" rtl="0" eaLnBrk="1" latinLnBrk="0" hangingPunct="1">
                <a:defRPr sz="3600" kern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</a:defRPr>
              </a:lvl5pPr>
              <a:lvl6pPr marL="4572000" algn="l" defTabSz="1828800" rtl="0" eaLnBrk="1" latinLnBrk="0" hangingPunct="1">
                <a:defRPr sz="3600" kern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</a:defRPr>
              </a:lvl6pPr>
              <a:lvl7pPr marL="5486400" algn="l" defTabSz="1828800" rtl="0" eaLnBrk="1" latinLnBrk="0" hangingPunct="1">
                <a:defRPr sz="3600" kern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</a:defRPr>
              </a:lvl7pPr>
              <a:lvl8pPr marL="6400800" algn="l" defTabSz="1828800" rtl="0" eaLnBrk="1" latinLnBrk="0" hangingPunct="1">
                <a:defRPr sz="3600" kern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</a:defRPr>
              </a:lvl8pPr>
              <a:lvl9pPr marL="7315200" algn="l" defTabSz="1828800" rtl="0" eaLnBrk="1" latinLnBrk="0" hangingPunct="1">
                <a:defRPr sz="3600" kern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</a:defRPr>
              </a:lvl9pPr>
            </a:lstStyle>
            <a:p>
              <a:pPr lvl="0" algn="ctr">
                <a:buClrTx/>
                <a:buSzTx/>
                <a:buFontTx/>
              </a:pPr>
              <a:endParaRPr lang="zh-CN" altLang="en-US" sz="1600" dirty="0">
                <a:cs typeface="江城圆体 400W" panose="020B0500000000000000" charset="-122"/>
                <a:sym typeface="微软雅黑" panose="020B0503020204020204" charset="-122"/>
              </a:endParaRPr>
            </a:p>
          </p:txBody>
        </p:sp>
        <p:sp>
          <p:nvSpPr>
            <p:cNvPr id="10" name="椭圆 9"/>
            <p:cNvSpPr/>
            <p:nvPr>
              <p:custDataLst>
                <p:tags r:id="rId2"/>
              </p:custDataLst>
            </p:nvPr>
          </p:nvSpPr>
          <p:spPr>
            <a:xfrm>
              <a:off x="5336254" y="4248785"/>
              <a:ext cx="81280" cy="81280"/>
            </a:xfrm>
            <a:prstGeom prst="ellipse">
              <a:avLst/>
            </a:prstGeom>
            <a:solidFill>
              <a:srgbClr val="0080CD"/>
            </a:solidFill>
            <a:ln>
              <a:noFill/>
            </a:ln>
            <a:effectLst/>
          </p:spPr>
          <p:style>
            <a:lnRef idx="2">
              <a:srgbClr val="376FFF">
                <a:shade val="50000"/>
              </a:srgbClr>
            </a:lnRef>
            <a:fillRef idx="1">
              <a:srgbClr val="376FFF"/>
            </a:fillRef>
            <a:effectRef idx="0">
              <a:srgbClr val="376FFF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cs typeface="江城圆体 400W" panose="020B0500000000000000" charset="-122"/>
                <a:sym typeface="微软雅黑" panose="020B0503020204020204" charset="-122"/>
              </a:endParaRPr>
            </a:p>
          </p:txBody>
        </p:sp>
        <p:sp>
          <p:nvSpPr>
            <p:cNvPr id="11" name="椭圆 10"/>
            <p:cNvSpPr/>
            <p:nvPr>
              <p:custDataLst>
                <p:tags r:id="rId3"/>
              </p:custDataLst>
            </p:nvPr>
          </p:nvSpPr>
          <p:spPr>
            <a:xfrm>
              <a:off x="5336254" y="2538095"/>
              <a:ext cx="81280" cy="81280"/>
            </a:xfrm>
            <a:prstGeom prst="ellipse">
              <a:avLst/>
            </a:prstGeom>
            <a:solidFill>
              <a:srgbClr val="0080CD"/>
            </a:solidFill>
            <a:ln>
              <a:noFill/>
            </a:ln>
            <a:effectLst/>
          </p:spPr>
          <p:style>
            <a:lnRef idx="2">
              <a:srgbClr val="376FFF">
                <a:shade val="50000"/>
              </a:srgbClr>
            </a:lnRef>
            <a:fillRef idx="1">
              <a:srgbClr val="376FFF"/>
            </a:fillRef>
            <a:effectRef idx="0">
              <a:srgbClr val="376FFF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cs typeface="江城圆体 400W" panose="020B0500000000000000" charset="-122"/>
                <a:sym typeface="微软雅黑" panose="020B0503020204020204" charset="-122"/>
              </a:endParaRPr>
            </a:p>
          </p:txBody>
        </p:sp>
        <p:sp>
          <p:nvSpPr>
            <p:cNvPr id="12" name="椭圆 11"/>
            <p:cNvSpPr/>
            <p:nvPr>
              <p:custDataLst>
                <p:tags r:id="rId4"/>
              </p:custDataLst>
            </p:nvPr>
          </p:nvSpPr>
          <p:spPr>
            <a:xfrm>
              <a:off x="2489549" y="1938655"/>
              <a:ext cx="2980690" cy="2980690"/>
            </a:xfrm>
            <a:prstGeom prst="ellipse">
              <a:avLst/>
            </a:prstGeom>
            <a:solidFill>
              <a:srgbClr val="FFFBEA">
                <a:alpha val="10000"/>
              </a:srgbClr>
            </a:solidFill>
            <a:ln>
              <a:noFill/>
            </a:ln>
          </p:spPr>
          <p:style>
            <a:lnRef idx="2">
              <a:srgbClr val="376FFF">
                <a:shade val="50000"/>
              </a:srgbClr>
            </a:lnRef>
            <a:fillRef idx="1">
              <a:srgbClr val="376FFF"/>
            </a:fillRef>
            <a:effectRef idx="0">
              <a:srgbClr val="376FFF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ym typeface="微软雅黑" panose="020B0503020204020204" charset="-122"/>
              </a:endParaRPr>
            </a:p>
          </p:txBody>
        </p:sp>
        <p:sp>
          <p:nvSpPr>
            <p:cNvPr id="13" name="椭圆 12"/>
            <p:cNvSpPr/>
            <p:nvPr>
              <p:custDataLst>
                <p:tags r:id="rId5"/>
              </p:custDataLst>
            </p:nvPr>
          </p:nvSpPr>
          <p:spPr>
            <a:xfrm>
              <a:off x="2633059" y="2082165"/>
              <a:ext cx="2693035" cy="2693035"/>
            </a:xfrm>
            <a:prstGeom prst="ellipse">
              <a:avLst/>
            </a:prstGeom>
            <a:solidFill>
              <a:srgbClr val="D3E8C6">
                <a:alpha val="14902"/>
              </a:srgbClr>
            </a:solidFill>
            <a:ln>
              <a:noFill/>
            </a:ln>
          </p:spPr>
          <p:style>
            <a:lnRef idx="2">
              <a:srgbClr val="376FFF">
                <a:shade val="50000"/>
              </a:srgbClr>
            </a:lnRef>
            <a:fillRef idx="1">
              <a:srgbClr val="376FFF"/>
            </a:fillRef>
            <a:effectRef idx="0">
              <a:srgbClr val="376FFF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ym typeface="微软雅黑" panose="020B0503020204020204" charset="-122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6"/>
              </p:custDataLst>
            </p:nvPr>
          </p:nvSpPr>
          <p:spPr>
            <a:xfrm>
              <a:off x="2796254" y="2245360"/>
              <a:ext cx="2367280" cy="2367280"/>
            </a:xfrm>
            <a:prstGeom prst="ellipse">
              <a:avLst/>
            </a:prstGeom>
            <a:solidFill>
              <a:srgbClr val="22AA83">
                <a:alpha val="20000"/>
              </a:srgbClr>
            </a:solidFill>
            <a:ln>
              <a:noFill/>
            </a:ln>
          </p:spPr>
          <p:style>
            <a:lnRef idx="2">
              <a:srgbClr val="376FFF">
                <a:shade val="50000"/>
              </a:srgbClr>
            </a:lnRef>
            <a:fillRef idx="1">
              <a:srgbClr val="376FFF"/>
            </a:fillRef>
            <a:effectRef idx="0">
              <a:srgbClr val="376FFF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ym typeface="微软雅黑" panose="020B0503020204020204" charset="-122"/>
              </a:endParaRPr>
            </a:p>
          </p:txBody>
        </p:sp>
        <p:sp>
          <p:nvSpPr>
            <p:cNvPr id="15" name="椭圆 14"/>
            <p:cNvSpPr/>
            <p:nvPr>
              <p:custDataLst>
                <p:tags r:id="rId7"/>
              </p:custDataLst>
            </p:nvPr>
          </p:nvSpPr>
          <p:spPr>
            <a:xfrm>
              <a:off x="2955639" y="2404745"/>
              <a:ext cx="2047875" cy="2047875"/>
            </a:xfrm>
            <a:prstGeom prst="ellipse">
              <a:avLst/>
            </a:prstGeom>
            <a:solidFill>
              <a:srgbClr val="22AA83"/>
            </a:solidFill>
            <a:ln>
              <a:noFill/>
            </a:ln>
          </p:spPr>
          <p:style>
            <a:lnRef idx="2">
              <a:srgbClr val="376FFF">
                <a:shade val="50000"/>
              </a:srgbClr>
            </a:lnRef>
            <a:fillRef idx="1">
              <a:srgbClr val="376FFF"/>
            </a:fillRef>
            <a:effectRef idx="0">
              <a:srgbClr val="376FFF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dirty="0">
                <a:sym typeface="微软雅黑" panose="020B0503020204020204" charset="-122"/>
              </a:endParaRPr>
            </a:p>
          </p:txBody>
        </p:sp>
        <p:sp>
          <p:nvSpPr>
            <p:cNvPr id="16" name="椭圆 15"/>
            <p:cNvSpPr/>
            <p:nvPr>
              <p:custDataLst>
                <p:tags r:id="rId8"/>
              </p:custDataLst>
            </p:nvPr>
          </p:nvSpPr>
          <p:spPr>
            <a:xfrm>
              <a:off x="5581999" y="3388360"/>
              <a:ext cx="81280" cy="81280"/>
            </a:xfrm>
            <a:prstGeom prst="ellipse">
              <a:avLst/>
            </a:prstGeom>
            <a:solidFill>
              <a:srgbClr val="0080CD"/>
            </a:solidFill>
            <a:ln>
              <a:noFill/>
            </a:ln>
            <a:effectLst/>
          </p:spPr>
          <p:style>
            <a:lnRef idx="2">
              <a:srgbClr val="376FFF">
                <a:shade val="50000"/>
              </a:srgbClr>
            </a:lnRef>
            <a:fillRef idx="1">
              <a:srgbClr val="376FFF"/>
            </a:fillRef>
            <a:effectRef idx="0">
              <a:srgbClr val="376FFF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cs typeface="江城圆体 400W" panose="020B0500000000000000" charset="-122"/>
                <a:sym typeface="微软雅黑" panose="020B0503020204020204" charset="-122"/>
              </a:endParaRPr>
            </a:p>
          </p:txBody>
        </p:sp>
        <p:pic>
          <p:nvPicPr>
            <p:cNvPr id="17" name="图片 24" descr="3b32313538303430353b5b664e60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524760" y="2663825"/>
              <a:ext cx="856615" cy="856615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>
              <p:custDataLst>
                <p:tags r:id="rId12"/>
              </p:custDataLst>
            </p:nvPr>
          </p:nvSpPr>
          <p:spPr>
            <a:xfrm>
              <a:off x="3279094" y="3640389"/>
              <a:ext cx="137023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学习活动</a:t>
              </a:r>
              <a:endParaRPr lang="zh-CN" altLang="en-US" sz="2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3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第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　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学习活动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796635" y="1195997"/>
            <a:ext cx="6119450" cy="855182"/>
            <a:chOff x="2796635" y="1416337"/>
            <a:chExt cx="6119450" cy="855182"/>
          </a:xfrm>
        </p:grpSpPr>
        <p:cxnSp>
          <p:nvCxnSpPr>
            <p:cNvPr id="4" name="直接连接符 3"/>
            <p:cNvCxnSpPr/>
            <p:nvPr/>
          </p:nvCxnSpPr>
          <p:spPr>
            <a:xfrm flipV="1">
              <a:off x="3359346" y="2060503"/>
              <a:ext cx="5556738" cy="0"/>
            </a:xfrm>
            <a:prstGeom prst="line">
              <a:avLst/>
            </a:prstGeom>
            <a:ln w="12700">
              <a:solidFill>
                <a:srgbClr val="0143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组合 5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3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0162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3359347" y="1416337"/>
              <a:ext cx="555673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一、无处不在的数据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第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　学习活动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0" name="内容占位符 3"/>
          <p:cNvSpPr txBox="1"/>
          <p:nvPr>
            <p:custDataLst>
              <p:tags r:id="rId1"/>
            </p:custDataLst>
          </p:nvPr>
        </p:nvSpPr>
        <p:spPr>
          <a:xfrm>
            <a:off x="2939097" y="2174875"/>
            <a:ext cx="6313805" cy="49051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just">
              <a:lnSpc>
                <a:spcPts val="3600"/>
              </a:lnSpc>
              <a:defRPr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找一找：教室里有哪些</a:t>
            </a:r>
            <a:r>
              <a: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数据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呢？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 descr="第1课-教室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6853" y="2830199"/>
            <a:ext cx="6727190" cy="3409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796635" y="1195997"/>
            <a:ext cx="6119450" cy="855182"/>
            <a:chOff x="2796635" y="1416337"/>
            <a:chExt cx="6119450" cy="855182"/>
          </a:xfrm>
        </p:grpSpPr>
        <p:cxnSp>
          <p:nvCxnSpPr>
            <p:cNvPr id="4" name="直接连接符 3"/>
            <p:cNvCxnSpPr/>
            <p:nvPr/>
          </p:nvCxnSpPr>
          <p:spPr>
            <a:xfrm flipV="1">
              <a:off x="3359346" y="2060503"/>
              <a:ext cx="5556738" cy="0"/>
            </a:xfrm>
            <a:prstGeom prst="line">
              <a:avLst/>
            </a:prstGeom>
            <a:ln w="12700">
              <a:solidFill>
                <a:srgbClr val="0143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组合 5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3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0162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3359347" y="1416337"/>
              <a:ext cx="555673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一、无处不在的数据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第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　学习活动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24205" y="3423920"/>
            <a:ext cx="6609080" cy="1652270"/>
            <a:chOff x="6563434" y="3017140"/>
            <a:chExt cx="6609009" cy="1515959"/>
          </a:xfrm>
        </p:grpSpPr>
        <p:sp>
          <p:nvSpPr>
            <p:cNvPr id="3" name="内容占位符 2"/>
            <p:cNvSpPr txBox="1"/>
            <p:nvPr/>
          </p:nvSpPr>
          <p:spPr>
            <a:xfrm>
              <a:off x="6563434" y="3017140"/>
              <a:ext cx="6609009" cy="1515959"/>
            </a:xfrm>
            <a:prstGeom prst="rect">
              <a:avLst/>
            </a:prstGeom>
          </p:spPr>
          <p:txBody>
            <a:bodyPr anchor="b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b="1" kern="1200">
                  <a:solidFill>
                    <a:srgbClr val="0080CD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0"/>
                </a:spcBef>
              </a:pPr>
              <a:r>
                <a:rPr lang="en-US" altLang="zh-CN" b="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9</a:t>
              </a:r>
              <a:r>
                <a:rPr lang="zh-CN" altLang="en-US" b="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月</a:t>
              </a:r>
              <a:r>
                <a:rPr lang="en-US" altLang="zh-CN" b="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b="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日，星期日，开学啦</a:t>
              </a:r>
              <a:endParaRPr lang="zh-CN" altLang="en-US" b="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  <a:spcBef>
                  <a:spcPts val="0"/>
                </a:spcBef>
              </a:pPr>
              <a:r>
                <a:rPr lang="zh-CN" altLang="en-US" b="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天气：　　最</a:t>
              </a:r>
              <a:r>
                <a:rPr lang="en-US" altLang="zh-CN" b="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高</a:t>
              </a:r>
              <a:r>
                <a:rPr lang="zh-CN" altLang="en-US" b="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气温</a:t>
              </a:r>
              <a:r>
                <a:rPr lang="en-US" altLang="zh-CN" b="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28℃，最低</a:t>
              </a:r>
              <a:r>
                <a:rPr lang="zh-CN" altLang="en-US" b="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气</a:t>
              </a:r>
              <a:r>
                <a:rPr lang="en-US" altLang="zh-CN" b="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温18℃</a:t>
              </a:r>
              <a:endParaRPr lang="en-US" altLang="zh-CN" b="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  <a:spcBef>
                  <a:spcPts val="0"/>
                </a:spcBef>
              </a:pPr>
              <a:r>
                <a:rPr lang="zh-CN" altLang="en-US" b="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在</a:t>
              </a:r>
              <a:r>
                <a:rPr lang="en-US" altLang="zh-CN" b="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CCTV-1</a:t>
              </a:r>
              <a:r>
                <a:rPr lang="zh-CN" altLang="en-US" b="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看</a:t>
              </a:r>
              <a:r>
                <a:rPr lang="zh-CN" altLang="en-US" b="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节目</a:t>
              </a:r>
              <a:endParaRPr lang="zh-CN" altLang="en-US" b="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7664596" y="3556676"/>
              <a:ext cx="443342" cy="436886"/>
            </a:xfrm>
            <a:prstGeom prst="rect">
              <a:avLst/>
            </a:prstGeom>
          </p:spPr>
        </p:pic>
      </p:grpSp>
      <p:sp>
        <p:nvSpPr>
          <p:cNvPr id="9" name="圆角矩形 9"/>
          <p:cNvSpPr/>
          <p:nvPr>
            <p:custDataLst>
              <p:tags r:id="rId2"/>
            </p:custDataLst>
          </p:nvPr>
        </p:nvSpPr>
        <p:spPr>
          <a:xfrm>
            <a:off x="2431097" y="2336300"/>
            <a:ext cx="2271600" cy="58293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数据</a:t>
            </a:r>
            <a:endParaRPr lang="zh-CN" altLang="en-US" sz="3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圆角矩形 14"/>
          <p:cNvSpPr/>
          <p:nvPr>
            <p:custDataLst>
              <p:tags r:id="rId3"/>
            </p:custDataLst>
          </p:nvPr>
        </p:nvSpPr>
        <p:spPr>
          <a:xfrm>
            <a:off x="7186182" y="2336165"/>
            <a:ext cx="3259080" cy="58292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数据表示的含义</a:t>
            </a:r>
            <a:endParaRPr lang="zh-CN" altLang="en-US" sz="3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内容占位符 2"/>
          <p:cNvSpPr txBox="1"/>
          <p:nvPr/>
        </p:nvSpPr>
        <p:spPr>
          <a:xfrm>
            <a:off x="7233285" y="3305175"/>
            <a:ext cx="4222115" cy="1771015"/>
          </a:xfrm>
          <a:prstGeom prst="rect">
            <a:avLst/>
          </a:prstGeom>
        </p:spPr>
        <p:txBody>
          <a:bodyPr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080CD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b="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开学日期</a:t>
            </a:r>
            <a:endParaRPr lang="zh-CN" altLang="en-US" b="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b="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天气晴朗，昼夜温差较大</a:t>
            </a:r>
            <a:endParaRPr lang="zh-CN" altLang="en-US" b="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b="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在指定的电视频道看节目</a:t>
            </a:r>
            <a:endParaRPr lang="zh-CN" altLang="en-US" b="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右箭头 13"/>
          <p:cNvSpPr/>
          <p:nvPr/>
        </p:nvSpPr>
        <p:spPr>
          <a:xfrm>
            <a:off x="5408182" y="2488700"/>
            <a:ext cx="1072515" cy="27813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796635" y="1195997"/>
            <a:ext cx="6119450" cy="855182"/>
            <a:chOff x="2796635" y="1416337"/>
            <a:chExt cx="6119450" cy="855182"/>
          </a:xfrm>
        </p:grpSpPr>
        <p:cxnSp>
          <p:nvCxnSpPr>
            <p:cNvPr id="4" name="直接连接符 3"/>
            <p:cNvCxnSpPr/>
            <p:nvPr/>
          </p:nvCxnSpPr>
          <p:spPr>
            <a:xfrm flipV="1">
              <a:off x="3359346" y="2060503"/>
              <a:ext cx="5556738" cy="0"/>
            </a:xfrm>
            <a:prstGeom prst="line">
              <a:avLst/>
            </a:prstGeom>
            <a:ln w="12700">
              <a:solidFill>
                <a:srgbClr val="0143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组合 5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3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0162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3359347" y="1416337"/>
              <a:ext cx="555673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一、无处不在的数据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第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　学习活动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250927" y="3669034"/>
          <a:ext cx="6631808" cy="248294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657952"/>
                <a:gridCol w="1657952"/>
                <a:gridCol w="1657952"/>
                <a:gridCol w="1657952"/>
              </a:tblGrid>
              <a:tr h="62073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dirty="0"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日期</a:t>
                      </a:r>
                      <a:endParaRPr lang="zh-CN" altLang="en-US" sz="2000" dirty="0"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dirty="0"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事件</a:t>
                      </a:r>
                      <a:endParaRPr lang="zh-CN" altLang="en-US" sz="2000" dirty="0"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dirty="0"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金额</a:t>
                      </a:r>
                      <a:r>
                        <a:rPr lang="en-US" altLang="zh-CN" sz="2000" dirty="0"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CN" sz="2000" dirty="0"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dirty="0"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余额</a:t>
                      </a:r>
                      <a:endParaRPr lang="zh-CN" altLang="en-US" sz="2000" dirty="0"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62073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 baseline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zh-CN" altLang="en-US" sz="2000" baseline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en-US" altLang="zh-CN" sz="2000" baseline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zh-CN" altLang="en-US" sz="2000" baseline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日</a:t>
                      </a:r>
                      <a:endParaRPr lang="zh-CN" altLang="en-US" sz="2000" baseline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baseline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买矿泉水</a:t>
                      </a:r>
                      <a:endParaRPr lang="zh-CN" altLang="en-US" sz="2000" baseline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baseline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花费</a:t>
                      </a:r>
                      <a:r>
                        <a:rPr lang="en-US" altLang="zh-CN" sz="2000" baseline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000" baseline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  <a:endParaRPr lang="zh-CN" altLang="en-US" sz="2000" baseline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 baseline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zh-CN" altLang="en-US" sz="2000" baseline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  <a:endParaRPr lang="zh-CN" altLang="en-US" sz="2000" baseline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62073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 baseline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zh-CN" altLang="en-US" sz="2000" baseline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en-US" altLang="zh-CN" sz="2000" baseline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zh-CN" altLang="en-US" sz="2000" baseline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日</a:t>
                      </a:r>
                      <a:endParaRPr lang="zh-CN" altLang="en-US" sz="2000" baseline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baseline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卖废纸箱</a:t>
                      </a:r>
                      <a:endParaRPr lang="zh-CN" altLang="en-US" sz="2000" baseline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baseline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收入</a:t>
                      </a:r>
                      <a:r>
                        <a:rPr lang="en-US" altLang="zh-CN" sz="2000" baseline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zh-CN" altLang="en-US" sz="2000" baseline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  <a:endParaRPr lang="zh-CN" altLang="en-US" sz="2000" baseline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 baseline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32</a:t>
                      </a:r>
                      <a:r>
                        <a:rPr lang="zh-CN" altLang="en-US" sz="2000" baseline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  <a:endParaRPr lang="zh-CN" altLang="en-US" sz="2000" baseline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62073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 baseline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zh-CN" altLang="en-US" sz="2000" baseline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en-US" altLang="zh-CN" sz="2000" baseline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27</a:t>
                      </a:r>
                      <a:r>
                        <a:rPr lang="zh-CN" altLang="en-US" sz="2000" baseline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日</a:t>
                      </a:r>
                      <a:endParaRPr lang="zh-CN" altLang="en-US" sz="2000" baseline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baseline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买笔和本</a:t>
                      </a:r>
                      <a:endParaRPr lang="zh-CN" altLang="en-US" sz="2000" baseline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baseline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花费</a:t>
                      </a:r>
                      <a:r>
                        <a:rPr lang="en-US" altLang="zh-CN" sz="2000" baseline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zh-CN" altLang="en-US" sz="2000" baseline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  <a:endParaRPr lang="zh-CN" altLang="en-US" sz="2000" baseline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 baseline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17</a:t>
                      </a:r>
                      <a:r>
                        <a:rPr lang="zh-CN" altLang="en-US" sz="2000" baseline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  <a:endParaRPr lang="zh-CN" altLang="en-US" sz="2000" baseline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2467735" y="3017817"/>
            <a:ext cx="2211072" cy="49051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just">
              <a:lnSpc>
                <a:spcPts val="3600"/>
              </a:lnSpc>
              <a:defRPr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我的记账表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内容占位符 2"/>
          <p:cNvSpPr txBox="1"/>
          <p:nvPr/>
        </p:nvSpPr>
        <p:spPr>
          <a:xfrm>
            <a:off x="8029759" y="3460750"/>
            <a:ext cx="3045454" cy="1810385"/>
          </a:xfrm>
          <a:prstGeom prst="rect">
            <a:avLst/>
          </a:prstGeom>
        </p:spPr>
        <p:txBody>
          <a:bodyPr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080CD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b="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支出情况</a:t>
            </a:r>
            <a:endParaRPr lang="zh-CN" altLang="en-US" b="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b="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收入情况</a:t>
            </a:r>
            <a:endParaRPr lang="zh-CN" altLang="en-US" b="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b="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余额</a:t>
            </a:r>
            <a:endParaRPr lang="zh-CN" altLang="en-US" b="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圆角矩形 9"/>
          <p:cNvSpPr/>
          <p:nvPr>
            <p:custDataLst>
              <p:tags r:id="rId2"/>
            </p:custDataLst>
          </p:nvPr>
        </p:nvSpPr>
        <p:spPr>
          <a:xfrm>
            <a:off x="2431097" y="2336300"/>
            <a:ext cx="2271600" cy="58293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数据</a:t>
            </a:r>
            <a:endParaRPr lang="zh-CN" altLang="en-US" sz="3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圆角矩形 14"/>
          <p:cNvSpPr/>
          <p:nvPr>
            <p:custDataLst>
              <p:tags r:id="rId3"/>
            </p:custDataLst>
          </p:nvPr>
        </p:nvSpPr>
        <p:spPr>
          <a:xfrm>
            <a:off x="7186182" y="2336165"/>
            <a:ext cx="3259080" cy="58292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数据表示的含义</a:t>
            </a:r>
            <a:endParaRPr lang="zh-CN" altLang="en-US" sz="3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右箭头 16"/>
          <p:cNvSpPr/>
          <p:nvPr/>
        </p:nvSpPr>
        <p:spPr>
          <a:xfrm>
            <a:off x="5408182" y="2488700"/>
            <a:ext cx="1072515" cy="27813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796635" y="1195997"/>
            <a:ext cx="6119450" cy="855182"/>
            <a:chOff x="2796635" y="1416337"/>
            <a:chExt cx="6119450" cy="855182"/>
          </a:xfrm>
        </p:grpSpPr>
        <p:cxnSp>
          <p:nvCxnSpPr>
            <p:cNvPr id="4" name="直接连接符 3"/>
            <p:cNvCxnSpPr/>
            <p:nvPr/>
          </p:nvCxnSpPr>
          <p:spPr>
            <a:xfrm flipV="1">
              <a:off x="3359346" y="2060503"/>
              <a:ext cx="5556738" cy="0"/>
            </a:xfrm>
            <a:prstGeom prst="line">
              <a:avLst/>
            </a:prstGeom>
            <a:ln w="12700">
              <a:solidFill>
                <a:srgbClr val="0143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组合 5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3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0162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3359347" y="1416337"/>
              <a:ext cx="555673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一、无处不在的数据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第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　学习活动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6" name="圆角矩形 9"/>
          <p:cNvSpPr/>
          <p:nvPr>
            <p:custDataLst>
              <p:tags r:id="rId1"/>
            </p:custDataLst>
          </p:nvPr>
        </p:nvSpPr>
        <p:spPr>
          <a:xfrm>
            <a:off x="2162708" y="2138815"/>
            <a:ext cx="2271600" cy="58293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数据</a:t>
            </a:r>
            <a:endParaRPr lang="zh-CN" altLang="en-US" sz="3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右箭头 17"/>
          <p:cNvSpPr/>
          <p:nvPr>
            <p:custDataLst>
              <p:tags r:id="rId2"/>
            </p:custDataLst>
          </p:nvPr>
        </p:nvSpPr>
        <p:spPr>
          <a:xfrm>
            <a:off x="5469704" y="2291215"/>
            <a:ext cx="1072515" cy="27813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727162" y="3289108"/>
            <a:ext cx="4377843" cy="141384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3600"/>
              </a:lnSpc>
              <a:buFont typeface="Arial" panose="020B0604020202020204" pitchFamily="34" charset="0"/>
            </a:pP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骑行的相关数据，包括</a:t>
            </a:r>
            <a:r>
              <a:rPr lang="zh-CN" altLang="en-US" sz="24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用时、距离、消耗能量、路线详情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等。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圆角矩形 14"/>
          <p:cNvSpPr/>
          <p:nvPr>
            <p:custDataLst>
              <p:tags r:id="rId3"/>
            </p:custDataLst>
          </p:nvPr>
        </p:nvSpPr>
        <p:spPr>
          <a:xfrm>
            <a:off x="7392858" y="2095864"/>
            <a:ext cx="3259080" cy="58292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数据表示的含义</a:t>
            </a:r>
            <a:endParaRPr lang="zh-CN" altLang="en-US" sz="3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内容占位符 2"/>
          <p:cNvSpPr/>
          <p:nvPr>
            <p:custDataLst>
              <p:tags r:id="rId4"/>
            </p:custDataLst>
          </p:nvPr>
        </p:nvSpPr>
        <p:spPr>
          <a:xfrm>
            <a:off x="1813560" y="5870575"/>
            <a:ext cx="2969895" cy="4152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zh-CN" altLang="en-US" sz="2000" b="1" dirty="0">
                <a:solidFill>
                  <a:srgbClr val="0081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骑行导航</a:t>
            </a:r>
            <a:endParaRPr lang="zh-CN" altLang="en-US" sz="2000" b="1" dirty="0">
              <a:solidFill>
                <a:srgbClr val="0081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3" name="图片 12" descr="图形用户界面, 地图&#10;&#10;描述已自动生成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129" y="2881633"/>
            <a:ext cx="2694433" cy="28987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2796635" y="1195997"/>
            <a:ext cx="6119450" cy="855182"/>
            <a:chOff x="2796635" y="1416337"/>
            <a:chExt cx="6119450" cy="855182"/>
          </a:xfrm>
        </p:grpSpPr>
        <p:cxnSp>
          <p:nvCxnSpPr>
            <p:cNvPr id="28" name="直接连接符 27"/>
            <p:cNvCxnSpPr/>
            <p:nvPr/>
          </p:nvCxnSpPr>
          <p:spPr>
            <a:xfrm flipV="1">
              <a:off x="3359346" y="2060503"/>
              <a:ext cx="5556738" cy="0"/>
            </a:xfrm>
            <a:prstGeom prst="line">
              <a:avLst/>
            </a:prstGeom>
            <a:ln w="12700">
              <a:solidFill>
                <a:srgbClr val="014E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3359347" y="1416337"/>
              <a:ext cx="555673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二、数据的表示形式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E6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1784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第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　学习活动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43111" y="2495316"/>
            <a:ext cx="3688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珠穆朗玛峰高度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8848.86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米</a:t>
            </a:r>
            <a:endParaRPr kumimoji="1" lang="en-US" altLang="zh-CN" sz="2400" dirty="0">
              <a:solidFill>
                <a:srgbClr val="0070C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243111" y="3227603"/>
            <a:ext cx="109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SzTx/>
              <a:buFontTx/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星期日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243111" y="3973773"/>
            <a:ext cx="1005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CCTV</a:t>
            </a:r>
            <a:endParaRPr kumimoji="1" lang="en-US" altLang="zh-CN" sz="2400" dirty="0">
              <a:solidFill>
                <a:srgbClr val="0070C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243111" y="4665418"/>
            <a:ext cx="2975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天气：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      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28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℃</a:t>
            </a:r>
            <a:endParaRPr lang="zh-CN" altLang="en-US" sz="2400" b="0" i="0" u="none" strike="noStrike" baseline="30000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318816" y="4684065"/>
            <a:ext cx="443342" cy="436886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8479824" y="2481580"/>
            <a:ext cx="1092200" cy="49657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268085" y="3201636"/>
            <a:ext cx="1092200" cy="49657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260989" y="3944151"/>
            <a:ext cx="969645" cy="49657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7207885" y="4566285"/>
            <a:ext cx="680085" cy="72453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内容占位符 3"/>
          <p:cNvSpPr txBox="1"/>
          <p:nvPr>
            <p:custDataLst>
              <p:tags r:id="rId2"/>
            </p:custDataLst>
          </p:nvPr>
        </p:nvSpPr>
        <p:spPr>
          <a:xfrm>
            <a:off x="1461804" y="2481433"/>
            <a:ext cx="4422140" cy="95218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just">
              <a:lnSpc>
                <a:spcPts val="3600"/>
              </a:lnSpc>
              <a:defRPr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想一想：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数据有哪些表示形式呢？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7" grpId="0"/>
      <p:bldP spid="7" grpId="1"/>
      <p:bldP spid="8" grpId="0"/>
      <p:bldP spid="8" grpId="1"/>
      <p:bldP spid="11" grpId="0"/>
      <p:bldP spid="11" grpId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2796635" y="1195997"/>
            <a:ext cx="6119450" cy="855182"/>
            <a:chOff x="2796635" y="1416337"/>
            <a:chExt cx="6119450" cy="855182"/>
          </a:xfrm>
        </p:grpSpPr>
        <p:cxnSp>
          <p:nvCxnSpPr>
            <p:cNvPr id="28" name="直接连接符 27"/>
            <p:cNvCxnSpPr/>
            <p:nvPr/>
          </p:nvCxnSpPr>
          <p:spPr>
            <a:xfrm flipV="1">
              <a:off x="3359346" y="2060503"/>
              <a:ext cx="5556738" cy="0"/>
            </a:xfrm>
            <a:prstGeom prst="line">
              <a:avLst/>
            </a:prstGeom>
            <a:ln w="12700">
              <a:solidFill>
                <a:srgbClr val="014E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3359347" y="1416337"/>
              <a:ext cx="555673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二、数据的表示形式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E6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1784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第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　学习活动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3061761" y="2371491"/>
            <a:ext cx="3688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珠穆朗玛峰高度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8848.86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米</a:t>
            </a:r>
            <a:endParaRPr kumimoji="1" lang="en-US" altLang="zh-CN" sz="2400" dirty="0">
              <a:solidFill>
                <a:srgbClr val="0070C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圆角矩形 9"/>
          <p:cNvSpPr/>
          <p:nvPr/>
        </p:nvSpPr>
        <p:spPr>
          <a:xfrm>
            <a:off x="7332446" y="2352072"/>
            <a:ext cx="1221740" cy="51816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数字</a:t>
            </a:r>
            <a:endParaRPr lang="zh-CN" altLang="en-US" sz="2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34282" y="5664611"/>
            <a:ext cx="99110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数字、汉字、字母、符号等都是数据。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3061761" y="3103778"/>
            <a:ext cx="109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SzTx/>
              <a:buFontTx/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星期日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圆角矩形 13"/>
          <p:cNvSpPr/>
          <p:nvPr/>
        </p:nvSpPr>
        <p:spPr>
          <a:xfrm>
            <a:off x="7332446" y="3080392"/>
            <a:ext cx="1221740" cy="51816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汉字</a:t>
            </a:r>
            <a:endParaRPr lang="en-US" altLang="zh-CN" sz="2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圆角矩形 14"/>
          <p:cNvSpPr/>
          <p:nvPr/>
        </p:nvSpPr>
        <p:spPr>
          <a:xfrm>
            <a:off x="7321546" y="3793291"/>
            <a:ext cx="1221740" cy="51816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字母</a:t>
            </a:r>
            <a:endParaRPr lang="zh-CN" altLang="en-US" sz="2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3061761" y="4541593"/>
            <a:ext cx="2975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天气：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      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28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℃</a:t>
            </a:r>
            <a:endParaRPr lang="zh-CN" altLang="en-US" sz="2400" b="0" i="0" u="none" strike="noStrike" baseline="30000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圆角矩形 18"/>
          <p:cNvSpPr/>
          <p:nvPr/>
        </p:nvSpPr>
        <p:spPr>
          <a:xfrm>
            <a:off x="7321546" y="4514313"/>
            <a:ext cx="1221740" cy="51816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符号</a:t>
            </a:r>
            <a:endParaRPr lang="zh-CN" altLang="en-US" sz="2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137466" y="4560240"/>
            <a:ext cx="443342" cy="436886"/>
          </a:xfrm>
          <a:prstGeom prst="rect">
            <a:avLst/>
          </a:prstGeom>
        </p:spPr>
      </p:pic>
      <p:sp>
        <p:nvSpPr>
          <p:cNvPr id="16" name="矩形 15"/>
          <p:cNvSpPr/>
          <p:nvPr>
            <p:custDataLst>
              <p:tags r:id="rId5"/>
            </p:custDataLst>
          </p:nvPr>
        </p:nvSpPr>
        <p:spPr>
          <a:xfrm>
            <a:off x="5290236" y="2367280"/>
            <a:ext cx="1092200" cy="49657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>
            <p:custDataLst>
              <p:tags r:id="rId6"/>
            </p:custDataLst>
          </p:nvPr>
        </p:nvSpPr>
        <p:spPr>
          <a:xfrm>
            <a:off x="3096260" y="3070860"/>
            <a:ext cx="1092200" cy="49657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>
            <p:custDataLst>
              <p:tags r:id="rId7"/>
            </p:custDataLst>
          </p:nvPr>
        </p:nvSpPr>
        <p:spPr>
          <a:xfrm>
            <a:off x="4017010" y="4442460"/>
            <a:ext cx="680085" cy="72453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3078382" y="3845676"/>
            <a:ext cx="1005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CCTV</a:t>
            </a:r>
            <a:endParaRPr kumimoji="1" lang="en-US" altLang="zh-CN" sz="2400" dirty="0">
              <a:solidFill>
                <a:srgbClr val="0070C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096260" y="3816054"/>
            <a:ext cx="969645" cy="49657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/>
      <p:bldP spid="6" grpId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1"/>
      <p:bldP spid="14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2796635" y="1195997"/>
            <a:ext cx="6119450" cy="855182"/>
            <a:chOff x="2796635" y="1416337"/>
            <a:chExt cx="6119450" cy="855182"/>
          </a:xfrm>
        </p:grpSpPr>
        <p:cxnSp>
          <p:nvCxnSpPr>
            <p:cNvPr id="28" name="直接连接符 27"/>
            <p:cNvCxnSpPr/>
            <p:nvPr/>
          </p:nvCxnSpPr>
          <p:spPr>
            <a:xfrm flipV="1">
              <a:off x="3359346" y="2060503"/>
              <a:ext cx="5556738" cy="0"/>
            </a:xfrm>
            <a:prstGeom prst="line">
              <a:avLst/>
            </a:prstGeom>
            <a:ln w="12700">
              <a:solidFill>
                <a:srgbClr val="014E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3359347" y="1416337"/>
              <a:ext cx="555673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二、数据的表示形式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E6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1784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第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　学习活动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圆角矩形 9"/>
          <p:cNvSpPr/>
          <p:nvPr>
            <p:custDataLst>
              <p:tags r:id="rId1"/>
            </p:custDataLst>
          </p:nvPr>
        </p:nvSpPr>
        <p:spPr>
          <a:xfrm>
            <a:off x="4975961" y="3883577"/>
            <a:ext cx="1221740" cy="51816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数字</a:t>
            </a:r>
            <a:endParaRPr lang="zh-CN" altLang="en-US" sz="2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圆角矩形 13"/>
          <p:cNvSpPr/>
          <p:nvPr>
            <p:custDataLst>
              <p:tags r:id="rId2"/>
            </p:custDataLst>
          </p:nvPr>
        </p:nvSpPr>
        <p:spPr>
          <a:xfrm>
            <a:off x="4975961" y="4611737"/>
            <a:ext cx="1221740" cy="51816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汉字</a:t>
            </a:r>
            <a:endParaRPr lang="en-US" altLang="zh-CN" sz="2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圆角矩形 14"/>
          <p:cNvSpPr/>
          <p:nvPr>
            <p:custDataLst>
              <p:tags r:id="rId3"/>
            </p:custDataLst>
          </p:nvPr>
        </p:nvSpPr>
        <p:spPr>
          <a:xfrm>
            <a:off x="6707501" y="3883577"/>
            <a:ext cx="1221740" cy="51816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字母</a:t>
            </a:r>
            <a:endParaRPr lang="zh-CN" altLang="en-US" sz="2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圆角矩形 18"/>
          <p:cNvSpPr/>
          <p:nvPr>
            <p:custDataLst>
              <p:tags r:id="rId4"/>
            </p:custDataLst>
          </p:nvPr>
        </p:nvSpPr>
        <p:spPr>
          <a:xfrm>
            <a:off x="6707501" y="4611737"/>
            <a:ext cx="1221740" cy="51816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符号</a:t>
            </a:r>
            <a:endParaRPr lang="zh-CN" altLang="en-US" sz="2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内容占位符 3"/>
          <p:cNvSpPr txBox="1"/>
          <p:nvPr>
            <p:custDataLst>
              <p:tags r:id="rId5"/>
            </p:custDataLst>
          </p:nvPr>
        </p:nvSpPr>
        <p:spPr>
          <a:xfrm>
            <a:off x="2732405" y="2285365"/>
            <a:ext cx="6456680" cy="95218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just">
              <a:lnSpc>
                <a:spcPts val="3600"/>
              </a:lnSpc>
              <a:defRPr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举例说一说：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还有哪些数据采用了这些表示形式呢？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63995" y="3912469"/>
            <a:ext cx="19543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日期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中的</a:t>
            </a:r>
            <a:r>
              <a:rPr lang="en-US" sz="24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9, 1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35346" y="4640629"/>
            <a:ext cx="2316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学校名称，地址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186420" y="3912469"/>
            <a:ext cx="268033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m, kg, China (CHN)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/>
          <a:srcRect t="4190" b="17045"/>
          <a:stretch>
            <a:fillRect/>
          </a:stretch>
        </p:blipFill>
        <p:spPr>
          <a:xfrm>
            <a:off x="8115019" y="4533900"/>
            <a:ext cx="834318" cy="60795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7"/>
          <a:srcRect t="1767" b="12909"/>
          <a:stretch>
            <a:fillRect/>
          </a:stretch>
        </p:blipFill>
        <p:spPr>
          <a:xfrm>
            <a:off x="9069705" y="4533900"/>
            <a:ext cx="795655" cy="5959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6" grpId="0"/>
      <p:bldP spid="6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2796635" y="1195997"/>
            <a:ext cx="6119450" cy="855182"/>
            <a:chOff x="2796635" y="1416337"/>
            <a:chExt cx="6119450" cy="855182"/>
          </a:xfrm>
        </p:grpSpPr>
        <p:cxnSp>
          <p:nvCxnSpPr>
            <p:cNvPr id="28" name="直接连接符 27"/>
            <p:cNvCxnSpPr/>
            <p:nvPr/>
          </p:nvCxnSpPr>
          <p:spPr>
            <a:xfrm flipV="1">
              <a:off x="3359346" y="2060503"/>
              <a:ext cx="5556738" cy="0"/>
            </a:xfrm>
            <a:prstGeom prst="line">
              <a:avLst/>
            </a:prstGeom>
            <a:ln w="12700">
              <a:solidFill>
                <a:srgbClr val="014E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3359347" y="1416337"/>
              <a:ext cx="555673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二、数据的表示形式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E6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1784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第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　学习活动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096000" y="2546922"/>
            <a:ext cx="4091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图片也能表示数据。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5" name="圆角矩形 15"/>
          <p:cNvSpPr/>
          <p:nvPr>
            <p:custDataLst>
              <p:tags r:id="rId2"/>
            </p:custDataLst>
          </p:nvPr>
        </p:nvSpPr>
        <p:spPr>
          <a:xfrm>
            <a:off x="3359346" y="5325522"/>
            <a:ext cx="1221740" cy="51816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图片</a:t>
            </a:r>
            <a:endParaRPr lang="zh-CN" altLang="en-US" sz="2400" b="1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内容占位符 3"/>
          <p:cNvSpPr txBox="1"/>
          <p:nvPr/>
        </p:nvSpPr>
        <p:spPr>
          <a:xfrm>
            <a:off x="6068703" y="3115972"/>
            <a:ext cx="4144972" cy="147732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just">
              <a:lnSpc>
                <a:spcPts val="3600"/>
              </a:lnSpc>
              <a:defRPr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ea typeface="楷体" panose="02010609060101010101" pitchFamily="49" charset="-122"/>
              </a:rPr>
              <a:t>　　举例说一说：</a:t>
            </a:r>
            <a:endParaRPr lang="zh-CN" altLang="en-US" dirty="0">
              <a:ea typeface="楷体" panose="02010609060101010101" pitchFamily="49" charset="-122"/>
            </a:endParaRPr>
          </a:p>
          <a:p>
            <a:r>
              <a:rPr lang="zh-CN" altLang="en-US" dirty="0">
                <a:ea typeface="楷体" panose="02010609060101010101" pitchFamily="49" charset="-122"/>
              </a:rPr>
              <a:t>　　还有哪些数据采用了图片表示形式呢？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7" t="6305" r="74390" b="61203"/>
          <a:stretch>
            <a:fillRect/>
          </a:stretch>
        </p:blipFill>
        <p:spPr>
          <a:xfrm>
            <a:off x="2525349" y="2061804"/>
            <a:ext cx="3015159" cy="29519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2796635" y="1195997"/>
            <a:ext cx="6119450" cy="855182"/>
            <a:chOff x="2796635" y="1416337"/>
            <a:chExt cx="6119450" cy="855182"/>
          </a:xfrm>
        </p:grpSpPr>
        <p:cxnSp>
          <p:nvCxnSpPr>
            <p:cNvPr id="28" name="直接连接符 27"/>
            <p:cNvCxnSpPr/>
            <p:nvPr/>
          </p:nvCxnSpPr>
          <p:spPr>
            <a:xfrm flipV="1">
              <a:off x="3359346" y="2060503"/>
              <a:ext cx="5556738" cy="0"/>
            </a:xfrm>
            <a:prstGeom prst="line">
              <a:avLst/>
            </a:prstGeom>
            <a:ln w="12700">
              <a:solidFill>
                <a:srgbClr val="014E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3359347" y="1416337"/>
              <a:ext cx="555673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二、数据的表示形式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E6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1784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第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　学习活动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1182175" y="5234849"/>
            <a:ext cx="9911080" cy="980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indent="0" algn="ctr" fontAlgn="auto">
              <a:lnSpc>
                <a:spcPct val="100000"/>
              </a:lnSpc>
              <a:spcBef>
                <a:spcPts val="0"/>
              </a:spcBef>
              <a:defRPr sz="2400" b="1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ts val="3600"/>
              </a:lnSpc>
            </a:pPr>
            <a:r>
              <a:rPr lang="zh-CN" altLang="en-US" dirty="0">
                <a:ea typeface="楷体" panose="02010609060101010101" pitchFamily="49" charset="-122"/>
                <a:sym typeface="+mn-ea"/>
              </a:rPr>
              <a:t>编码也能表示数据。</a:t>
            </a:r>
            <a:endParaRPr lang="zh-CN" altLang="en-US" dirty="0">
              <a:ea typeface="楷体" panose="02010609060101010101" pitchFamily="49" charset="-122"/>
              <a:sym typeface="+mn-ea"/>
            </a:endParaRPr>
          </a:p>
          <a:p>
            <a:pPr>
              <a:lnSpc>
                <a:spcPts val="3600"/>
              </a:lnSpc>
            </a:pPr>
            <a:r>
              <a:rPr lang="zh-CN" altLang="en-US" dirty="0">
                <a:ea typeface="楷体" panose="02010609060101010101" pitchFamily="49" charset="-122"/>
                <a:sym typeface="+mn-ea"/>
              </a:rPr>
              <a:t>编码通过建立唯一标识，与物理世界中的人、物等关联起来。</a:t>
            </a:r>
            <a:endParaRPr lang="zh-CN" altLang="en-US" dirty="0">
              <a:ea typeface="楷体" panose="02010609060101010101" pitchFamily="49" charset="-122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355429" y="2248901"/>
            <a:ext cx="9564370" cy="2849880"/>
            <a:chOff x="1812490" y="2205840"/>
            <a:chExt cx="9564370" cy="2849880"/>
          </a:xfrm>
        </p:grpSpPr>
        <p:sp>
          <p:nvSpPr>
            <p:cNvPr id="4" name="圆角矩形 21"/>
            <p:cNvSpPr/>
            <p:nvPr>
              <p:custDataLst>
                <p:tags r:id="rId2"/>
              </p:custDataLst>
            </p:nvPr>
          </p:nvSpPr>
          <p:spPr>
            <a:xfrm>
              <a:off x="9718728" y="3258753"/>
              <a:ext cx="1221740" cy="518160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编码</a:t>
              </a:r>
              <a:endParaRPr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5" name="图片 4" descr="公路上有许多车&#10;&#10;描述已自动生成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7" r="50468" b="44288"/>
            <a:stretch>
              <a:fillRect/>
            </a:stretch>
          </p:blipFill>
          <p:spPr>
            <a:xfrm>
              <a:off x="2293355" y="2306999"/>
              <a:ext cx="3427095" cy="2622523"/>
            </a:xfrm>
            <a:prstGeom prst="rect">
              <a:avLst/>
            </a:prstGeom>
          </p:spPr>
        </p:pic>
        <p:pic>
          <p:nvPicPr>
            <p:cNvPr id="6" name="图片 5" descr="图片包含 男人, 站, 桌子, 人们&#10;&#10;描述已自动生成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7715" y="2306999"/>
              <a:ext cx="3059724" cy="2622524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1812490" y="2205840"/>
              <a:ext cx="9564370" cy="2849880"/>
            </a:xfrm>
            <a:prstGeom prst="rect">
              <a:avLst/>
            </a:prstGeom>
            <a:noFill/>
            <a:ln w="19050">
              <a:solidFill>
                <a:srgbClr val="3A5542"/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" name="云形标注 9"/>
          <p:cNvSpPr/>
          <p:nvPr/>
        </p:nvSpPr>
        <p:spPr>
          <a:xfrm>
            <a:off x="9030335" y="4081780"/>
            <a:ext cx="1889125" cy="772795"/>
          </a:xfrm>
          <a:prstGeom prst="cloudCallout">
            <a:avLst>
              <a:gd name="adj1" fmla="val -16957"/>
              <a:gd name="adj2" fmla="val -7908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第二单元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/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第三单元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2796635" y="1195997"/>
            <a:ext cx="6119450" cy="855182"/>
            <a:chOff x="2796635" y="1416337"/>
            <a:chExt cx="6119450" cy="855182"/>
          </a:xfrm>
        </p:grpSpPr>
        <p:cxnSp>
          <p:nvCxnSpPr>
            <p:cNvPr id="28" name="直接连接符 27"/>
            <p:cNvCxnSpPr/>
            <p:nvPr/>
          </p:nvCxnSpPr>
          <p:spPr>
            <a:xfrm flipV="1">
              <a:off x="3359346" y="2060503"/>
              <a:ext cx="5556738" cy="0"/>
            </a:xfrm>
            <a:prstGeom prst="line">
              <a:avLst/>
            </a:prstGeom>
            <a:ln w="12700">
              <a:solidFill>
                <a:srgbClr val="014E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3359347" y="1416337"/>
              <a:ext cx="555673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二、数据的表示形式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014E6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1784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第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　学习活动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" name="圆角矩形 9"/>
          <p:cNvSpPr/>
          <p:nvPr>
            <p:custDataLst>
              <p:tags r:id="rId1"/>
            </p:custDataLst>
          </p:nvPr>
        </p:nvSpPr>
        <p:spPr>
          <a:xfrm>
            <a:off x="3883761" y="2597182"/>
            <a:ext cx="1221740" cy="51816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数字</a:t>
            </a:r>
            <a:endParaRPr lang="zh-CN" altLang="en-US" sz="2400" b="1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圆角矩形 13"/>
          <p:cNvSpPr/>
          <p:nvPr>
            <p:custDataLst>
              <p:tags r:id="rId2"/>
            </p:custDataLst>
          </p:nvPr>
        </p:nvSpPr>
        <p:spPr>
          <a:xfrm>
            <a:off x="3883761" y="3325502"/>
            <a:ext cx="1221740" cy="51816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汉字</a:t>
            </a:r>
            <a:endParaRPr lang="en-US" altLang="zh-CN" sz="2400" b="1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圆角矩形 14"/>
          <p:cNvSpPr/>
          <p:nvPr>
            <p:custDataLst>
              <p:tags r:id="rId3"/>
            </p:custDataLst>
          </p:nvPr>
        </p:nvSpPr>
        <p:spPr>
          <a:xfrm>
            <a:off x="3872861" y="4038401"/>
            <a:ext cx="1221740" cy="51816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字母</a:t>
            </a:r>
            <a:endParaRPr lang="zh-CN" altLang="en-US" sz="2400" b="1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圆角矩形 18"/>
          <p:cNvSpPr/>
          <p:nvPr>
            <p:custDataLst>
              <p:tags r:id="rId4"/>
            </p:custDataLst>
          </p:nvPr>
        </p:nvSpPr>
        <p:spPr>
          <a:xfrm>
            <a:off x="3872861" y="4759423"/>
            <a:ext cx="1221740" cy="51816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符号</a:t>
            </a:r>
            <a:endParaRPr lang="zh-CN" altLang="en-US" sz="2400" b="1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圆角矩形 15"/>
          <p:cNvSpPr/>
          <p:nvPr>
            <p:custDataLst>
              <p:tags r:id="rId5"/>
            </p:custDataLst>
          </p:nvPr>
        </p:nvSpPr>
        <p:spPr>
          <a:xfrm>
            <a:off x="6433377" y="2687003"/>
            <a:ext cx="1221740" cy="51816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图片</a:t>
            </a:r>
            <a:endParaRPr lang="zh-CN" altLang="en-US" sz="2400" b="1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圆角矩形 21"/>
          <p:cNvSpPr/>
          <p:nvPr>
            <p:custDataLst>
              <p:tags r:id="rId6"/>
            </p:custDataLst>
          </p:nvPr>
        </p:nvSpPr>
        <p:spPr>
          <a:xfrm>
            <a:off x="6433377" y="4571179"/>
            <a:ext cx="1221740" cy="51816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编码</a:t>
            </a:r>
            <a:endParaRPr lang="zh-CN" altLang="en-US" sz="2400" b="1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>
            <p:custDataLst>
              <p:tags r:id="rId7"/>
            </p:custDataLst>
          </p:nvPr>
        </p:nvSpPr>
        <p:spPr>
          <a:xfrm>
            <a:off x="2424221" y="2669306"/>
            <a:ext cx="1173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8848.86</a:t>
            </a:r>
            <a:endParaRPr kumimoji="1" lang="en-US" altLang="zh-CN" sz="2400" dirty="0">
              <a:solidFill>
                <a:srgbClr val="0070C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8"/>
            </p:custDataLst>
          </p:nvPr>
        </p:nvSpPr>
        <p:spPr>
          <a:xfrm>
            <a:off x="2462321" y="3401593"/>
            <a:ext cx="109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SzTx/>
              <a:buFontTx/>
            </a:pP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星期五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9"/>
            </p:custDataLst>
          </p:nvPr>
        </p:nvSpPr>
        <p:spPr>
          <a:xfrm>
            <a:off x="2513121" y="4117408"/>
            <a:ext cx="995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CCTV</a:t>
            </a:r>
            <a:endParaRPr kumimoji="1" lang="en-US" altLang="zh-CN" sz="2400" dirty="0">
              <a:solidFill>
                <a:srgbClr val="0070C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789290" y="4833290"/>
            <a:ext cx="443342" cy="436886"/>
          </a:xfrm>
          <a:prstGeom prst="rect">
            <a:avLst/>
          </a:prstGeom>
        </p:spPr>
      </p:pic>
      <p:pic>
        <p:nvPicPr>
          <p:cNvPr id="25" name="图片 24" descr="图片包含 男人, 站, 桌子, 人们&#10;&#10;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195" y="4043045"/>
            <a:ext cx="1938020" cy="16624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7" t="6305" r="74390" b="61203"/>
          <a:stretch>
            <a:fillRect/>
          </a:stretch>
        </p:blipFill>
        <p:spPr>
          <a:xfrm>
            <a:off x="7783195" y="1862287"/>
            <a:ext cx="2042528" cy="199968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792792" y="1196005"/>
            <a:ext cx="6106712" cy="855182"/>
            <a:chOff x="2796635" y="1416337"/>
            <a:chExt cx="6106712" cy="855182"/>
          </a:xfrm>
        </p:grpSpPr>
        <p:cxnSp>
          <p:nvCxnSpPr>
            <p:cNvPr id="12" name="直接连接符 11"/>
            <p:cNvCxnSpPr/>
            <p:nvPr/>
          </p:nvCxnSpPr>
          <p:spPr>
            <a:xfrm flipV="1">
              <a:off x="3359346" y="2055637"/>
              <a:ext cx="5544000" cy="0"/>
            </a:xfrm>
            <a:prstGeom prst="line">
              <a:avLst/>
            </a:prstGeom>
            <a:ln w="12700">
              <a:solidFill>
                <a:srgbClr val="711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组合 12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711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AE02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AE0203"/>
                  </a:solidFill>
                </a:endParaRPr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3359347" y="1416337"/>
              <a:ext cx="55440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三、</a:t>
              </a:r>
              <a:r>
                <a:rPr lang="zh-CN" altLang="en-US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用数据介绍自己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6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第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　学习活动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7" name="内容占位符 3"/>
          <p:cNvSpPr txBox="1"/>
          <p:nvPr>
            <p:custDataLst>
              <p:tags r:id="rId1"/>
            </p:custDataLst>
          </p:nvPr>
        </p:nvSpPr>
        <p:spPr>
          <a:xfrm>
            <a:off x="982345" y="2587703"/>
            <a:ext cx="10088880" cy="5069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just">
              <a:lnSpc>
                <a:spcPts val="3600"/>
              </a:lnSpc>
              <a:defRPr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ea typeface="楷体" panose="02010609060101010101" pitchFamily="49" charset="-122"/>
              </a:rPr>
              <a:t>        用你身上的数据制作“自画像”，看看能不能清楚地向别人介绍自己。</a:t>
            </a:r>
            <a:endParaRPr lang="en-US" altLang="zh-CN" dirty="0">
              <a:ea typeface="楷体" panose="02010609060101010101" pitchFamily="49" charset="-122"/>
            </a:endParaRPr>
          </a:p>
        </p:txBody>
      </p:sp>
      <p:sp>
        <p:nvSpPr>
          <p:cNvPr id="19" name="内容占位符 3"/>
          <p:cNvSpPr txBox="1"/>
          <p:nvPr>
            <p:custDataLst>
              <p:tags r:id="rId2"/>
            </p:custDataLst>
          </p:nvPr>
        </p:nvSpPr>
        <p:spPr>
          <a:xfrm>
            <a:off x="982345" y="3456651"/>
            <a:ext cx="10088880" cy="968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just">
              <a:lnSpc>
                <a:spcPts val="3600"/>
              </a:lnSpc>
              <a:defRPr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/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b="1"/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r>
              <a:rPr lang="zh-CN" altLang="en-US" dirty="0">
                <a:ea typeface="楷体" panose="02010609060101010101" pitchFamily="49" charset="-122"/>
              </a:rPr>
              <a:t>        </a:t>
            </a:r>
            <a:r>
              <a:rPr lang="zh-CN" altLang="en-US" dirty="0">
                <a:solidFill>
                  <a:srgbClr val="0070C0"/>
                </a:solidFill>
                <a:ea typeface="楷体" panose="02010609060101010101" pitchFamily="49" charset="-122"/>
              </a:rPr>
              <a:t>注意</a:t>
            </a:r>
            <a:r>
              <a:rPr lang="zh-CN" altLang="en-US" dirty="0">
                <a:ea typeface="楷体" panose="02010609060101010101" pitchFamily="49" charset="-122"/>
              </a:rPr>
              <a:t>：选择自己的主要特征进行数据展示，让别人更快地认识你。建议使用多种类型的数据。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2345" y="4888576"/>
            <a:ext cx="10088880" cy="49051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年龄、身高、体重、五官特征，以及饮食习惯、兴趣爱好、作息时间</a:t>
            </a:r>
            <a:r>
              <a:rPr lang="en-US" altLang="zh-CN" sz="24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……</a:t>
            </a:r>
            <a:endParaRPr lang="en-US" altLang="zh-CN" sz="24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792792" y="1196005"/>
            <a:ext cx="6106712" cy="855182"/>
            <a:chOff x="2796635" y="1416337"/>
            <a:chExt cx="6106712" cy="855182"/>
          </a:xfrm>
        </p:grpSpPr>
        <p:cxnSp>
          <p:nvCxnSpPr>
            <p:cNvPr id="12" name="直接连接符 11"/>
            <p:cNvCxnSpPr/>
            <p:nvPr/>
          </p:nvCxnSpPr>
          <p:spPr>
            <a:xfrm flipV="1">
              <a:off x="3359346" y="2055637"/>
              <a:ext cx="5544000" cy="0"/>
            </a:xfrm>
            <a:prstGeom prst="line">
              <a:avLst/>
            </a:prstGeom>
            <a:ln w="12700">
              <a:solidFill>
                <a:srgbClr val="711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组合 12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711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AE02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AE0203"/>
                  </a:solidFill>
                </a:endParaRPr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3359347" y="1416337"/>
              <a:ext cx="55440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三、</a:t>
              </a:r>
              <a:r>
                <a:rPr lang="zh-CN" altLang="en-US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用数据介绍自己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6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第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　学习活动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7" name="内容占位符 3"/>
          <p:cNvSpPr txBox="1"/>
          <p:nvPr>
            <p:custDataLst>
              <p:tags r:id="rId1"/>
            </p:custDataLst>
          </p:nvPr>
        </p:nvSpPr>
        <p:spPr>
          <a:xfrm>
            <a:off x="985520" y="2430780"/>
            <a:ext cx="1008888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just">
              <a:lnSpc>
                <a:spcPts val="3600"/>
              </a:lnSpc>
              <a:defRPr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ea typeface="楷体" panose="02010609060101010101" pitchFamily="49" charset="-122"/>
              </a:rPr>
              <a:t>        写出</a:t>
            </a:r>
            <a:r>
              <a:rPr lang="zh-CN" altLang="en-US" dirty="0">
                <a:ea typeface="楷体" panose="02010609060101010101" pitchFamily="49" charset="-122"/>
              </a:rPr>
              <a:t>自己身上的数据，画出“自画像”。看看你能不能清楚地向别人介绍自己。</a:t>
            </a:r>
            <a:endParaRPr lang="en-US" altLang="zh-CN" dirty="0">
              <a:ea typeface="楷体" panose="02010609060101010101" pitchFamily="49" charset="-122"/>
            </a:endParaRPr>
          </a:p>
        </p:txBody>
      </p:sp>
      <p:sp>
        <p:nvSpPr>
          <p:cNvPr id="19" name="内容占位符 3"/>
          <p:cNvSpPr txBox="1"/>
          <p:nvPr>
            <p:custDataLst>
              <p:tags r:id="rId2"/>
            </p:custDataLst>
          </p:nvPr>
        </p:nvSpPr>
        <p:spPr>
          <a:xfrm>
            <a:off x="985520" y="3790950"/>
            <a:ext cx="10088880" cy="968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just">
              <a:lnSpc>
                <a:spcPts val="3600"/>
              </a:lnSpc>
              <a:defRPr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/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b="1"/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r>
              <a:rPr lang="zh-CN" altLang="en-US" dirty="0">
                <a:ea typeface="楷体" panose="02010609060101010101" pitchFamily="49" charset="-122"/>
              </a:rPr>
              <a:t>        </a:t>
            </a:r>
            <a:r>
              <a:rPr lang="zh-CN" altLang="en-US" dirty="0">
                <a:solidFill>
                  <a:srgbClr val="0070C0"/>
                </a:solidFill>
                <a:ea typeface="楷体" panose="02010609060101010101" pitchFamily="49" charset="-122"/>
              </a:rPr>
              <a:t>注意</a:t>
            </a:r>
            <a:r>
              <a:rPr lang="zh-CN" altLang="en-US" dirty="0">
                <a:ea typeface="楷体" panose="02010609060101010101" pitchFamily="49" charset="-122"/>
              </a:rPr>
              <a:t>：选择自己的主要特征进行数据展示，让别人更快地认识你。建议使用多种类型的数据。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3" name="圆角矩形 9"/>
          <p:cNvSpPr/>
          <p:nvPr>
            <p:custDataLst>
              <p:tags r:id="rId3"/>
            </p:custDataLst>
          </p:nvPr>
        </p:nvSpPr>
        <p:spPr>
          <a:xfrm>
            <a:off x="1770481" y="5210182"/>
            <a:ext cx="1221740" cy="51816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数字</a:t>
            </a:r>
            <a:endParaRPr lang="zh-CN" altLang="en-US" sz="2400" b="1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圆角矩形 13"/>
          <p:cNvSpPr/>
          <p:nvPr>
            <p:custDataLst>
              <p:tags r:id="rId4"/>
            </p:custDataLst>
          </p:nvPr>
        </p:nvSpPr>
        <p:spPr>
          <a:xfrm>
            <a:off x="3336391" y="5210817"/>
            <a:ext cx="1221740" cy="51816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汉字</a:t>
            </a:r>
            <a:endParaRPr lang="en-US" altLang="zh-CN" sz="2400" b="1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圆角矩形 14"/>
          <p:cNvSpPr/>
          <p:nvPr>
            <p:custDataLst>
              <p:tags r:id="rId5"/>
            </p:custDataLst>
          </p:nvPr>
        </p:nvSpPr>
        <p:spPr>
          <a:xfrm>
            <a:off x="4902301" y="5211452"/>
            <a:ext cx="1221740" cy="51816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字母</a:t>
            </a:r>
            <a:endParaRPr lang="zh-CN" altLang="en-US" sz="2400" b="1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圆角矩形 18"/>
          <p:cNvSpPr/>
          <p:nvPr>
            <p:custDataLst>
              <p:tags r:id="rId6"/>
            </p:custDataLst>
          </p:nvPr>
        </p:nvSpPr>
        <p:spPr>
          <a:xfrm>
            <a:off x="6468211" y="5212087"/>
            <a:ext cx="1221740" cy="51816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符号</a:t>
            </a:r>
            <a:endParaRPr lang="zh-CN" altLang="en-US" sz="2400" b="1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圆角矩形 15"/>
          <p:cNvSpPr/>
          <p:nvPr>
            <p:custDataLst>
              <p:tags r:id="rId7"/>
            </p:custDataLst>
          </p:nvPr>
        </p:nvSpPr>
        <p:spPr>
          <a:xfrm>
            <a:off x="8034121" y="5212722"/>
            <a:ext cx="1221740" cy="51816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图片</a:t>
            </a:r>
            <a:endParaRPr lang="zh-CN" altLang="en-US" sz="2400" b="1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圆角矩形 21"/>
          <p:cNvSpPr/>
          <p:nvPr>
            <p:custDataLst>
              <p:tags r:id="rId8"/>
            </p:custDataLst>
          </p:nvPr>
        </p:nvSpPr>
        <p:spPr>
          <a:xfrm>
            <a:off x="9600031" y="5213357"/>
            <a:ext cx="1221740" cy="51816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编码</a:t>
            </a:r>
            <a:endParaRPr lang="zh-CN" altLang="en-US" sz="2400" b="1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792792" y="1196005"/>
            <a:ext cx="6106712" cy="855182"/>
            <a:chOff x="2796635" y="1416337"/>
            <a:chExt cx="6106712" cy="855182"/>
          </a:xfrm>
        </p:grpSpPr>
        <p:cxnSp>
          <p:nvCxnSpPr>
            <p:cNvPr id="12" name="直接连接符 11"/>
            <p:cNvCxnSpPr/>
            <p:nvPr/>
          </p:nvCxnSpPr>
          <p:spPr>
            <a:xfrm flipV="1">
              <a:off x="3359346" y="2055637"/>
              <a:ext cx="5544000" cy="0"/>
            </a:xfrm>
            <a:prstGeom prst="line">
              <a:avLst/>
            </a:prstGeom>
            <a:ln w="12700">
              <a:solidFill>
                <a:srgbClr val="711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组合 12"/>
            <p:cNvGrpSpPr/>
            <p:nvPr/>
          </p:nvGrpSpPr>
          <p:grpSpPr>
            <a:xfrm>
              <a:off x="2796635" y="1801906"/>
              <a:ext cx="445481" cy="469613"/>
              <a:chOff x="2121873" y="1511588"/>
              <a:chExt cx="445481" cy="469613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2121873" y="1511588"/>
                <a:ext cx="363415" cy="363415"/>
              </a:xfrm>
              <a:prstGeom prst="rect">
                <a:avLst/>
              </a:prstGeom>
              <a:solidFill>
                <a:srgbClr val="711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2321171" y="1735018"/>
                <a:ext cx="246183" cy="246183"/>
              </a:xfrm>
              <a:prstGeom prst="rect">
                <a:avLst/>
              </a:prstGeom>
              <a:solidFill>
                <a:srgbClr val="AE02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AE0203"/>
                  </a:solidFill>
                </a:endParaRPr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3359347" y="1416337"/>
              <a:ext cx="55440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三、</a:t>
              </a:r>
              <a:r>
                <a:rPr lang="zh-CN" altLang="en-US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用数据介绍自己</a:t>
              </a:r>
              <a:endPara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6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第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　学习活动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8" name="内容占位符 3"/>
          <p:cNvSpPr txBox="1"/>
          <p:nvPr>
            <p:custDataLst>
              <p:tags r:id="rId1"/>
            </p:custDataLst>
          </p:nvPr>
        </p:nvSpPr>
        <p:spPr>
          <a:xfrm>
            <a:off x="1167765" y="3112618"/>
            <a:ext cx="9856470" cy="20916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just">
              <a:lnSpc>
                <a:spcPts val="3600"/>
              </a:lnSpc>
              <a:defRPr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/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b="1"/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pPr algn="l" fontAlgn="auto">
              <a:spcBef>
                <a:spcPts val="1200"/>
              </a:spcBef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    步骤一：先进行分组讨论，讨论完成后，每组选出一位同学，将其数据记录交给老师。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 fontAlgn="auto">
              <a:spcBef>
                <a:spcPts val="1200"/>
              </a:spcBef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    步骤二：老师从各组的记录中随机选择</a:t>
            </a:r>
            <a:r>
              <a:rPr lang="zh-CN" altLang="en-US" dirty="0">
                <a:solidFill>
                  <a:schemeClr val="accent5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一位同学的数据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来展示，其他组的同学猜数据描述的是哪位同学。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310896" y="2400465"/>
            <a:ext cx="3570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游戏时间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猜猜我是谁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en-US" altLang="zh-CN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剪去单角的矩形 3"/>
          <p:cNvSpPr/>
          <p:nvPr/>
        </p:nvSpPr>
        <p:spPr>
          <a:xfrm>
            <a:off x="1233535" y="1603187"/>
            <a:ext cx="9724930" cy="1825813"/>
          </a:xfrm>
          <a:prstGeom prst="snip1Rect">
            <a:avLst/>
          </a:prstGeom>
          <a:solidFill>
            <a:srgbClr val="54D5D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ts val="3600"/>
              </a:lnSpc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   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．数字、汉字、字母、符号、图片等都是数据。</a:t>
            </a:r>
            <a:endParaRPr lang="zh-CN" altLang="en-US" sz="240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ts val="36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    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．编码也能表示数据。</a:t>
            </a:r>
            <a:endParaRPr lang="zh-CN" altLang="en-US" sz="240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ts val="36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    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．感受身边的数据，能用数据介绍自己。</a:t>
            </a:r>
            <a:endParaRPr lang="zh-CN" altLang="en-US" sz="280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第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　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课堂总结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副标题 2"/>
          <p:cNvSpPr txBox="1"/>
          <p:nvPr/>
        </p:nvSpPr>
        <p:spPr>
          <a:xfrm>
            <a:off x="97947" y="277946"/>
            <a:ext cx="3934982" cy="57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第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　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拓展与提升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内容占位符 2"/>
          <p:cNvSpPr txBox="1"/>
          <p:nvPr/>
        </p:nvSpPr>
        <p:spPr>
          <a:xfrm>
            <a:off x="1216904" y="1662014"/>
            <a:ext cx="4784067" cy="235365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just">
              <a:lnSpc>
                <a:spcPts val="3600"/>
              </a:lnSpc>
              <a:defRPr sz="240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ea typeface="楷体" panose="02010609060101010101" pitchFamily="49" charset="-122"/>
              </a:rPr>
              <a:t>        请你向同学推荐一个旅行的地点，可以是风景优美的自然景观，也可以是有文化底蕴的人文景观。</a:t>
            </a:r>
            <a:endParaRPr lang="en-US" altLang="zh-CN" dirty="0">
              <a:ea typeface="楷体" panose="02010609060101010101" pitchFamily="49" charset="-122"/>
            </a:endParaRPr>
          </a:p>
          <a:p>
            <a:r>
              <a:rPr lang="zh-CN" altLang="en-US">
                <a:ea typeface="楷体" panose="02010609060101010101" pitchFamily="49" charset="-122"/>
              </a:rPr>
              <a:t>　　</a:t>
            </a:r>
            <a:r>
              <a:rPr lang="zh-CN" altLang="en-US" dirty="0">
                <a:ea typeface="楷体" panose="02010609060101010101" pitchFamily="49" charset="-122"/>
              </a:rPr>
              <a:t>请用数据从多个角度来介绍这个地点。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42849" y="1786619"/>
            <a:ext cx="4317103" cy="2829621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1"/>
  <p:tag name="KSO_WM_UNIT_ID" val="diagram20228677_3*n_h_i*1_1_1"/>
  <p:tag name="KSO_WM_TEMPLATE_CATEGORY" val="diagram"/>
  <p:tag name="KSO_WM_TEMPLATE_INDEX" val="20228677"/>
  <p:tag name="KSO_WM_UNIT_LAYERLEVEL" val="1_1_1"/>
  <p:tag name="KSO_WM_TAG_VERSION" val="1.0"/>
  <p:tag name="KSO_WM_BEAUTIFY_FLAG" val="#wm#"/>
  <p:tag name="KSO_WM_UNIT_LINE_FORE_SCHEMECOLOR_INDEX" val="5"/>
  <p:tag name="KSO_WM_UNIT_LINE_FILL_TYPE" val="2"/>
  <p:tag name="KSO_WM_UNIT_TEXT_FILL_FORE_SCHEMECOLOR_INDEX" val="2"/>
  <p:tag name="KSO_WM_UNIT_TEXT_FILL_TYPE" val="1"/>
</p:tagLst>
</file>

<file path=ppt/tags/tag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3_3"/>
  <p:tag name="KSO_WM_UNIT_ID" val="diagram20228677_3*n_h_h_i*1_2_3_3"/>
  <p:tag name="KSO_WM_TEMPLATE_CATEGORY" val="diagram"/>
  <p:tag name="KSO_WM_TEMPLATE_INDEX" val="20228677"/>
  <p:tag name="KSO_WM_UNIT_LAYERLEVEL" val="1_1_1_1"/>
  <p:tag name="KSO_WM_TAG_VERSION" val="1.0"/>
  <p:tag name="KSO_WM_BEAUTIFY_FLAG" val="#wm#"/>
  <p:tag name="KSO_WM_UNIT_FILL_FORE_SCHEMECOLOR_INDEX" val="5"/>
  <p:tag name="KSO_WM_UNIT_FILL_TYPE" val="1"/>
</p:tagLst>
</file>

<file path=ppt/tags/tag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3"/>
  <p:tag name="KSO_WM_UNIT_ID" val="diagram20228677_3*n_h_h_i*1_2_1_3"/>
  <p:tag name="KSO_WM_TEMPLATE_CATEGORY" val="diagram"/>
  <p:tag name="KSO_WM_TEMPLATE_INDEX" val="20228677"/>
  <p:tag name="KSO_WM_UNIT_LAYERLEVEL" val="1_1_1_1"/>
  <p:tag name="KSO_WM_TAG_VERSION" val="1.0"/>
  <p:tag name="KSO_WM_BEAUTIFY_FLAG" val="#wm#"/>
  <p:tag name="KSO_WM_UNIT_FILL_FORE_SCHEMECOLOR_INDEX" val="5"/>
  <p:tag name="KSO_WM_UNIT_FILL_TYPE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28677_3*n_h_i*1_1_2"/>
  <p:tag name="KSO_WM_TEMPLATE_CATEGORY" val="diagram"/>
  <p:tag name="KSO_WM_TEMPLATE_INDEX" val="20228677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3"/>
  <p:tag name="KSO_WM_UNIT_ID" val="diagram20228677_3*n_h_i*1_1_3"/>
  <p:tag name="KSO_WM_TEMPLATE_CATEGORY" val="diagram"/>
  <p:tag name="KSO_WM_TEMPLATE_INDEX" val="20228677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4"/>
  <p:tag name="KSO_WM_UNIT_ID" val="diagram20228677_3*n_h_i*1_1_4"/>
  <p:tag name="KSO_WM_TEMPLATE_CATEGORY" val="diagram"/>
  <p:tag name="KSO_WM_TEMPLATE_INDEX" val="20228677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5"/>
  <p:tag name="KSO_WM_UNIT_ID" val="diagram20228677_3*n_h_i*1_1_5"/>
  <p:tag name="KSO_WM_TEMPLATE_CATEGORY" val="diagram"/>
  <p:tag name="KSO_WM_TEMPLATE_INDEX" val="20228677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2_2"/>
  <p:tag name="KSO_WM_UNIT_ID" val="diagram20228677_3*n_h_h_i*1_2_2_2"/>
  <p:tag name="KSO_WM_TEMPLATE_CATEGORY" val="diagram"/>
  <p:tag name="KSO_WM_TEMPLATE_INDEX" val="20228677"/>
  <p:tag name="KSO_WM_UNIT_LAYERLEVEL" val="1_1_1_1"/>
  <p:tag name="KSO_WM_TAG_VERSION" val="1.0"/>
  <p:tag name="KSO_WM_BEAUTIFY_FLAG" val="#wm#"/>
  <p:tag name="KSO_WM_UNIT_FILL_FORE_SCHEMECOLOR_INDEX" val="5"/>
  <p:tag name="KSO_WM_UNIT_FILL_TYPE" val="1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TABLE_ENDDRAG_ORIGIN_RECT" val="432*120"/>
  <p:tag name="TABLE_ENDDRAG_RECT" val="511*198*432*120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COMMONDATA" val="eyJoZGlkIjoiMzA3YWRiYmFiYzBhMjc4ZGU4MjNhNDQzODU4MzExZGMifQ=="/>
  <p:tag name="commondata" val="eyJoZGlkIjoiY2NlZWE4OWJkY2Q2MTM4ODk1NmQzZTU1ZmZkZmU1M2I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1511</Words>
  <Application>WPS 演示</Application>
  <PresentationFormat>宽屏</PresentationFormat>
  <Paragraphs>273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2" baseType="lpstr">
      <vt:lpstr>Arial</vt:lpstr>
      <vt:lpstr>宋体</vt:lpstr>
      <vt:lpstr>Wingdings</vt:lpstr>
      <vt:lpstr>黑体</vt:lpstr>
      <vt:lpstr>华文楷体</vt:lpstr>
      <vt:lpstr>微软雅黑</vt:lpstr>
      <vt:lpstr>Times New Roman</vt:lpstr>
      <vt:lpstr>Calibri</vt:lpstr>
      <vt:lpstr>楷体</vt:lpstr>
      <vt:lpstr>江城圆体 400W</vt:lpstr>
      <vt:lpstr>等线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陈伟玲</dc:creator>
  <cp:lastModifiedBy>Administrator</cp:lastModifiedBy>
  <cp:revision>453</cp:revision>
  <dcterms:created xsi:type="dcterms:W3CDTF">2020-02-05T11:17:00Z</dcterms:created>
  <dcterms:modified xsi:type="dcterms:W3CDTF">2024-08-21T14:27:04Z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5DE34D39FF5346CBAC6AD8FEFC92A562_12</vt:lpwstr>
  </property>
  <property fmtid="{D5CDD505-2E9C-101B-9397-08002B2CF9AE}" pid="3" name="KSOProductBuildVer">
    <vt:lpwstr>2052-12.1.0.17147</vt:lpwstr>
  </property>
</Properties>
</file>