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954" r:id="rId1"/>
    <p:sldMasterId id="2147502991" r:id="rId2"/>
  </p:sldMasterIdLst>
  <p:notesMasterIdLst>
    <p:notesMasterId r:id="rId3"/>
  </p:notesMasterIdLst>
  <p:sldIdLst>
    <p:sldId id="8684" r:id="rId4"/>
    <p:sldId id="8687" r:id="rId5"/>
    <p:sldId id="8690" r:id="rId6"/>
    <p:sldId id="8693" r:id="rId7"/>
    <p:sldId id="8696" r:id="rId8"/>
    <p:sldId id="8699" r:id="rId9"/>
    <p:sldId id="8702" r:id="rId10"/>
    <p:sldId id="8705" r:id="rId11"/>
    <p:sldId id="8708" r:id="rId12"/>
    <p:sldId id="8711" r:id="rId13"/>
    <p:sldId id="8714" r:id="rId14"/>
    <p:sldId id="8717" r:id="rId15"/>
    <p:sldId id="8720" r:id="rId16"/>
    <p:sldId id="8723" r:id="rId17"/>
    <p:sldId id="8726" r:id="rId18"/>
    <p:sldId id="8729" r:id="rId19"/>
    <p:sldId id="8732" r:id="rId20"/>
    <p:sldId id="8735" r:id="rId21"/>
    <p:sldId id="8738" r:id="rId22"/>
    <p:sldId id="8741" r:id="rId23"/>
    <p:sldId id="8744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55" r:id="rId1"/>
    <p:sldLayoutId id="2147502956" r:id="rId2"/>
    <p:sldLayoutId id="2147502957" r:id="rId3"/>
    <p:sldLayoutId id="2147502958" r:id="rId4"/>
    <p:sldLayoutId id="2147502959" r:id="rId5"/>
    <p:sldLayoutId id="2147502960" r:id="rId6"/>
    <p:sldLayoutId id="2147502961" r:id="rId7"/>
    <p:sldLayoutId id="2147502962" r:id="rId8"/>
    <p:sldLayoutId id="2147502963" r:id="rId9"/>
    <p:sldLayoutId id="2147502964" r:id="rId10"/>
    <p:sldLayoutId id="21475029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992" r:id="rId1"/>
    <p:sldLayoutId id="2147502993" r:id="rId2"/>
    <p:sldLayoutId id="2147502994" r:id="rId3"/>
    <p:sldLayoutId id="2147502995" r:id="rId4"/>
    <p:sldLayoutId id="2147502996" r:id="rId5"/>
    <p:sldLayoutId id="2147502997" r:id="rId6"/>
    <p:sldLayoutId id="2147502998" r:id="rId7"/>
    <p:sldLayoutId id="2147502999" r:id="rId8"/>
    <p:sldLayoutId id="2147503000" r:id="rId9"/>
    <p:sldLayoutId id="2147503001" r:id="rId10"/>
    <p:sldLayoutId id="214750300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ags" Target="../tags/tag151.xml"/><Relationship Id="rId16" Type="http://schemas.openxmlformats.org/officeDocument/2006/relationships/tags" Target="../tags/tag152.xml"/><Relationship Id="rId17" Type="http://schemas.openxmlformats.org/officeDocument/2006/relationships/tags" Target="../tags/tag153.xml"/><Relationship Id="rId18" Type="http://schemas.openxmlformats.org/officeDocument/2006/relationships/tags" Target="../tags/tag154.xml"/><Relationship Id="rId19" Type="http://schemas.openxmlformats.org/officeDocument/2006/relationships/tags" Target="../tags/tag155.xml"/><Relationship Id="rId20" Type="http://schemas.openxmlformats.org/officeDocument/2006/relationships/tags" Target="../tags/tag15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tags" Target="../tags/tag208.xml"/><Relationship Id="rId22" Type="http://schemas.openxmlformats.org/officeDocument/2006/relationships/tags" Target="../tags/tag209.xml"/><Relationship Id="rId23" Type="http://schemas.openxmlformats.org/officeDocument/2006/relationships/tags" Target="../tags/tag210.xml"/><Relationship Id="rId24" Type="http://schemas.openxmlformats.org/officeDocument/2006/relationships/tags" Target="../tags/tag211.xml"/><Relationship Id="rId25" Type="http://schemas.openxmlformats.org/officeDocument/2006/relationships/tags" Target="../tags/tag212.xml"/><Relationship Id="rId26" Type="http://schemas.openxmlformats.org/officeDocument/2006/relationships/tags" Target="../tags/tag213.xml"/><Relationship Id="rId27" Type="http://schemas.openxmlformats.org/officeDocument/2006/relationships/tags" Target="../tags/tag214.xml"/><Relationship Id="rId28" Type="http://schemas.openxmlformats.org/officeDocument/2006/relationships/tags" Target="../tags/tag215.xml"/><Relationship Id="rId29" Type="http://schemas.openxmlformats.org/officeDocument/2006/relationships/tags" Target="../tags/tag216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亲子教育与初中生个性发展：家校合作的重要方向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75970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75971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亲子教育对初中生个性发展的影响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2493523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7298689" y="2512046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7298690" y="3075305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家校合作在初中生个性发展中的重要性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032675" y="2560811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2759723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275971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家校合作的具体措施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493523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7298875" y="4699621"/>
            <a:ext cx="1520187" cy="464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Four.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7298690" y="5262880"/>
            <a:ext cx="3676650" cy="117030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8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家校合作的实践案例</a:t>
            </a:r>
            <a:endParaRPr altLang="en-US" b="1" dirty="0" sz="28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2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32675" y="4748386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亲子教育对初中生个性发展的影响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家庭环境对初中生个性发展的影响</a:t>
            </a:r>
            <a:endParaRPr altLang="en-US" lang="zh-CN"/>
          </a:p>
        </p:txBody>
      </p:sp>
      <p:sp>
        <p:nvSpPr>
          <p:cNvPr id="104889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89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89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家庭氛围：良好的家庭氛围有利于培养孩子的自信心和安全感，促进个性发展。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0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家庭结构：完整的家庭结构对孩子的个性发展有积极影响，离异或单亲家庭可能对孩子造成负面影响。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0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家庭教育方式：民主、开放的家庭教育方式有利于培养孩子的自主性和创造性，过度溺爱或严厉管教则可能阻碍孩子个性发展。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1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1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家庭经济条件：良好的家庭经济条件可以提供更多的资源和机会，有利于孩子的个性发展，但贫困家庭的孩子也可能在逆境中培养出坚韧的品质。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父母教育方式对初中生个性发展的影响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民主型教育方式：有利于培养学生的自主性和创造性，促进个性发展。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专制型教育方式：可能导致学生缺乏自主性和独立性，限制个性发展。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放任型教育方式：可能使学生缺乏规则意识和责任感，不利于个性发展。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溺爱型教育方式：可能导致学生依赖性强，缺乏自我成长和自我管理能力，不利于个性发展。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亲子沟通对初中生个性发展的影响</a:t>
            </a:r>
            <a:endParaRPr altLang="en-US" lang="zh-CN"/>
          </a:p>
        </p:txBody>
      </p:sp>
      <p:sp>
        <p:nvSpPr>
          <p:cNvPr id="104900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促进情感交流：良好的亲子沟通有助于增强家庭成员之间的情感联系，为初中生的个性发展提供情感支持。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引导正确价值观：通过沟通，家长可以引导初中生树立正确的价值观，培养良好的道德品质和行为习惯。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285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激发学习兴趣：有效的沟通可以了解初中生的学习状况，发现并解决问题，激发他们的学习兴趣和动力。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6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促进自我认知：亲子沟通有助于初中生更好地认识自己，了解自己的优点和不足，为未来的发展打下基础。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7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家校合作在初中生个性发展中的重要性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家校合作对初中生个性发展的促进作用</a:t>
            </a:r>
            <a:endParaRPr altLang="en-US" lang="zh-CN"/>
          </a:p>
        </p:txBody>
      </p:sp>
      <p:sp>
        <p:nvSpPr>
          <p:cNvPr id="1049108" name="任意多边形 35"/>
          <p:cNvSpPr/>
          <p:nvPr>
            <p:custDataLst>
              <p:tags r:id="rId1"/>
            </p:custDataLst>
          </p:nvPr>
        </p:nvSpPr>
        <p:spPr>
          <a:xfrm>
            <a:off x="608400" y="1491688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10" name="任意多边形 39"/>
          <p:cNvSpPr/>
          <p:nvPr>
            <p:custDataLst>
              <p:tags r:id="rId2"/>
            </p:custDataLst>
          </p:nvPr>
        </p:nvSpPr>
        <p:spPr>
          <a:xfrm>
            <a:off x="691615" y="1581891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5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97019" y="1805493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12" name="正文"/>
          <p:cNvSpPr txBox="1"/>
          <p:nvPr>
            <p:custDataLst>
              <p:tags r:id="rId4"/>
            </p:custDataLst>
          </p:nvPr>
        </p:nvSpPr>
        <p:spPr>
          <a:xfrm>
            <a:off x="2260641" y="1567281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促进初中生自我认知的形成：家校合作能够加强家长和学校之间的沟通，让家长更好地了解孩子的个性特点，从而帮助孩子更好地认识自己，形成健康的自我认知。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14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0935" y="15634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16" name="任意多边形 45"/>
          <p:cNvSpPr/>
          <p:nvPr>
            <p:custDataLst>
              <p:tags r:id="rId6"/>
            </p:custDataLst>
          </p:nvPr>
        </p:nvSpPr>
        <p:spPr>
          <a:xfrm>
            <a:off x="608400" y="2729122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18" name="任意多边形 46"/>
          <p:cNvSpPr/>
          <p:nvPr>
            <p:custDataLst>
              <p:tags r:id="rId7"/>
            </p:custDataLst>
          </p:nvPr>
        </p:nvSpPr>
        <p:spPr>
          <a:xfrm>
            <a:off x="691615" y="2819325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97019" y="3042927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0" name="正文"/>
          <p:cNvSpPr txBox="1"/>
          <p:nvPr>
            <p:custDataLst>
              <p:tags r:id="rId9"/>
            </p:custDataLst>
          </p:nvPr>
        </p:nvSpPr>
        <p:spPr>
          <a:xfrm>
            <a:off x="2260641" y="2804714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培养初中生的社交能力：家校合作可以让孩子在社交场合中表现更加自信，提高孩子的社交技巧和能力，从而更好地适应学校和社会生活。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22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0935" y="2800903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24" name="任意多边形 51"/>
          <p:cNvSpPr/>
          <p:nvPr>
            <p:custDataLst>
              <p:tags r:id="rId11"/>
            </p:custDataLst>
          </p:nvPr>
        </p:nvSpPr>
        <p:spPr>
          <a:xfrm>
            <a:off x="608400" y="3966555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26" name="任意多边形 52"/>
          <p:cNvSpPr/>
          <p:nvPr>
            <p:custDataLst>
              <p:tags r:id="rId12"/>
            </p:custDataLst>
          </p:nvPr>
        </p:nvSpPr>
        <p:spPr>
          <a:xfrm>
            <a:off x="691615" y="4056758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97019" y="4280360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28" name="正文"/>
          <p:cNvSpPr txBox="1"/>
          <p:nvPr>
            <p:custDataLst>
              <p:tags r:id="rId14"/>
            </p:custDataLst>
          </p:nvPr>
        </p:nvSpPr>
        <p:spPr>
          <a:xfrm>
            <a:off x="2260641" y="4042148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增强初中生的学习动力：家校合作可以让家长更加关注孩子的学习，增强孩子的学习动力，提高学习效果，使孩子在学术上取得更好的成绩。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0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0935" y="4038337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132" name="任意多边形 57"/>
          <p:cNvSpPr/>
          <p:nvPr>
            <p:custDataLst>
              <p:tags r:id="rId16"/>
            </p:custDataLst>
          </p:nvPr>
        </p:nvSpPr>
        <p:spPr>
          <a:xfrm>
            <a:off x="608400" y="5203989"/>
            <a:ext cx="10969835" cy="104432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134" name="任意多边形 58"/>
          <p:cNvSpPr/>
          <p:nvPr>
            <p:custDataLst>
              <p:tags r:id="rId17"/>
            </p:custDataLst>
          </p:nvPr>
        </p:nvSpPr>
        <p:spPr>
          <a:xfrm>
            <a:off x="691615" y="5294192"/>
            <a:ext cx="10804040" cy="864552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97019" y="5517794"/>
            <a:ext cx="0" cy="431958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36" name="正文"/>
          <p:cNvSpPr txBox="1"/>
          <p:nvPr>
            <p:custDataLst>
              <p:tags r:id="rId19"/>
            </p:custDataLst>
          </p:nvPr>
        </p:nvSpPr>
        <p:spPr>
          <a:xfrm>
            <a:off x="2260641" y="5279582"/>
            <a:ext cx="9010142" cy="879162"/>
          </a:xfrm>
          <a:prstGeom prst="rect"/>
          <a:noFill/>
        </p:spPr>
        <p:txBody>
          <a:bodyPr anchor="ctr" anchorCtr="0" bIns="71755" lIns="90000" rIns="90000" rtlCol="0" tIns="0" wrap="square">
            <a:normAutofit fontScale="88889" lnSpcReduction="1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促进初中生心理健康发展：家校合作可以及时发现和解决孩子的心理问题，让孩子更加健康地成长，形成积极向上的个性特点。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138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0935" y="5275770"/>
            <a:ext cx="900125" cy="90076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家校合作在初中生心理发展中的作用</a:t>
            </a:r>
            <a:endParaRPr altLang="en-US" lang="zh-CN"/>
          </a:p>
        </p:txBody>
      </p:sp>
      <p:sp>
        <p:nvSpPr>
          <p:cNvPr id="104918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促进家长与教师之间的沟通与理解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形成教育合力，提高教育效果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营造良好的成长环境，助力学生健康成长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共同关注学生的个性发展与需求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家校合作在初中生道德发展中的作用</a:t>
            </a:r>
            <a:endParaRPr altLang="en-US" lang="zh-CN"/>
          </a:p>
        </p:txBody>
      </p:sp>
      <p:sp>
        <p:nvSpPr>
          <p:cNvPr id="104926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强化家长对子女教育的参与和监督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促进家庭教育与学校教育的互补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营造良好的道德教育环境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培养学生的道德意识和行为习惯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1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家校合作的具体措施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建立有效的家校沟通机制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定期举行家长会，加强家校之间的交流与合作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设立家长信箱，听取家长的意见和建议，不断改进学校工作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鼓励家长参与学校活动，增进家校互动与了解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建立家长微信群，及时发布学校通知和孩子学习情况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组织丰富的家校互动活动</a:t>
            </a:r>
            <a:endParaRPr altLang="en-US" lang="zh-CN"/>
          </a:p>
        </p:txBody>
      </p:sp>
      <p:sp>
        <p:nvSpPr>
          <p:cNvPr id="1049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定期举办家长会，加强家校沟通与合作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开展亲子活动，增进亲子关系，促进家庭和谐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组织家长志愿者活动，让家长参与学校管理和教学活动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建立家长委员会，让家长参与学校决策，共同推进学校发展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提升家长的教育素质和能力</a:t>
            </a:r>
            <a:endParaRPr altLang="en-US" lang="zh-CN"/>
          </a:p>
        </p:txBody>
      </p:sp>
      <p:sp>
        <p:nvSpPr>
          <p:cNvPr id="10495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定期组织家长教育讲座和培训，提高家长的教育意识和能力。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建立家长教育资源库，提供家庭教育方法和案例供家长学习和参考。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加强家校沟通，鼓励家长积极参与学校教育活动，提高家长的教育参与度。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开展家庭教育咨询和指导服务，为家长提供个性化的教育支持和帮助。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强化家庭教育的指导和支持</a:t>
            </a:r>
            <a:endParaRPr altLang="en-US" lang="zh-CN"/>
          </a:p>
        </p:txBody>
      </p:sp>
      <p:sp>
        <p:nvSpPr>
          <p:cNvPr id="10495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定期开展家庭教育讲座和培训，提高家长的教育意识和能力。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建立家长学校或家庭教育指导中心，提供专业的教育咨询和帮助。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鼓励家长参与学校的教育活动，加强家校之间的沟通和合作。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通过媒体和网络平台，传播家庭教育知识和方法，提高家长的教育水平。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家校合作的实践案例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成功家校合作的典型案例</a:t>
            </a:r>
            <a:endParaRPr altLang="en-US" lang="zh-CN"/>
          </a:p>
        </p:txBody>
      </p:sp>
      <p:sp>
        <p:nvSpPr>
          <p:cNvPr id="10496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案例名称：上海某中学的家校合作项目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案例简介：该项目通过家长、学校和社会三方合作，为初中生提供更加全面和个性化的教育支持，取得了显著的效果。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实践措施：建立家长、学校和社会的沟通机制，定期开展家长会、教师家访等活动，加强家校之间的联系。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成功经验：注重个性化教育，关注学生的兴趣和特长，充分发挥家校合作的优势，形成教育合力。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家校合作在不同类型家庭中的实践</a:t>
            </a:r>
            <a:endParaRPr altLang="en-US" lang="zh-CN"/>
          </a:p>
        </p:txBody>
      </p:sp>
      <p:sp>
        <p:nvSpPr>
          <p:cNvPr id="10497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留守儿童家庭：家校合作加强监护人责任，关注学生心理健康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贫困家庭：家校合作提供教育资源，减轻家庭负担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传统家庭：家校合作促进亲子沟通，提高学生学习动力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单亲家庭：家校合作提供心理支持，帮助学生应对家庭变故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家校合作在不同地区和学校的实践</a:t>
            </a:r>
            <a:endParaRPr altLang="en-US" lang="zh-CN"/>
          </a:p>
        </p:txBody>
      </p:sp>
      <p:sp>
        <p:nvSpPr>
          <p:cNvPr id="104979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北京某中学：通过定期举办家长会、建立家长微信群等方式，加强家校沟通与合作，促进学生的个性发展。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江苏某小学：开展“家校共育”活动，鼓励家长参与学校管理、课程开发等方面的工作，提高教育质量。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四川某初中：利用网络平台，建立家校互动平台，让家长及时了解孩子在校情况，同时为家校合作提供更多便利。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湖北某高中：实施“家长进课堂”计划，邀请各行各业家长到学校为学生授课，拓宽学生视野，增强家校联系。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家校合作的经验和教训总结</a:t>
            </a:r>
            <a:endParaRPr altLang="en-US" lang="zh-CN"/>
          </a:p>
        </p:txBody>
      </p:sp>
      <p:sp>
        <p:nvSpPr>
          <p:cNvPr id="104986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建立有效的沟通机制：确保家长和学校之间的信息畅通，及时解决问题。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明确各自的角色和责任：家长和学校应明确各自在孩子教育中的角色和责任，避免相互推诿。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建立互信关系：通过真诚的交流和合作，建立家长和学校之间的互信关系。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关注学生的个性化需求：在实施家校合作时，应充分考虑学生的个性化需求，制定有针对性的教育方案。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0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4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4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4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4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4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4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4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02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6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2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8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2023-12-31T17:28:20Z</dcterms:created>
  <dcterms:modified xsi:type="dcterms:W3CDTF">2023-12-31T17:28:20Z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2c14a77b28424d3baeaf9a79ce914e67_21</vt:lpwstr>
  </property>
</Properties>
</file>