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59" r:id="rId1"/>
    <p:sldMasterId id="2147491096" r:id="rId2"/>
  </p:sldMasterIdLst>
  <p:notesMasterIdLst>
    <p:notesMasterId r:id="rId3"/>
  </p:notesMasterIdLst>
  <p:sldIdLst>
    <p:sldId id="3714" r:id="rId4"/>
    <p:sldId id="3718" r:id="rId5"/>
    <p:sldId id="3721" r:id="rId6"/>
    <p:sldId id="3724" r:id="rId7"/>
    <p:sldId id="3727" r:id="rId8"/>
    <p:sldId id="3730" r:id="rId9"/>
    <p:sldId id="3733" r:id="rId10"/>
    <p:sldId id="3736" r:id="rId11"/>
    <p:sldId id="3739" r:id="rId12"/>
    <p:sldId id="3742" r:id="rId13"/>
    <p:sldId id="3745" r:id="rId14"/>
    <p:sldId id="3748" r:id="rId15"/>
    <p:sldId id="3751" r:id="rId16"/>
    <p:sldId id="3754" r:id="rId17"/>
    <p:sldId id="3757" r:id="rId18"/>
    <p:sldId id="3760" r:id="rId19"/>
    <p:sldId id="3763" r:id="rId20"/>
    <p:sldId id="3766" r:id="rId21"/>
    <p:sldId id="3769" r:id="rId22"/>
    <p:sldId id="3772" r:id="rId23"/>
    <p:sldId id="3775" r:id="rId24"/>
    <p:sldId id="3778" r:id="rId25"/>
    <p:sldId id="378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image" Target="../media/image4.png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5.png"/><Relationship Id="rId3" Type="http://schemas.openxmlformats.org/officeDocument/2006/relationships/tags" Target="../tags/tag21.xml"/><Relationship Id="rId4" Type="http://schemas.openxmlformats.org/officeDocument/2006/relationships/image" Target="../media/image6.png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tags" Target="../tags/tag25.xml"/><Relationship Id="rId9" Type="http://schemas.openxmlformats.org/officeDocument/2006/relationships/tags" Target="../tags/tag26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png"/><Relationship Id="rId3" Type="http://schemas.openxmlformats.org/officeDocument/2006/relationships/tags" Target="../tags/tag58.xml"/><Relationship Id="rId4" Type="http://schemas.openxmlformats.org/officeDocument/2006/relationships/image" Target="../media/image7.png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2x_background_封面" descr="C:/Users/kingsoft/AppData/Local/Temp/fig2wpp/@png2x_background_封面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9" name="@png2x_main_封面" descr="C:/Users/kingsoft/AppData/Local/Temp/fig2wpp/@png2x_main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86968" y="694944"/>
            <a:ext cx="5980363" cy="3392424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886968" y="4270248"/>
            <a:ext cx="5980363" cy="1261872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gradFill flip="none" rotWithShape="1">
                  <a:gsLst>
                    <a:gs pos="0">
                      <a:schemeClr val="accent3">
                        <a:alpha val="55000"/>
                      </a:schemeClr>
                    </a:gs>
                    <a:gs pos="66000">
                      <a:schemeClr val="accent1"/>
                    </a:gs>
                    <a:gs pos="100000">
                      <a:schemeClr val="accent6">
                        <a:alpha val="73000"/>
                      </a:schemeClr>
                    </a:gs>
                  </a:gsLst>
                  <a:lin ang="0" scaled="1"/>
                </a:gra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单击此处编辑副标题样式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86968" y="5522976"/>
            <a:ext cx="6345936" cy="74066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0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@png2x_background_目录" descr="C:/Users/kingsoft/AppData/Local/Temp/fig2wpp/@png2x_background_目录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3" name="@png2x_main_目录" descr="C:/Users/kingsoft/AppData/Local/Temp/fig2wpp/@png2x_main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77900" y="0"/>
            <a:ext cx="11210290" cy="5486400"/>
          </a:xfrm>
          <a:prstGeom prst="rect"/>
        </p:spPr>
      </p:pic>
      <p:sp>
        <p:nvSpPr>
          <p:cNvPr id="1048688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8200" y="1207008"/>
            <a:ext cx="1279165" cy="4443984"/>
          </a:xfrm>
          <a:noFill/>
        </p:spPr>
        <p:txBody>
          <a:bodyPr anchor="ctr" wrap="square">
            <a:normAutofit/>
          </a:bodyPr>
          <a:lstStyle>
            <a:lvl1pPr algn="ctr">
              <a:defRPr b="0"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@png2x_background_章节" descr="C:/Users/kingsoft/AppData/Local/Temp/fig2wpp/@png2x_background_章节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67" name="@png2x_main_章节" descr="C:/Users/kingsoft/AppData/Local/Temp/fig2wpp/@png2x_main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64795"/>
            <a:ext cx="5595620" cy="6482715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08776" y="3456432"/>
            <a:ext cx="4709160" cy="2807208"/>
          </a:xfrm>
          <a:noFill/>
        </p:spPr>
        <p:txBody>
          <a:bodyPr anchor="t" wrap="square">
            <a:normAutofit/>
          </a:bodyPr>
          <a:lstStyle>
            <a:lvl1pPr algn="r">
              <a:defRPr b="0" sz="5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4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6208776" y="923544"/>
            <a:ext cx="4709160" cy="2505456"/>
          </a:xfrm>
          <a:noFill/>
        </p:spPr>
        <p:txBody>
          <a:bodyPr anchor="b" wrap="square">
            <a:normAutofit/>
          </a:bodyPr>
          <a:lstStyle>
            <a:lvl1pPr algn="r" indent="0" marL="0">
              <a:buNone/>
              <a:defRPr b="0" sz="5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843314"/>
            <a:ext cx="4824984" cy="4334286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  <a:noFill/>
        </p:spPr>
        <p:txBody>
          <a:bodyPr anchor="t" bIns="0" lIns="0" rIns="0" rtlCol="0" tIns="0" vert="horz" wrap="square">
            <a:normAutofit/>
          </a:bodyPr>
          <a:lstStyle>
            <a:lvl1pPr>
              <a:defRPr altLang="en-US" dirty="0" lang="zh-CN"/>
            </a:lvl1pPr>
            <a:lvl2pPr>
              <a:defRPr altLang="en-US" dirty="0" lang="zh-CN"/>
            </a:lvl2pPr>
            <a:lvl3pPr>
              <a:defRPr altLang="en-US" dirty="0" lang="zh-CN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4pPr>
            <a:lvl5pPr>
              <a:defRPr altLang="en-US" dirty="0" sz="1200" lang="zh-CN">
                <a:solidFill>
                  <a:schemeClr val="tx1">
                    <a:lumMod val="8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r>
              <a:rPr altLang="en-US" dirty="0" lang="zh-CN"/>
              <a:t>样式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png2x_background_结束" descr="C:/Users/kingsoft/AppData/Local/Temp/fig2wpp/@png2x_background_结束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71" name="@png2x_main_结束" descr="C:/Users/kingsoft/AppData/Local/Temp/fig2wpp/@png2x_main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35700" y="777240"/>
            <a:ext cx="5312410" cy="5312410"/>
          </a:xfrm>
          <a:prstGeom prst="rect"/>
        </p:spPr>
      </p:pic>
      <p:sp>
        <p:nvSpPr>
          <p:cNvPr id="1048766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758952" y="1077437"/>
            <a:ext cx="6345936" cy="2734056"/>
          </a:xfrm>
          <a:noFill/>
        </p:spPr>
        <p:txBody>
          <a:bodyPr anchor="b" wrap="square">
            <a:normAutofit/>
          </a:bodyPr>
          <a:lstStyle>
            <a:lvl1pPr algn="l">
              <a:lnSpc>
                <a:spcPct val="100000"/>
              </a:lnSpc>
              <a:defRPr b="0" sz="66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74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58952" y="4111690"/>
            <a:ext cx="6345936" cy="1959926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.xml"/><Relationship Id="rId13" Type="http://schemas.openxmlformats.org/officeDocument/2006/relationships/image" Target="../media/image8.png"/><Relationship Id="rId14" Type="http://schemas.openxmlformats.org/officeDocument/2006/relationships/tags" Target="../tags/tag65.xml"/><Relationship Id="rId15" Type="http://schemas.openxmlformats.org/officeDocument/2006/relationships/image" Target="../media/image9.png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Relationship Id="rId19" Type="http://schemas.openxmlformats.org/officeDocument/2006/relationships/tags" Target="../tags/tag69.xml"/><Relationship Id="rId20" Type="http://schemas.openxmlformats.org/officeDocument/2006/relationships/tags" Target="../tags/tag70.xml"/><Relationship Id="rId21" Type="http://schemas.openxmlformats.org/officeDocument/2006/relationships/tags" Target="../tags/tag7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60" r:id="rId1"/>
    <p:sldLayoutId id="2147491061" r:id="rId2"/>
    <p:sldLayoutId id="2147491062" r:id="rId3"/>
    <p:sldLayoutId id="2147491063" r:id="rId4"/>
    <p:sldLayoutId id="2147491064" r:id="rId5"/>
    <p:sldLayoutId id="2147491065" r:id="rId6"/>
    <p:sldLayoutId id="2147491066" r:id="rId7"/>
    <p:sldLayoutId id="2147491067" r:id="rId8"/>
    <p:sldLayoutId id="2147491068" r:id="rId9"/>
    <p:sldLayoutId id="2147491069" r:id="rId10"/>
    <p:sldLayoutId id="214749107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png2x_right_正文" descr="C:/Users/kingsoft/AppData/Local/Temp/fig2wpp/@png2x_right_正文.pn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3035300" y="1179195"/>
            <a:ext cx="9152890" cy="5678170"/>
          </a:xfrm>
          <a:prstGeom prst="rect"/>
        </p:spPr>
      </p:pic>
      <p:pic>
        <p:nvPicPr>
          <p:cNvPr id="2097155" name="@png2x_left_正文" descr="C:/Users/kingsoft/AppData/Local/Temp/fig2wpp/@png2x_left_正文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0" y="2578100"/>
            <a:ext cx="6409690" cy="4279265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014984" y="725714"/>
            <a:ext cx="10158984" cy="801334"/>
          </a:xfrm>
          <a:prstGeom prst="rect"/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097" r:id="rId1"/>
    <p:sldLayoutId id="2147491098" r:id="rId2"/>
    <p:sldLayoutId id="2147491099" r:id="rId3"/>
    <p:sldLayoutId id="2147491100" r:id="rId4"/>
    <p:sldLayoutId id="2147491101" r:id="rId5"/>
    <p:sldLayoutId id="2147491102" r:id="rId6"/>
    <p:sldLayoutId id="2147491103" r:id="rId7"/>
    <p:sldLayoutId id="2147491104" r:id="rId8"/>
    <p:sldLayoutId id="2147491105" r:id="rId9"/>
    <p:sldLayoutId id="2147491106" r:id="rId10"/>
    <p:sldLayoutId id="214749110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0" sz="4000" kern="1200">
          <a:solidFill>
            <a:schemeClr val="tx1"/>
          </a:solidFill>
          <a:latin typeface="+mj-ea"/>
          <a:ea typeface="+mj-ea"/>
          <a:cs typeface="MiSans Demibold" panose="000007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1"/>
          </a:solidFill>
          <a:latin typeface="+mn-ea"/>
          <a:ea typeface="+mn-ea"/>
          <a:cs typeface="MiSans Demibold" panose="000007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tags" Target="../tags/tag110.xml"/><Relationship Id="rId23" Type="http://schemas.openxmlformats.org/officeDocument/2006/relationships/tags" Target="../tags/tag111.xml"/><Relationship Id="rId24" Type="http://schemas.openxmlformats.org/officeDocument/2006/relationships/tags" Target="../tags/tag112.xml"/><Relationship Id="rId25" Type="http://schemas.openxmlformats.org/officeDocument/2006/relationships/tags" Target="../tags/tag113.xml"/><Relationship Id="rId26" Type="http://schemas.openxmlformats.org/officeDocument/2006/relationships/tags" Target="../tags/tag114.xml"/><Relationship Id="rId27" Type="http://schemas.openxmlformats.org/officeDocument/2006/relationships/tags" Target="../tags/tag115.xml"/><Relationship Id="rId28" Type="http://schemas.openxmlformats.org/officeDocument/2006/relationships/tags" Target="../tags/tag116.xml"/><Relationship Id="rId29" Type="http://schemas.openxmlformats.org/officeDocument/2006/relationships/tags" Target="../tags/tag117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电子游戏对教育的影响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 A CLICK TO UNLIMITED POSSIBILITIES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207008"/>
            <a:ext cx="1279165" cy="4443984"/>
          </a:xfrm>
        </p:spPr>
        <p:txBody>
          <a:bodyPr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2"/>
            </p:custDataLst>
          </p:nvPr>
        </p:nvSpPr>
        <p:spPr>
          <a:xfrm>
            <a:off x="3711575" y="4097655"/>
            <a:ext cx="941705" cy="9347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01</a:t>
            </a:r>
            <a:endParaRPr dirty="0" lang="en-US"/>
          </a:p>
        </p:txBody>
      </p:sp>
      <p:sp>
        <p:nvSpPr>
          <p:cNvPr id="1048792" name="项标题"/>
          <p:cNvSpPr txBox="1"/>
          <p:nvPr>
            <p:custDataLst>
              <p:tags r:id="rId3"/>
            </p:custDataLst>
          </p:nvPr>
        </p:nvSpPr>
        <p:spPr>
          <a:xfrm>
            <a:off x="4799330" y="4126230"/>
            <a:ext cx="2797810" cy="9512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电子游戏对教育的积极影响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4" name="序号"/>
          <p:cNvSpPr txBox="1"/>
          <p:nvPr>
            <p:custDataLst>
              <p:tags r:id="rId4"/>
            </p:custDataLst>
          </p:nvPr>
        </p:nvSpPr>
        <p:spPr>
          <a:xfrm>
            <a:off x="7483475" y="4097655"/>
            <a:ext cx="941705" cy="9347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02</a:t>
            </a:r>
            <a:endParaRPr dirty="0" lang="en-US"/>
          </a:p>
        </p:txBody>
      </p:sp>
      <p:sp>
        <p:nvSpPr>
          <p:cNvPr id="1048796" name="项标题"/>
          <p:cNvSpPr txBox="1"/>
          <p:nvPr>
            <p:custDataLst>
              <p:tags r:id="rId5"/>
            </p:custDataLst>
          </p:nvPr>
        </p:nvSpPr>
        <p:spPr>
          <a:xfrm>
            <a:off x="8571230" y="4126230"/>
            <a:ext cx="2797810" cy="9512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电子游戏对教育的负面影响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798" name="序号"/>
          <p:cNvSpPr txBox="1"/>
          <p:nvPr>
            <p:custDataLst>
              <p:tags r:id="rId6"/>
            </p:custDataLst>
          </p:nvPr>
        </p:nvSpPr>
        <p:spPr>
          <a:xfrm>
            <a:off x="3711575" y="5266055"/>
            <a:ext cx="941705" cy="9347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8800" name="项标题"/>
          <p:cNvSpPr txBox="1"/>
          <p:nvPr>
            <p:custDataLst>
              <p:tags r:id="rId7"/>
            </p:custDataLst>
          </p:nvPr>
        </p:nvSpPr>
        <p:spPr>
          <a:xfrm>
            <a:off x="4799330" y="5294630"/>
            <a:ext cx="2797810" cy="9512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教育领域对电子游戏的应对策略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8"/>
            </p:custDataLst>
          </p:nvPr>
        </p:nvSpPr>
        <p:spPr>
          <a:xfrm>
            <a:off x="7483475" y="5266055"/>
            <a:ext cx="941705" cy="93472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sz="3600">
                <a:solidFill>
                  <a:schemeClr val="accent1"/>
                </a:solidFill>
                <a:latin typeface="+mj-ea"/>
                <a:ea typeface="+mj-ea"/>
                <a:cs typeface="MiSans Demibold" panose="00000700000000000000" charset="-122"/>
              </a:defRPr>
            </a:lvl1pPr>
          </a:lstStyle>
          <a:p>
            <a:r>
              <a:rPr dirty="0" lang="en-US"/>
              <a:t>04</a:t>
            </a:r>
            <a:endParaRPr dirty="0" lang="en-US"/>
          </a:p>
        </p:txBody>
      </p:sp>
      <p:sp>
        <p:nvSpPr>
          <p:cNvPr id="1048804" name="项标题"/>
          <p:cNvSpPr txBox="1"/>
          <p:nvPr>
            <p:custDataLst>
              <p:tags r:id="rId9"/>
            </p:custDataLst>
          </p:nvPr>
        </p:nvSpPr>
        <p:spPr>
          <a:xfrm>
            <a:off x="8571230" y="5294630"/>
            <a:ext cx="2797810" cy="951230"/>
          </a:xfrm>
          <a:prstGeom prst="rect"/>
          <a:noFill/>
        </p:spPr>
        <p:txBody>
          <a:bodyPr anchor="ctr" anchorCtr="0" bIns="7200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700" lang="zh-CN" spc="300">
                <a:latin typeface="+mj-ea"/>
                <a:ea typeface="+mj-ea"/>
                <a:cs typeface="MiSans Demibold" panose="00000700000000000000" charset="-122"/>
              </a:rPr>
              <a:t>电子游戏在教育中的应用前景</a:t>
            </a:r>
            <a:endParaRPr altLang="en-US" dirty="0" sz="2700" lang="zh-CN" spc="300">
              <a:latin typeface="+mj-ea"/>
              <a:ea typeface="+mj-ea"/>
              <a:cs typeface="MiSans Demibold" panose="00000700000000000000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电子游戏对教育的积极影响</a:t>
            </a:r>
            <a:endParaRPr altLang="en-US" lang="zh-CN"/>
          </a:p>
        </p:txBody>
      </p:sp>
      <p:sp>
        <p:nvSpPr>
          <p:cNvPr id="10488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提高学习兴趣</a:t>
            </a:r>
            <a:endParaRPr altLang="en-US" lang="zh-CN"/>
          </a:p>
        </p:txBody>
      </p:sp>
      <p:sp>
        <p:nvSpPr>
          <p:cNvPr id="1048872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4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6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8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0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2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4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6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8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0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2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4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6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8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0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2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4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6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8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电子游戏中的激励机制能够激发学生的学习动力。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电子游戏可以提供个性化的学习体验，满足学生的不同需求。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游戏中的挑战和任务能够培养学生的解决问题能力和创造力。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游戏化的学习方式有助于提高学生的学习参与度。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培养创新思维</a:t>
            </a:r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电子游戏中的开放式结局和自由度，能够激发玩家的想象力和创造力。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游戏中的解决问题和策略制定，有助于培养玩家的逻辑思维和创新思维。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游戏中的团队合作和沟通，能够提高玩家的社交能力和协作精神。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游戏中的艺术设计和音乐，能够培养玩家的审美能力和音乐素养。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增强团队协作能力</a:t>
            </a:r>
            <a:endParaRPr altLang="en-US" lang="zh-CN"/>
          </a:p>
        </p:txBody>
      </p:sp>
      <p:sp>
        <p:nvSpPr>
          <p:cNvPr id="1048992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6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电子游戏中的多人在线模式，可以让玩家结识来自不同地区、文化背景的伙伴，增进彼此之间的了解和交流，提高跨文化沟通能力。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在电子游戏中，玩家需要与队友沟通、协商、解决问题，这有助于提高沟通能力。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2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6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电子游戏中的多人合作任务和副本挑战，需要玩家之间密切配合，提高团队协作能力。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69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通过电子游戏中的团队建设活动，玩家可以学习如何分工合作，提高组织协调能力。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促进跨学科学习</a:t>
            </a:r>
            <a:endParaRPr altLang="en-US" lang="zh-CN"/>
          </a:p>
        </p:txBody>
      </p:sp>
      <p:sp>
        <p:nvSpPr>
          <p:cNvPr id="104905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游戏化学习方式有助于学生掌握复杂概念和技能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电子游戏融合多种学科知识，提高学习兴趣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游戏中的问题解决和团队协作有助于培养学生的综合能力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游戏中的创新和想象力有助于培养学生的创造力和想象力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电子游戏对教育的负面影响</a:t>
            </a:r>
            <a:endParaRPr altLang="en-US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沉迷游戏影响学习</a:t>
            </a:r>
            <a:endParaRPr altLang="en-US" lang="zh-CN"/>
          </a:p>
        </p:txBody>
      </p:sp>
      <p:sp>
        <p:nvSpPr>
          <p:cNvPr id="1049136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电子游戏成瘾导致学生注意力不集中，影响学习效果。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0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长时间玩游戏会占用大量时间，影响学生的休息和睡眠。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电子游戏中的暴力、色情等不良内容会对学生的身心健康造成负面影响。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过度沉迷于电子游戏会影响学生的社交能力，导致人际关系疏离。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缺乏现实社交互动</a:t>
            </a:r>
            <a:endParaRPr altLang="en-US" lang="zh-CN"/>
          </a:p>
        </p:txBody>
      </p:sp>
      <p:sp>
        <p:nvSpPr>
          <p:cNvPr id="10491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电子游戏容易使孩子沉迷于虚拟世界，缺乏与他人的现实社交互动。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电子游戏中的暴力、色情等不良内容可能对孩子的道德观念产生负面影响，不利于他们的社交行为。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长时间玩电子游戏还可能使孩子产生孤独感、焦虑等问题，影响他们的心理健康和社交能力。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7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6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过度玩电子游戏会影响孩子的社交技能发展，导致他们在现实生活中难以与人正常交往。</a:t>
            </a:r>
            <a:endParaRPr altLang="en-US" dirty="0" sz="16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过度竞争心理</a:t>
            </a:r>
            <a:endParaRPr altLang="en-US" lang="zh-CN"/>
          </a:p>
        </p:txBody>
      </p:sp>
      <p:sp>
        <p:nvSpPr>
          <p:cNvPr id="104926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电子游戏中的排名和竞技机制可能导致过度竞争心理，影响学习态度和心理健康。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过度沉迷于电子游戏可能导致学生忽视学业，影响学习成绩和未来发展。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电子游戏中的暴力、色情等不良内容可能对学生的道德观念产生负面影响，增加攻击性行为和不良价值观的形成。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过度竞争心理可能导致学生产生焦虑、抑郁等心理问题，影响身心健康和人际关系。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缺乏实际操作能力</a:t>
            </a:r>
            <a:endParaRPr altLang="en-US" lang="zh-CN"/>
          </a:p>
        </p:txBody>
      </p:sp>
      <p:sp>
        <p:nvSpPr>
          <p:cNvPr id="1049326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电子游戏过度依赖虚拟环境，导致玩家缺乏实际操作能力和动手能力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电子游戏中的暴力、色情等不良内容可能对玩家的身心健康造成负面影响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电子游戏中的竞技、排名等竞争机制可能导致玩家产生焦虑、压力等负面情绪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电子游戏过度沉迷可能导致玩家忽视学业、工作等现实生活的重要方面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教育领域对电子游戏的应对策略</a:t>
            </a:r>
            <a:endParaRPr altLang="en-US" lang="zh-CN"/>
          </a:p>
        </p:txBody>
      </p:sp>
      <p:sp>
        <p:nvSpPr>
          <p:cNvPr id="10493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制定合理的游戏时间规定</a:t>
            </a:r>
            <a:endParaRPr altLang="en-US" lang="zh-CN"/>
          </a:p>
        </p:txBody>
      </p:sp>
      <p:sp>
        <p:nvSpPr>
          <p:cNvPr id="104942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家长监督孩子的游戏时间，确保不影响学习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限制每天玩游戏的时间，避免沉迷游戏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制定游戏时间表，合理安排学习和游戏时间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学校和家庭共同参与，制定游戏时间规定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引入游戏化教学</a:t>
            </a:r>
            <a:endParaRPr altLang="en-US" lang="zh-CN"/>
          </a:p>
        </p:txBody>
      </p:sp>
      <p:sp>
        <p:nvSpPr>
          <p:cNvPr id="1049486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0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定义：将游戏元素和激励机制融入教学过程中，以提高学习积极性和参与度。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目的：通过游戏化的教学方式，激发学生的学习兴趣和动力，提高学习效果。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2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实施方式：利用游戏化的教学资源、课程设计、互动环节等，让学生在轻松愉快的氛围中学习知识。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优势：游戏化教学能够更好地适应不同学习风格的学生，提高学习体验和满意度。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建立家长监督机制</a:t>
            </a:r>
            <a:endParaRPr altLang="en-US" lang="zh-CN"/>
          </a:p>
        </p:txBody>
      </p:sp>
      <p:sp>
        <p:nvSpPr>
          <p:cNvPr id="1049544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家长应加强对孩子游戏时间的管控，限制游戏时间，防止沉迷。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0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家长应关注孩子的游戏内容，确保游戏内容健康、有益。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56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家长应与孩子进行沟通，了解孩子在游戏中的体验和收获，引导孩子正确看待电子游戏。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2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家长应积极参与孩子的游戏过程，与孩子一起探索游戏中的知识和技能，促进孩子全面发展。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开展心理健康教育</a:t>
            </a:r>
            <a:endParaRPr altLang="en-US" lang="zh-CN"/>
          </a:p>
        </p:txBody>
      </p:sp>
      <p:sp>
        <p:nvSpPr>
          <p:cNvPr id="1049602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开设心理健康教育课程，引导学生正确认识电子游戏。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定期开展心理健康讲座，提高学生对电子游戏的认识和自我管理能力。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建立心理健康档案，关注学生心理健康状况，及时发现和解决心理问题。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开展心理辅导和咨询，帮助学生解决电子游戏成瘾等问题。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8776" y="3456432"/>
            <a:ext cx="4709160" cy="2807208"/>
          </a:xfrm>
        </p:spPr>
        <p:txBody>
          <a:bodyPr wrap="square">
            <a:normAutofit/>
          </a:bodyPr>
          <a:p>
            <a:r>
              <a:rPr altLang="en-US" lang="zh-CN"/>
              <a:t>电子游戏在教育中的应用前景</a:t>
            </a:r>
            <a:endParaRPr altLang="en-US" lang="zh-CN"/>
          </a:p>
        </p:txBody>
      </p:sp>
      <p:sp>
        <p:nvSpPr>
          <p:cNvPr id="10496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08776" y="923544"/>
            <a:ext cx="4709160" cy="2505456"/>
          </a:xfrm>
        </p:spPr>
        <p:txBody>
          <a:bodyPr wrap="square">
            <a:normAutofit/>
          </a:bodyPr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教育游戏的发展趋势</a:t>
            </a:r>
            <a:endParaRPr altLang="en-US" lang="zh-CN"/>
          </a:p>
        </p:txBody>
      </p:sp>
      <p:sp>
        <p:nvSpPr>
          <p:cNvPr id="1049696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融入人工智能，实现个性化教育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结合虚拟现实技术，提高游戏体验的真实感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跨平台发展，满足不同年龄段的需求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结合社交媒体，增强互动性和参与度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游戏化学习的优势</a:t>
            </a:r>
            <a:endParaRPr altLang="en-US" lang="zh-CN"/>
          </a:p>
        </p:txBody>
      </p:sp>
      <p:sp>
        <p:nvSpPr>
          <p:cNvPr id="1049746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激发学习兴趣：通过游戏化的学习方式，能够激发学生的学习热情和兴趣，提高学习动力。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增强记忆能力：游戏化学习能够通过情境化的学习环境，帮助学生更好地记忆知识，提高记忆效果。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培养创新能力：游戏化学习能够鼓励学生自由探索、尝试和创新，培养学生的创新思维和创造力。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促进团队协作：游戏化学习往往需要学生之间进行协作和配合，能够提高学生的团队协作能力和沟通技巧。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游戏化学习的挑战与应对</a:t>
            </a:r>
            <a:endParaRPr altLang="en-US" lang="zh-CN"/>
          </a:p>
        </p:txBody>
      </p:sp>
      <p:sp>
        <p:nvSpPr>
          <p:cNvPr id="1049788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挑战：如何平衡游戏娱乐性和学习有效性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挑战：如何保证游戏内容的质量和适应性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应对：加强游戏设计的教育性，提高学习效果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应对：建立游戏化学习评价体系，提高学习质量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游戏化学习的未来展望</a:t>
            </a:r>
            <a:endParaRPr altLang="en-US" lang="zh-CN"/>
          </a:p>
        </p:txBody>
      </p:sp>
      <p:sp>
        <p:nvSpPr>
          <p:cNvPr id="104984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虚拟现实技术将进一步拓展游戏化学习的应用场景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政策支持将推动游戏化学习的普及和发展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电子游戏与教育结合，提高学习效果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游戏化学习将更加个性化，满足不同学习需求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58952" y="1077437"/>
            <a:ext cx="6345936" cy="2734056"/>
          </a:xfrm>
        </p:spPr>
        <p:txBody>
          <a:bodyPr wrap="square">
            <a:normAutofit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4990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758952" y="4111690"/>
            <a:ext cx="6345936" cy="1959926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7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7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7_1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单击此处 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7_1*b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WPS, A CLICK TO UNLIMITED POSSIBILITIES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417_1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PRESET_TEXT" val="汇报人：WPS"/>
</p:tagLst>
</file>

<file path=ppt/tags/tag75.xml><?xml version="1.0" encoding="utf-8"?>
<p:tagLst xmlns:p="http://schemas.openxmlformats.org/presentationml/2006/main">
  <p:tag name="KSO_WM_SLIDE_ID" val="custom202314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7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4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7_4*l_h_i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1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7_4*l_h_a*1_1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7_4*l_h_i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2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7_4*l_h_a*1_2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7_4*l_h_i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3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7_4*l_h_a*1_3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7_4*l_h_i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04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7_4*l_h_a*1_4_1"/>
  <p:tag name="KSO_WM_TEMPLATE_CATEGORY" val="custom"/>
  <p:tag name="KSO_WM_TEMPLATE_INDEX" val="202314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项标题"/>
  <p:tag name="KSO_WM_DIAGRAM_MAX_ITEMCNT" val="6"/>
  <p:tag name="KSO_WM_DIAGRAM_MIN_ITEMCNT" val="2"/>
  <p:tag name="KSO_WM_DIAGRAM_VIRTUALLY_FRAME" val="{&quot;height&quot;:181.60000000000002,&quot;width&quot;:602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SLIDE_ID" val="custom2023141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41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88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44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03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7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7_7*e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8.xml><?xml version="1.0" encoding="utf-8"?>
<p:tagLst xmlns:p="http://schemas.openxmlformats.org/presentationml/2006/main">
  <p:tag name="KSO_WM_SLIDE_ID" val="custom2023141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7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a*1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7_9*f*4"/>
  <p:tag name="KSO_WM_TEMPLATE_CATEGORY" val="custom"/>
  <p:tag name="KSO_WM_TEMPLATE_INDEX" val="2023141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97.xml><?xml version="1.0" encoding="utf-8"?>
<p:tagLst xmlns:p="http://schemas.openxmlformats.org/presentationml/2006/main">
  <p:tag name="KSO_WM_SLIDE_ID" val="custom202314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7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">
      <a:dk1>
        <a:sysClr lastClr="000000" val="windowText"/>
      </a:dk1>
      <a:lt1>
        <a:sysClr lastClr="FFFFFF" val="window"/>
      </a:lt1>
      <a:dk2>
        <a:srgbClr val="000A54"/>
      </a:dk2>
      <a:lt2>
        <a:srgbClr val="F5F3FF"/>
      </a:lt2>
      <a:accent1>
        <a:srgbClr val="1DD4FC"/>
      </a:accent1>
      <a:accent2>
        <a:srgbClr val="1C77FE"/>
      </a:accent2>
      <a:accent3>
        <a:srgbClr val="9772FE"/>
      </a:accent3>
      <a:accent4>
        <a:srgbClr val="15EADD"/>
      </a:accent4>
      <a:accent5>
        <a:srgbClr val="FFB458"/>
      </a:accent5>
      <a:accent6>
        <a:srgbClr val="FF4B70"/>
      </a:accent6>
      <a:hlink>
        <a:srgbClr val="658BD5"/>
      </a:hlink>
      <a:folHlink>
        <a:srgbClr val="A16AA5"/>
      </a:folHlink>
    </a:clrScheme>
    <a:fontScheme name="自定义 34">
      <a:majorFont>
        <a:latin typeface="MiSans Demibold"/>
        <a:ea typeface="MiSans Demibold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2024-01-06T07:09:07Z</dcterms:created>
  <dcterms:modified xsi:type="dcterms:W3CDTF">2024-01-06T07:09:07Z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c72e5d3a25854e9fbcf2a0eb1da9180c_21</vt:lpwstr>
  </property>
</Properties>
</file>