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086" r:id="rId1"/>
    <p:sldMasterId id="2147488123" r:id="rId2"/>
  </p:sldMasterIdLst>
  <p:notesMasterIdLst>
    <p:notesMasterId r:id="rId3"/>
  </p:notesMasterIdLst>
  <p:sldIdLst>
    <p:sldId id="2193" r:id="rId4"/>
    <p:sldId id="2198" r:id="rId5"/>
    <p:sldId id="2202" r:id="rId6"/>
    <p:sldId id="2205" r:id="rId7"/>
    <p:sldId id="2208" r:id="rId8"/>
    <p:sldId id="2211" r:id="rId9"/>
    <p:sldId id="2214" r:id="rId10"/>
    <p:sldId id="2217" r:id="rId11"/>
    <p:sldId id="2220" r:id="rId12"/>
    <p:sldId id="2223" r:id="rId13"/>
    <p:sldId id="2226" r:id="rId14"/>
    <p:sldId id="2229" r:id="rId15"/>
    <p:sldId id="2232" r:id="rId16"/>
    <p:sldId id="2235" r:id="rId17"/>
    <p:sldId id="2238" r:id="rId18"/>
    <p:sldId id="2241" r:id="rId19"/>
    <p:sldId id="2244" r:id="rId20"/>
    <p:sldId id="2247" r:id="rId21"/>
    <p:sldId id="2250" r:id="rId22"/>
    <p:sldId id="2253" r:id="rId23"/>
    <p:sldId id="2256" r:id="rId24"/>
    <p:sldId id="2259" r:id="rId25"/>
    <p:sldId id="2262"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idx="2"/>
          </p:nvPr>
        </p:nvSpPr>
        <p:spPr/>
      </p:sp>
      <p:sp>
        <p:nvSpPr>
          <p:cNvPr id="1048616"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087" r:id="rId1"/>
    <p:sldLayoutId id="2147488088" r:id="rId2"/>
    <p:sldLayoutId id="2147488089" r:id="rId3"/>
    <p:sldLayoutId id="2147488090" r:id="rId4"/>
    <p:sldLayoutId id="2147488091" r:id="rId5"/>
    <p:sldLayoutId id="2147488092" r:id="rId6"/>
    <p:sldLayoutId id="2147488093" r:id="rId7"/>
    <p:sldLayoutId id="2147488094" r:id="rId8"/>
    <p:sldLayoutId id="2147488095" r:id="rId9"/>
    <p:sldLayoutId id="2147488096" r:id="rId10"/>
    <p:sldLayoutId id="214748809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88124" r:id="rId1"/>
    <p:sldLayoutId id="2147488125" r:id="rId2"/>
    <p:sldLayoutId id="2147488126" r:id="rId3"/>
    <p:sldLayoutId id="2147488127" r:id="rId4"/>
    <p:sldLayoutId id="2147488128" r:id="rId5"/>
    <p:sldLayoutId id="2147488129" r:id="rId6"/>
    <p:sldLayoutId id="2147488130" r:id="rId7"/>
    <p:sldLayoutId id="2147488131" r:id="rId8"/>
    <p:sldLayoutId id="2147488132" r:id="rId9"/>
    <p:sldLayoutId id="2147488133" r:id="rId10"/>
    <p:sldLayoutId id="2147488134"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tags" Target="../tags/tag205.xml"/><Relationship Id="rId6" Type="http://schemas.openxmlformats.org/officeDocument/2006/relationships/tags" Target="../tags/tag206.xml"/><Relationship Id="rId7" Type="http://schemas.openxmlformats.org/officeDocument/2006/relationships/tags" Target="../tags/tag207.xml"/><Relationship Id="rId8" Type="http://schemas.openxmlformats.org/officeDocument/2006/relationships/tags" Target="../tags/tag208.xml"/><Relationship Id="rId9" Type="http://schemas.openxmlformats.org/officeDocument/2006/relationships/tags" Target="../tags/tag209.xml"/><Relationship Id="rId10" Type="http://schemas.openxmlformats.org/officeDocument/2006/relationships/tags" Target="../tags/tag210.xml"/><Relationship Id="rId11" Type="http://schemas.openxmlformats.org/officeDocument/2006/relationships/tags" Target="../tags/tag211.xml"/><Relationship Id="rId12" Type="http://schemas.openxmlformats.org/officeDocument/2006/relationships/tags" Target="../tags/tag21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文化多样性教育的重要性与实施方法</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6974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文化多样性教育的重要性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6974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实施文化多样性教育的方法</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994150"/>
            <a:ext cx="4088130" cy="398780"/>
          </a:xfrm>
          <a:prstGeom prst="rect"/>
          <a:noFill/>
        </p:spPr>
        <p:txBody>
          <a:bodyPr anchor="t" bIns="45720" rtlCol="0" wrap="square">
            <a:spAutoFit/>
          </a:bodyPr>
          <a:p>
            <a:pPr algn="l" fontAlgn="ctr">
              <a:lnSpc>
                <a:spcPct val="100000"/>
              </a:lnSpc>
            </a:pPr>
            <a:r>
              <a:rPr altLang="en-US" b="1" dirty="0" sz="2000" lang="zh-CN">
                <a:solidFill>
                  <a:schemeClr val="accent1"/>
                </a:solidFill>
                <a:latin typeface="+mj-ea"/>
                <a:ea typeface="+mj-ea"/>
                <a:cs typeface="微软雅黑" panose="020B0503020204020204" charset="-122"/>
                <a:sym typeface="+mn-ea"/>
              </a:rPr>
              <a:t>文化多样性教育的挑战与应对策略</a:t>
            </a:r>
            <a:endParaRPr altLang="en-US" b="1" dirty="0"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99415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文化多样性教育的未来发展</a:t>
            </a:r>
            <a:endParaRPr altLang="en-US" b="1" sz="2000" lang="zh-CN">
              <a:solidFill>
                <a:schemeClr val="accent1"/>
              </a:solidFill>
              <a:latin typeface="+mj-ea"/>
              <a:ea typeface="+mj-ea"/>
              <a:cs typeface="微软雅黑" panose="020B0503020204020204"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2" name="标题 3"/>
          <p:cNvSpPr>
            <a:spLocks noGrp="1"/>
          </p:cNvSpPr>
          <p:nvPr>
            <p:ph type="title" idx="4"/>
            <p:custDataLst>
              <p:tags r:id="rId1"/>
            </p:custDataLst>
          </p:nvPr>
        </p:nvSpPr>
        <p:spPr/>
        <p:txBody>
          <a:bodyPr/>
          <a:p>
            <a:r>
              <a:rPr altLang="en-US" lang="zh-CN"/>
              <a:t>文化多样性教育的重要性</a:t>
            </a:r>
            <a:endParaRPr altLang="en-US" lang="zh-CN"/>
          </a:p>
        </p:txBody>
      </p:sp>
      <p:sp>
        <p:nvSpPr>
          <p:cNvPr id="1048884"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8" name="标题 1"/>
          <p:cNvSpPr>
            <a:spLocks noGrp="1"/>
          </p:cNvSpPr>
          <p:nvPr>
            <p:ph type="title" idx="2"/>
          </p:nvPr>
        </p:nvSpPr>
        <p:spPr/>
        <p:txBody>
          <a:bodyPr/>
          <a:p>
            <a:r>
              <a:rPr altLang="en-US" lang="zh-CN"/>
              <a:t>促进跨文化交流与理解</a:t>
            </a:r>
            <a:endParaRPr altLang="en-US" lang="zh-CN"/>
          </a:p>
        </p:txBody>
      </p:sp>
      <p:sp>
        <p:nvSpPr>
          <p:cNvPr id="10489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在全球化背景下，文化多样性教育对于培养具有国际视野和跨文化沟通能力的人才具有重要意义。</a:t>
            </a:r>
            <a:endParaRPr altLang="zh-CN" dirty="0" lang="en-US">
              <a:solidFill>
                <a:schemeClr val="dk1">
                  <a:lumMod val="80000"/>
                  <a:lumOff val="20000"/>
                </a:schemeClr>
              </a:solidFill>
              <a:latin typeface="+mn-ea"/>
              <a:sym typeface="+mn-ea"/>
            </a:endParaRPr>
          </a:p>
        </p:txBody>
      </p:sp>
      <p:sp>
        <p:nvSpPr>
          <p:cNvPr id="10489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文化多样性教育能够增进不同文化间的了解与尊重，减少偏见与歧视。</a:t>
            </a:r>
            <a:endParaRPr altLang="en-US" dirty="0" sz="1600" lang="zh-CN">
              <a:solidFill>
                <a:schemeClr val="dk1">
                  <a:lumMod val="80000"/>
                  <a:lumOff val="20000"/>
                </a:schemeClr>
              </a:solidFill>
              <a:latin typeface="+mn-ea"/>
              <a:sym typeface="+mn-ea"/>
            </a:endParaRPr>
          </a:p>
        </p:txBody>
      </p:sp>
      <p:sp>
        <p:nvSpPr>
          <p:cNvPr id="10489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通过文化交流，人们可以更好地理解彼此的价值观、信仰和习俗，促进跨文化交流与合作。</a:t>
            </a:r>
            <a:endParaRPr altLang="en-US" dirty="0" lang="zh-CN">
              <a:solidFill>
                <a:schemeClr val="dk1">
                  <a:lumMod val="80000"/>
                  <a:lumOff val="20000"/>
                </a:schemeClr>
              </a:solidFill>
              <a:latin typeface="+mn-ea"/>
              <a:sym typeface="+mn-ea"/>
            </a:endParaRPr>
          </a:p>
        </p:txBody>
      </p:sp>
      <p:sp>
        <p:nvSpPr>
          <p:cNvPr id="10489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文化多样性教育能够促进不同文化间的互动与融合，有助于构建和谐社会。</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0" name="标题 1"/>
          <p:cNvSpPr>
            <a:spLocks noGrp="1"/>
          </p:cNvSpPr>
          <p:nvPr>
            <p:ph type="title" idx="2"/>
          </p:nvPr>
        </p:nvSpPr>
        <p:spPr/>
        <p:txBody>
          <a:bodyPr/>
          <a:p>
            <a:r>
              <a:rPr altLang="en-US" lang="zh-CN"/>
              <a:t>培养全球化视野</a:t>
            </a:r>
            <a:endParaRPr altLang="en-US" lang="zh-CN"/>
          </a:p>
        </p:txBody>
      </p:sp>
      <p:sp>
        <p:nvSpPr>
          <p:cNvPr id="104900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文化多样性教育能够帮助学生理解和尊重不同文化背景的人，促进跨文化交流与合作。</a:t>
            </a:r>
            <a:endParaRPr altLang="en-US" dirty="0" sz="1200" lang="zh-CN" spc="150">
              <a:solidFill>
                <a:schemeClr val="tx1">
                  <a:lumMod val="65000"/>
                  <a:lumOff val="35000"/>
                </a:schemeClr>
              </a:solidFill>
              <a:latin typeface="+mn-ea"/>
              <a:sym typeface="+mn-ea"/>
            </a:endParaRPr>
          </a:p>
        </p:txBody>
      </p:sp>
      <p:sp>
        <p:nvSpPr>
          <p:cNvPr id="104900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通过了解不同文化，学生可以拓宽视野，增强对世界的认知，更好地适应全球化时代的发展需求。</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培养具有全球化视野的人才对于国家的发展和国际竞争力的提升具有重要意义。</a:t>
            </a:r>
            <a:endParaRPr altLang="en-US" dirty="0" sz="1200" lang="zh-CN" spc="150">
              <a:solidFill>
                <a:schemeClr val="tx1">
                  <a:lumMod val="65000"/>
                  <a:lumOff val="35000"/>
                </a:schemeClr>
              </a:solidFill>
              <a:latin typeface="+mn-ea"/>
              <a:sym typeface="+mn-ea"/>
            </a:endParaRPr>
          </a:p>
        </p:txBody>
      </p:sp>
      <p:sp>
        <p:nvSpPr>
          <p:cNvPr id="104900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文化多样性教育能够促进文化的传承和创新，推动世界文化的繁荣发展。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8" name="标题 1"/>
          <p:cNvSpPr>
            <a:spLocks noGrp="1"/>
          </p:cNvSpPr>
          <p:nvPr>
            <p:ph type="title" idx="2"/>
          </p:nvPr>
        </p:nvSpPr>
        <p:spPr/>
        <p:txBody>
          <a:bodyPr/>
          <a:p>
            <a:r>
              <a:rPr altLang="en-US" lang="zh-CN"/>
              <a:t>增强文化自信与认同</a:t>
            </a:r>
            <a:endParaRPr altLang="en-US" lang="zh-CN"/>
          </a:p>
        </p:txBody>
      </p:sp>
      <p:sp>
        <p:nvSpPr>
          <p:cNvPr id="10490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增强文化自信与认同：通过了解不同文化，更好地认识自己的文化根源，从而更加自信地面对多元文化环境。</a:t>
            </a:r>
            <a:endParaRPr altLang="en-US" dirty="0" sz="2000" lang="zh-CN" spc="150">
              <a:solidFill>
                <a:schemeClr val="tx1">
                  <a:lumMod val="85000"/>
                  <a:lumOff val="15000"/>
                </a:schemeClr>
              </a:solidFill>
              <a:latin typeface="+mn-ea"/>
              <a:sym typeface="+mn-ea"/>
            </a:endParaRPr>
          </a:p>
        </p:txBody>
      </p:sp>
      <p:sp>
        <p:nvSpPr>
          <p:cNvPr id="10490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培养跨文化沟通能力：学习不同文化有助于更好地理解并尊重他国文化，促进国际交流与合作。</a:t>
            </a:r>
            <a:endParaRPr altLang="en-US" dirty="0" sz="2000" lang="zh-CN" spc="150">
              <a:solidFill>
                <a:schemeClr val="tx1">
                  <a:lumMod val="85000"/>
                  <a:lumOff val="15000"/>
                </a:schemeClr>
              </a:solidFill>
              <a:latin typeface="+mn-ea"/>
              <a:sym typeface="+mn-ea"/>
            </a:endParaRPr>
          </a:p>
        </p:txBody>
      </p:sp>
      <p:sp>
        <p:nvSpPr>
          <p:cNvPr id="10490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促进社会和谐与稳定：文化多样性教育有助于减少文化冲突和误解，增强社会凝聚力和稳定性。</a:t>
            </a:r>
            <a:endParaRPr altLang="en-US" dirty="0" sz="2000" lang="zh-CN" spc="150">
              <a:solidFill>
                <a:schemeClr val="tx1">
                  <a:lumMod val="85000"/>
                  <a:lumOff val="15000"/>
                </a:schemeClr>
              </a:solidFill>
              <a:latin typeface="+mn-ea"/>
              <a:sym typeface="+mn-ea"/>
            </a:endParaRPr>
          </a:p>
        </p:txBody>
      </p:sp>
      <p:sp>
        <p:nvSpPr>
          <p:cNvPr id="10490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推动世界和平与发展：通过增进各国人民之间的相互理解和友谊，有助于构建一个更加和平、繁荣的世界。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2" name="标题 1"/>
          <p:cNvSpPr>
            <a:spLocks noGrp="1"/>
          </p:cNvSpPr>
          <p:nvPr>
            <p:ph type="title" idx="2"/>
          </p:nvPr>
        </p:nvSpPr>
        <p:spPr/>
        <p:txBody>
          <a:bodyPr/>
          <a:p>
            <a:r>
              <a:rPr altLang="en-US" lang="zh-CN"/>
              <a:t>推动文化创新与进步</a:t>
            </a:r>
            <a:endParaRPr altLang="en-US" lang="zh-CN"/>
          </a:p>
        </p:txBody>
      </p:sp>
      <p:sp>
        <p:nvSpPr>
          <p:cNvPr id="104911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培养跨文化交流能力：有助于深入了解不同文化背景，促进跨文化交流与合作。</a:t>
            </a:r>
            <a:endParaRPr altLang="en-US" dirty="0" sz="1200" lang="zh-CN" spc="150">
              <a:solidFill>
                <a:schemeClr val="tx1">
                  <a:lumMod val="85000"/>
                  <a:lumOff val="15000"/>
                </a:schemeClr>
              </a:solidFill>
              <a:latin typeface="+mn-ea"/>
              <a:sym typeface="+mn-ea"/>
            </a:endParaRPr>
          </a:p>
        </p:txBody>
      </p:sp>
      <p:sp>
        <p:nvSpPr>
          <p:cNvPr id="104911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1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激发创造力：多元文化的碰撞与融合能够激发新的创意和灵感，推动文化创新与进步。</a:t>
            </a:r>
            <a:endParaRPr altLang="en-US" dirty="0" sz="1200" lang="zh-CN" spc="150">
              <a:solidFill>
                <a:schemeClr val="tx1">
                  <a:lumMod val="85000"/>
                  <a:lumOff val="15000"/>
                </a:schemeClr>
              </a:solidFill>
              <a:latin typeface="+mn-ea"/>
              <a:sym typeface="+mn-ea"/>
            </a:endParaRPr>
          </a:p>
        </p:txBody>
      </p:sp>
      <p:sp>
        <p:nvSpPr>
          <p:cNvPr id="104912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增强社会凝聚力：通过文化多样性教育，增进对不同文化的理解和尊重，有助于构建和谐社会。</a:t>
            </a:r>
            <a:endParaRPr altLang="en-US" dirty="0" sz="1200" lang="zh-CN" spc="150">
              <a:solidFill>
                <a:schemeClr val="tx1">
                  <a:lumMod val="85000"/>
                  <a:lumOff val="15000"/>
                </a:schemeClr>
              </a:solidFill>
              <a:latin typeface="+mn-ea"/>
              <a:sym typeface="+mn-ea"/>
            </a:endParaRPr>
          </a:p>
        </p:txBody>
      </p:sp>
      <p:sp>
        <p:nvSpPr>
          <p:cNvPr id="104912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保护文化遗产：文化多样性教育有助于传承和保护各种文化遗产，维护世界文化的多样性。</a:t>
            </a:r>
            <a:endParaRPr altLang="en-US" dirty="0" sz="1200" lang="zh-CN" spc="150">
              <a:solidFill>
                <a:schemeClr val="tx1">
                  <a:lumMod val="85000"/>
                  <a:lumOff val="15000"/>
                </a:schemeClr>
              </a:solidFill>
              <a:latin typeface="+mn-ea"/>
              <a:sym typeface="+mn-ea"/>
            </a:endParaRPr>
          </a:p>
        </p:txBody>
      </p:sp>
      <p:sp>
        <p:nvSpPr>
          <p:cNvPr id="104913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6" name="标题 3"/>
          <p:cNvSpPr>
            <a:spLocks noGrp="1"/>
          </p:cNvSpPr>
          <p:nvPr>
            <p:ph type="title" idx="4"/>
            <p:custDataLst>
              <p:tags r:id="rId1"/>
            </p:custDataLst>
          </p:nvPr>
        </p:nvSpPr>
        <p:spPr/>
        <p:txBody>
          <a:bodyPr/>
          <a:p>
            <a:r>
              <a:rPr altLang="en-US" lang="zh-CN"/>
              <a:t>实施文化多样性教育的方法</a:t>
            </a:r>
            <a:endParaRPr altLang="en-US" lang="zh-CN"/>
          </a:p>
        </p:txBody>
      </p:sp>
      <p:sp>
        <p:nvSpPr>
          <p:cNvPr id="1049178"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2" name="标题 1"/>
          <p:cNvSpPr>
            <a:spLocks noGrp="1"/>
          </p:cNvSpPr>
          <p:nvPr>
            <p:ph type="title" idx="2"/>
          </p:nvPr>
        </p:nvSpPr>
        <p:spPr/>
        <p:txBody>
          <a:bodyPr/>
          <a:p>
            <a:r>
              <a:rPr altLang="en-US" lang="zh-CN"/>
              <a:t>课程设置与教材编写</a:t>
            </a:r>
            <a:endParaRPr altLang="en-US" lang="zh-CN"/>
          </a:p>
        </p:txBody>
      </p:sp>
      <p:sp>
        <p:nvSpPr>
          <p:cNvPr id="10492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教学方法：采用案例分析、小组讨论、角色扮演等多种教学方法，引导学生积极参与课堂活动，提高教学效果。</a:t>
            </a:r>
            <a:endParaRPr altLang="zh-CN" dirty="0" lang="en-US">
              <a:solidFill>
                <a:schemeClr val="dk1">
                  <a:lumMod val="80000"/>
                  <a:lumOff val="20000"/>
                </a:schemeClr>
              </a:solidFill>
              <a:latin typeface="+mn-ea"/>
              <a:sym typeface="+mn-ea"/>
            </a:endParaRPr>
          </a:p>
        </p:txBody>
      </p:sp>
      <p:sp>
        <p:nvSpPr>
          <p:cNvPr id="10492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课程设置：开设跨文化交流、多元文化教育等课程，培养学生的文化意识和跨文化交流能力。</a:t>
            </a:r>
            <a:endParaRPr altLang="en-US" dirty="0" lang="zh-CN">
              <a:solidFill>
                <a:schemeClr val="dk1">
                  <a:lumMod val="80000"/>
                  <a:lumOff val="20000"/>
                </a:schemeClr>
              </a:solidFill>
              <a:latin typeface="+mn-ea"/>
              <a:sym typeface="+mn-ea"/>
            </a:endParaRPr>
          </a:p>
        </p:txBody>
      </p:sp>
      <p:sp>
        <p:nvSpPr>
          <p:cNvPr id="10492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教材编写：编写涵盖不同文化的教材，包括各民族、各国家的历史、文化、风俗等，以帮助学生了解和尊重不同文化。</a:t>
            </a:r>
            <a:endParaRPr altLang="en-US" dirty="0" lang="zh-CN">
              <a:solidFill>
                <a:schemeClr val="dk1">
                  <a:lumMod val="80000"/>
                  <a:lumOff val="20000"/>
                </a:schemeClr>
              </a:solidFill>
              <a:latin typeface="+mn-ea"/>
              <a:sym typeface="+mn-ea"/>
            </a:endParaRPr>
          </a:p>
        </p:txBody>
      </p:sp>
      <p:sp>
        <p:nvSpPr>
          <p:cNvPr id="10492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教师培训：加强对教师的培训，提高教师的跨文化交流能力和对文化多样性的认识，使其能够更好地进行文化多样性教育。</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4" name="标题 1"/>
          <p:cNvSpPr>
            <a:spLocks noGrp="1"/>
          </p:cNvSpPr>
          <p:nvPr>
            <p:ph type="title" idx="2"/>
          </p:nvPr>
        </p:nvSpPr>
        <p:spPr/>
        <p:txBody>
          <a:bodyPr/>
          <a:p>
            <a:r>
              <a:rPr altLang="en-US" lang="zh-CN"/>
              <a:t>师资培训与教学资源</a:t>
            </a:r>
            <a:endParaRPr altLang="en-US" lang="zh-CN"/>
          </a:p>
        </p:txBody>
      </p:sp>
      <p:sp>
        <p:nvSpPr>
          <p:cNvPr id="104929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培训教师：提高教师的跨文化意识和教学能力</a:t>
            </a:r>
            <a:endParaRPr altLang="en-US" dirty="0" sz="1200" lang="zh-CN" spc="150">
              <a:solidFill>
                <a:schemeClr val="tx1">
                  <a:lumMod val="85000"/>
                  <a:lumOff val="15000"/>
                </a:schemeClr>
              </a:solidFill>
              <a:latin typeface="+mn-ea"/>
              <a:sym typeface="+mn-ea"/>
            </a:endParaRPr>
          </a:p>
        </p:txBody>
      </p:sp>
      <p:sp>
        <p:nvSpPr>
          <p:cNvPr id="104929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开发教学资源：利用多媒体和网络资源，丰富教学内容和形式</a:t>
            </a:r>
            <a:endParaRPr altLang="en-US" dirty="0" sz="1200" lang="zh-CN" spc="150">
              <a:solidFill>
                <a:schemeClr val="tx1">
                  <a:lumMod val="85000"/>
                  <a:lumOff val="15000"/>
                </a:schemeClr>
              </a:solidFill>
              <a:latin typeface="+mn-ea"/>
              <a:sym typeface="+mn-ea"/>
            </a:endParaRPr>
          </a:p>
        </p:txBody>
      </p:sp>
      <p:sp>
        <p:nvSpPr>
          <p:cNvPr id="104930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建立多元评价体系：制定多样化的评价标准和方法，促进学生的全面发展</a:t>
            </a:r>
            <a:endParaRPr altLang="en-US" dirty="0" sz="1200" lang="zh-CN" spc="150">
              <a:solidFill>
                <a:schemeClr val="tx1">
                  <a:lumMod val="85000"/>
                  <a:lumOff val="15000"/>
                </a:schemeClr>
              </a:solidFill>
              <a:latin typeface="+mn-ea"/>
              <a:sym typeface="+mn-ea"/>
            </a:endParaRPr>
          </a:p>
        </p:txBody>
      </p:sp>
      <p:sp>
        <p:nvSpPr>
          <p:cNvPr id="104931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加强国际交流与合作：与其他国家的教育机构进行合作，共同推动文化多样性教育的发展</a:t>
            </a:r>
            <a:endParaRPr altLang="en-US" dirty="0" sz="1200" lang="zh-CN" spc="150">
              <a:solidFill>
                <a:schemeClr val="tx1">
                  <a:lumMod val="85000"/>
                  <a:lumOff val="15000"/>
                </a:schemeClr>
              </a:solidFill>
              <a:latin typeface="+mn-ea"/>
              <a:sym typeface="+mn-ea"/>
            </a:endParaRPr>
          </a:p>
        </p:txBody>
      </p:sp>
      <p:sp>
        <p:nvSpPr>
          <p:cNvPr id="104931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8" name="标题 1"/>
          <p:cNvSpPr>
            <a:spLocks noGrp="1"/>
          </p:cNvSpPr>
          <p:nvPr>
            <p:ph type="title" idx="2"/>
          </p:nvPr>
        </p:nvSpPr>
        <p:spPr/>
        <p:txBody>
          <a:bodyPr/>
          <a:p>
            <a:r>
              <a:rPr altLang="en-US" lang="zh-CN"/>
              <a:t>校园文化建设与社会实践</a:t>
            </a:r>
            <a:endParaRPr altLang="en-US" lang="zh-CN"/>
          </a:p>
        </p:txBody>
      </p:sp>
      <p:sp>
        <p:nvSpPr>
          <p:cNvPr id="104936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校园文化建设：通过开展多元文化活动、设置多元文化课程，营造包容、多元的文化氛围。</a:t>
            </a:r>
            <a:endParaRPr altLang="en-US" dirty="0" sz="2000" lang="zh-CN" spc="150">
              <a:solidFill>
                <a:schemeClr val="tx1">
                  <a:lumMod val="85000"/>
                  <a:lumOff val="15000"/>
                </a:schemeClr>
              </a:solidFill>
              <a:latin typeface="+mn-ea"/>
              <a:sym typeface="+mn-ea"/>
            </a:endParaRPr>
          </a:p>
        </p:txBody>
      </p:sp>
      <p:sp>
        <p:nvSpPr>
          <p:cNvPr id="104936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社会实践：组织学生参与跨文化交流、志愿服务等活动，增强学生对不同文化的理解和尊重。</a:t>
            </a:r>
            <a:endParaRPr altLang="en-US" dirty="0" sz="2000" lang="zh-CN" spc="150">
              <a:solidFill>
                <a:schemeClr val="tx1">
                  <a:lumMod val="85000"/>
                  <a:lumOff val="15000"/>
                </a:schemeClr>
              </a:solidFill>
              <a:latin typeface="+mn-ea"/>
              <a:sym typeface="+mn-ea"/>
            </a:endParaRPr>
          </a:p>
        </p:txBody>
      </p:sp>
      <p:sp>
        <p:nvSpPr>
          <p:cNvPr id="104937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7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教师培训：对教师进行跨文化培训，提高教师对文化多样性的认识和尊重。</a:t>
            </a:r>
            <a:endParaRPr altLang="en-US" dirty="0" sz="2000" lang="zh-CN" spc="150">
              <a:solidFill>
                <a:schemeClr val="tx1">
                  <a:lumMod val="85000"/>
                  <a:lumOff val="15000"/>
                </a:schemeClr>
              </a:solidFill>
              <a:latin typeface="+mn-ea"/>
              <a:sym typeface="+mn-ea"/>
            </a:endParaRPr>
          </a:p>
        </p:txBody>
      </p:sp>
      <p:sp>
        <p:nvSpPr>
          <p:cNvPr id="104937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合作与交流：加强学校与社区、企业、政府等机构的合作与交流，共同推动文化多样性教育的发展。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22" name="标题 1"/>
          <p:cNvSpPr>
            <a:spLocks noGrp="1"/>
          </p:cNvSpPr>
          <p:nvPr>
            <p:ph type="title" idx="2"/>
          </p:nvPr>
        </p:nvSpPr>
        <p:spPr/>
        <p:txBody>
          <a:bodyPr/>
          <a:p>
            <a:r>
              <a:rPr altLang="en-US" lang="zh-CN"/>
              <a:t>家校合作与社区参与</a:t>
            </a:r>
            <a:endParaRPr altLang="en-US" lang="zh-CN"/>
          </a:p>
        </p:txBody>
      </p:sp>
      <p:sp>
        <p:nvSpPr>
          <p:cNvPr id="104942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家庭与学校共同参与：家长、教师和学生共同参与文化多样性教育，形成教育合力。</a:t>
            </a:r>
            <a:endParaRPr altLang="en-US" dirty="0" sz="1200" lang="zh-CN" spc="150">
              <a:solidFill>
                <a:schemeClr val="tx1">
                  <a:lumMod val="65000"/>
                  <a:lumOff val="35000"/>
                </a:schemeClr>
              </a:solidFill>
              <a:latin typeface="+mn-ea"/>
              <a:sym typeface="+mn-ea"/>
            </a:endParaRPr>
          </a:p>
        </p:txBody>
      </p:sp>
      <p:sp>
        <p:nvSpPr>
          <p:cNvPr id="104942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社区资源整合：利用社区内的文化资源，如博物馆、图书馆、艺术中心等，开展相关教育活动。</a:t>
            </a:r>
            <a:endParaRPr altLang="en-US" dirty="0" sz="1200" lang="zh-CN" spc="150">
              <a:solidFill>
                <a:schemeClr val="tx1">
                  <a:lumMod val="65000"/>
                  <a:lumOff val="35000"/>
                </a:schemeClr>
              </a:solidFill>
              <a:latin typeface="+mn-ea"/>
              <a:sym typeface="+mn-ea"/>
            </a:endParaRPr>
          </a:p>
        </p:txBody>
      </p:sp>
      <p:sp>
        <p:nvSpPr>
          <p:cNvPr id="104942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跨文化交流平台搭建：组织学生参与跨文化的交流活动，如文化节、艺术展等，增进对不同文化的了解和尊重。</a:t>
            </a:r>
            <a:endParaRPr altLang="en-US" dirty="0" sz="1200" lang="zh-CN" spc="150">
              <a:solidFill>
                <a:schemeClr val="tx1">
                  <a:lumMod val="65000"/>
                  <a:lumOff val="35000"/>
                </a:schemeClr>
              </a:solidFill>
              <a:latin typeface="+mn-ea"/>
              <a:sym typeface="+mn-ea"/>
            </a:endParaRPr>
          </a:p>
        </p:txBody>
      </p:sp>
      <p:sp>
        <p:nvSpPr>
          <p:cNvPr id="104943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家校互动机制建立：建立家长、教师和学生之间的互动机制，及时反馈教育效果，调整教育方法。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0" name="标题 3"/>
          <p:cNvSpPr>
            <a:spLocks noGrp="1"/>
          </p:cNvSpPr>
          <p:nvPr>
            <p:ph type="title" idx="4"/>
            <p:custDataLst>
              <p:tags r:id="rId1"/>
            </p:custDataLst>
          </p:nvPr>
        </p:nvSpPr>
        <p:spPr/>
        <p:txBody>
          <a:bodyPr>
            <a:normAutofit fontScale="90000"/>
          </a:bodyPr>
          <a:p>
            <a:r>
              <a:rPr altLang="en-US" lang="zh-CN"/>
              <a:t>文化多样性教育的挑战与应对策略</a:t>
            </a:r>
            <a:endParaRPr altLang="en-US" lang="zh-CN"/>
          </a:p>
        </p:txBody>
      </p:sp>
      <p:sp>
        <p:nvSpPr>
          <p:cNvPr id="1049472"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6" name="标题 1"/>
          <p:cNvSpPr>
            <a:spLocks noGrp="1"/>
          </p:cNvSpPr>
          <p:nvPr>
            <p:ph type="title" idx="2"/>
          </p:nvPr>
        </p:nvSpPr>
        <p:spPr/>
        <p:txBody>
          <a:bodyPr/>
          <a:p>
            <a:r>
              <a:rPr altLang="en-US" lang="zh-CN"/>
              <a:t>应对文化冲突与融合的挑战</a:t>
            </a:r>
            <a:endParaRPr altLang="en-US" lang="zh-CN"/>
          </a:p>
        </p:txBody>
      </p:sp>
      <p:sp>
        <p:nvSpPr>
          <p:cNvPr id="104951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2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文化差异：尊重和接纳不同文化之间的差异，避免文化冲突的发生。</a:t>
            </a:r>
            <a:endParaRPr altLang="en-US" dirty="0" sz="2000" lang="zh-CN" spc="200">
              <a:solidFill>
                <a:schemeClr val="tx1">
                  <a:lumMod val="85000"/>
                  <a:lumOff val="15000"/>
                </a:schemeClr>
              </a:solidFill>
              <a:latin typeface="+mn-ea"/>
              <a:sym typeface="+mn-ea"/>
            </a:endParaRPr>
          </a:p>
        </p:txBody>
      </p:sp>
      <p:sp>
        <p:nvSpPr>
          <p:cNvPr id="104952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2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语言障碍：提供多语言的教育资源，促进不同文化背景的学生之间的交流和理解。</a:t>
            </a:r>
            <a:endParaRPr altLang="en-US" dirty="0" sz="2000" lang="zh-CN" spc="200">
              <a:solidFill>
                <a:schemeClr val="tx1">
                  <a:lumMod val="85000"/>
                  <a:lumOff val="15000"/>
                </a:schemeClr>
              </a:solidFill>
              <a:latin typeface="+mn-ea"/>
              <a:sym typeface="+mn-ea"/>
            </a:endParaRPr>
          </a:p>
        </p:txBody>
      </p:sp>
      <p:sp>
        <p:nvSpPr>
          <p:cNvPr id="104953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3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价值观冲突：引导学生了解和尊重不同文化的价值观，培养他们的跨文化意识和沟通能力。</a:t>
            </a:r>
            <a:endParaRPr altLang="en-US" dirty="0" sz="2000" lang="zh-CN" spc="200">
              <a:solidFill>
                <a:schemeClr val="tx1">
                  <a:lumMod val="85000"/>
                  <a:lumOff val="15000"/>
                </a:schemeClr>
              </a:solidFill>
              <a:latin typeface="+mn-ea"/>
              <a:sym typeface="+mn-ea"/>
            </a:endParaRPr>
          </a:p>
        </p:txBody>
      </p:sp>
      <p:sp>
        <p:nvSpPr>
          <p:cNvPr id="104953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3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4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教育资源：开发多元化的教育资源，包括反映不同文化的教材和课程，以促进文化多样性的教育。</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0" name="标题 1"/>
          <p:cNvSpPr>
            <a:spLocks noGrp="1"/>
          </p:cNvSpPr>
          <p:nvPr>
            <p:ph type="title" idx="2"/>
          </p:nvPr>
        </p:nvSpPr>
        <p:spPr/>
        <p:txBody>
          <a:bodyPr/>
          <a:p>
            <a:r>
              <a:rPr altLang="en-US" lang="zh-CN"/>
              <a:t>提升教育者的跨文化素养</a:t>
            </a:r>
            <a:endParaRPr altLang="en-US" lang="zh-CN"/>
          </a:p>
        </p:txBody>
      </p:sp>
      <p:sp>
        <p:nvSpPr>
          <p:cNvPr id="10495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培养教育者的跨文化意识，使其能够理解和尊重不同文化背景的学生</a:t>
            </a:r>
            <a:endParaRPr altLang="en-US" dirty="0" sz="1200" lang="zh-CN" spc="150">
              <a:solidFill>
                <a:schemeClr val="tx1">
                  <a:lumMod val="85000"/>
                  <a:lumOff val="15000"/>
                </a:schemeClr>
              </a:solidFill>
              <a:latin typeface="+mn-ea"/>
              <a:sym typeface="+mn-ea"/>
            </a:endParaRPr>
          </a:p>
        </p:txBody>
      </p:sp>
      <p:sp>
        <p:nvSpPr>
          <p:cNvPr id="10495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提高教育者的语言能力，使其能够使用多种语言与学生交流</a:t>
            </a:r>
            <a:endParaRPr altLang="en-US" dirty="0" sz="1200" lang="zh-CN" spc="150">
              <a:solidFill>
                <a:schemeClr val="tx1">
                  <a:lumMod val="85000"/>
                  <a:lumOff val="15000"/>
                </a:schemeClr>
              </a:solidFill>
              <a:latin typeface="+mn-ea"/>
              <a:sym typeface="+mn-ea"/>
            </a:endParaRPr>
          </a:p>
        </p:txBody>
      </p:sp>
      <p:sp>
        <p:nvSpPr>
          <p:cNvPr id="10495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加强教育者的多元文化教育，使其能够掌握不同文化的知识和技能</a:t>
            </a:r>
            <a:endParaRPr altLang="en-US" dirty="0" sz="1200" lang="zh-CN" spc="150">
              <a:solidFill>
                <a:schemeClr val="tx1">
                  <a:lumMod val="85000"/>
                  <a:lumOff val="15000"/>
                </a:schemeClr>
              </a:solidFill>
              <a:latin typeface="+mn-ea"/>
              <a:sym typeface="+mn-ea"/>
            </a:endParaRPr>
          </a:p>
        </p:txBody>
      </p:sp>
      <p:sp>
        <p:nvSpPr>
          <p:cNvPr id="10495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建立跨文化交流平台，促进教育者之间的交流与合作</a:t>
            </a:r>
            <a:endParaRPr altLang="en-US" dirty="0" sz="1200" lang="zh-CN" spc="150">
              <a:solidFill>
                <a:schemeClr val="tx1">
                  <a:lumMod val="85000"/>
                  <a:lumOff val="15000"/>
                </a:schemeClr>
              </a:solidFill>
              <a:latin typeface="+mn-ea"/>
              <a:sym typeface="+mn-ea"/>
            </a:endParaRPr>
          </a:p>
        </p:txBody>
      </p:sp>
      <p:sp>
        <p:nvSpPr>
          <p:cNvPr id="10496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44" name="标题 1"/>
          <p:cNvSpPr>
            <a:spLocks noGrp="1"/>
          </p:cNvSpPr>
          <p:nvPr>
            <p:ph type="title" idx="2"/>
          </p:nvPr>
        </p:nvSpPr>
        <p:spPr/>
        <p:txBody>
          <a:bodyPr/>
          <a:p>
            <a:r>
              <a:rPr altLang="en-US" lang="zh-CN"/>
              <a:t>创新教育方法和手段</a:t>
            </a:r>
            <a:endParaRPr altLang="en-US" lang="zh-CN"/>
          </a:p>
        </p:txBody>
      </p:sp>
      <p:sp>
        <p:nvSpPr>
          <p:cNvPr id="104964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利用现代科技手段，如虚拟现实、增强现实等技术，创造沉浸式的学习体验，帮助学生更好地理解和尊重不同文化。</a:t>
            </a:r>
            <a:endParaRPr altLang="en-US" dirty="0" sz="2000" lang="zh-CN" spc="150">
              <a:solidFill>
                <a:schemeClr val="tx1">
                  <a:lumMod val="75000"/>
                  <a:lumOff val="25000"/>
                </a:schemeClr>
              </a:solidFill>
              <a:latin typeface="+mn-ea"/>
              <a:sym typeface="+mn-ea"/>
            </a:endParaRPr>
          </a:p>
        </p:txBody>
      </p:sp>
      <p:sp>
        <p:nvSpPr>
          <p:cNvPr id="104965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开展跨文化交流项目，让学生参与到不同文化的实践中，通过亲身体验来增强文化敏感性和包容性。</a:t>
            </a:r>
            <a:endParaRPr altLang="en-US" dirty="0" lang="zh-CN" spc="150">
              <a:solidFill>
                <a:schemeClr val="tx1">
                  <a:lumMod val="75000"/>
                  <a:lumOff val="25000"/>
                </a:schemeClr>
              </a:solidFill>
              <a:latin typeface="+mn-ea"/>
              <a:sym typeface="+mn-ea"/>
            </a:endParaRPr>
          </a:p>
        </p:txBody>
      </p:sp>
      <p:sp>
        <p:nvSpPr>
          <p:cNvPr id="104965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创新课程设置，将文化多样性教育融入各个学科中，如语言、历史、艺术等，以多维度的方式呈现不同文化的魅力。</a:t>
            </a:r>
            <a:endParaRPr altLang="en-US" dirty="0" sz="2000" lang="zh-CN" spc="150">
              <a:solidFill>
                <a:schemeClr val="tx1">
                  <a:lumMod val="75000"/>
                  <a:lumOff val="25000"/>
                </a:schemeClr>
              </a:solidFill>
              <a:latin typeface="+mn-ea"/>
              <a:sym typeface="+mn-ea"/>
            </a:endParaRPr>
          </a:p>
        </p:txBody>
      </p:sp>
      <p:sp>
        <p:nvSpPr>
          <p:cNvPr id="104966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培养教师的文化素养和跨文化交流能力，使其能够更好地引导学生理解和尊重不同文化。</a:t>
            </a:r>
            <a:endParaRPr altLang="en-US" dirty="0" lang="zh-CN" spc="150">
              <a:solidFill>
                <a:schemeClr val="tx1">
                  <a:lumMod val="75000"/>
                  <a:lumOff val="25000"/>
                </a:schemeClr>
              </a:solidFill>
              <a:latin typeface="+mn-ea"/>
              <a:sym typeface="+mn-ea"/>
            </a:endParaRPr>
          </a:p>
        </p:txBody>
      </p:sp>
      <p:sp>
        <p:nvSpPr>
          <p:cNvPr id="104966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08" name="标题 1"/>
          <p:cNvSpPr>
            <a:spLocks noGrp="1"/>
          </p:cNvSpPr>
          <p:nvPr>
            <p:ph type="title" idx="2"/>
          </p:nvPr>
        </p:nvSpPr>
        <p:spPr/>
        <p:txBody>
          <a:bodyPr/>
          <a:p>
            <a:r>
              <a:rPr altLang="en-US" lang="zh-CN"/>
              <a:t>加强国际合作与交流</a:t>
            </a:r>
            <a:endParaRPr altLang="en-US" lang="zh-CN"/>
          </a:p>
        </p:txBody>
      </p:sp>
      <p:sp>
        <p:nvSpPr>
          <p:cNvPr id="104971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1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1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1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2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2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具体措施：开展跨国教育项目，促进文化交流和理解</a:t>
            </a:r>
            <a:endParaRPr altLang="en-US" dirty="0" sz="2400" lang="zh-CN">
              <a:latin typeface="+mn-ea"/>
              <a:ea typeface="+mn-ea"/>
            </a:endParaRPr>
          </a:p>
        </p:txBody>
      </p:sp>
      <p:sp>
        <p:nvSpPr>
          <p:cNvPr id="104972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意义：提高教育质量，培养具有国际视野和跨文化沟通能力的人才</a:t>
            </a:r>
            <a:endParaRPr altLang="en-US" dirty="0" sz="2400" lang="zh-CN">
              <a:latin typeface="+mn-ea"/>
              <a:ea typeface="+mn-ea"/>
            </a:endParaRPr>
          </a:p>
        </p:txBody>
      </p:sp>
      <p:sp>
        <p:nvSpPr>
          <p:cNvPr id="104973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挑战：不同文化背景下的教育理念和教学方法存在差异</a:t>
            </a:r>
            <a:endParaRPr altLang="en-US" dirty="0" sz="2400" lang="zh-CN">
              <a:latin typeface="+mn-ea"/>
              <a:ea typeface="+mn-ea"/>
            </a:endParaRPr>
          </a:p>
        </p:txBody>
      </p:sp>
      <p:sp>
        <p:nvSpPr>
          <p:cNvPr id="104973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应对策略：加强国际合作与交流，分享教育经验和资源</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2" name="标题 3"/>
          <p:cNvSpPr>
            <a:spLocks noGrp="1"/>
          </p:cNvSpPr>
          <p:nvPr>
            <p:ph type="title" idx="4"/>
            <p:custDataLst>
              <p:tags r:id="rId1"/>
            </p:custDataLst>
          </p:nvPr>
        </p:nvSpPr>
        <p:spPr/>
        <p:txBody>
          <a:bodyPr/>
          <a:p>
            <a:r>
              <a:rPr altLang="en-US" lang="zh-CN"/>
              <a:t>文化多样性教育的未来发展</a:t>
            </a:r>
            <a:endParaRPr altLang="en-US" lang="zh-CN"/>
          </a:p>
        </p:txBody>
      </p:sp>
      <p:sp>
        <p:nvSpPr>
          <p:cNvPr id="1049774"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8" name="标题 1"/>
          <p:cNvSpPr>
            <a:spLocks noGrp="1"/>
          </p:cNvSpPr>
          <p:nvPr>
            <p:ph type="title" idx="2"/>
          </p:nvPr>
        </p:nvSpPr>
        <p:spPr/>
        <p:txBody>
          <a:bodyPr/>
          <a:p>
            <a:r>
              <a:rPr altLang="en-US" lang="zh-CN"/>
              <a:t>培养具有国际竞争力的跨文化人才</a:t>
            </a:r>
            <a:endParaRPr altLang="en-US" lang="zh-CN"/>
          </a:p>
        </p:txBody>
      </p:sp>
      <p:sp>
        <p:nvSpPr>
          <p:cNvPr id="104982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82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培养目标：具备跨文化沟通能力、团队协作能力和创新思维能力的高素质人才。</a:t>
            </a:r>
            <a:endParaRPr altLang="en-US" dirty="0" sz="2000" lang="zh-CN" spc="200">
              <a:solidFill>
                <a:schemeClr val="tx1">
                  <a:lumMod val="85000"/>
                  <a:lumOff val="15000"/>
                </a:schemeClr>
              </a:solidFill>
              <a:latin typeface="+mn-ea"/>
              <a:sym typeface="+mn-ea"/>
            </a:endParaRPr>
          </a:p>
        </p:txBody>
      </p:sp>
      <p:sp>
        <p:nvSpPr>
          <p:cNvPr id="104982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3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培养方式：通过国际交流、校企合作、在线课程等多种形式，提供多元化的学习体验和实践机会。</a:t>
            </a:r>
            <a:endParaRPr altLang="en-US" dirty="0" sz="2000" lang="zh-CN" spc="200">
              <a:solidFill>
                <a:schemeClr val="tx1">
                  <a:lumMod val="85000"/>
                  <a:lumOff val="15000"/>
                </a:schemeClr>
              </a:solidFill>
              <a:latin typeface="+mn-ea"/>
              <a:sym typeface="+mn-ea"/>
            </a:endParaRPr>
          </a:p>
        </p:txBody>
      </p:sp>
      <p:sp>
        <p:nvSpPr>
          <p:cNvPr id="104983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3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培养内容：涵盖语言、文化、历史、艺术等多个领域，注重培养学生的跨文化意识和跨文化能力。</a:t>
            </a:r>
            <a:endParaRPr altLang="en-US" dirty="0" sz="2000" lang="zh-CN" spc="200">
              <a:solidFill>
                <a:schemeClr val="tx1">
                  <a:lumMod val="85000"/>
                  <a:lumOff val="15000"/>
                </a:schemeClr>
              </a:solidFill>
              <a:latin typeface="+mn-ea"/>
              <a:sym typeface="+mn-ea"/>
            </a:endParaRPr>
          </a:p>
        </p:txBody>
      </p:sp>
      <p:sp>
        <p:nvSpPr>
          <p:cNvPr id="104983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4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84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未来发展：随着全球化进程的加速，跨文化人才的需求将越来越大，具备国际竞争力的跨文化人才将更加受到重视和青睐。</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2" name="标题 1"/>
          <p:cNvSpPr>
            <a:spLocks noGrp="1"/>
          </p:cNvSpPr>
          <p:nvPr>
            <p:ph type="title" idx="2"/>
          </p:nvPr>
        </p:nvSpPr>
        <p:spPr/>
        <p:txBody>
          <a:bodyPr/>
          <a:p>
            <a:r>
              <a:rPr altLang="en-US" lang="zh-CN"/>
              <a:t>推进教育公平与质量提升</a:t>
            </a:r>
            <a:endParaRPr altLang="en-US" lang="zh-CN"/>
          </a:p>
        </p:txBody>
      </p:sp>
      <p:sp>
        <p:nvSpPr>
          <p:cNvPr id="104988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促进教育资源均衡分配，缩小城乡教育差距</a:t>
            </a:r>
            <a:endParaRPr altLang="en-US" dirty="0" sz="2000" lang="zh-CN" spc="150">
              <a:solidFill>
                <a:schemeClr val="tx1">
                  <a:lumMod val="75000"/>
                  <a:lumOff val="25000"/>
                </a:schemeClr>
              </a:solidFill>
              <a:latin typeface="+mn-ea"/>
              <a:sym typeface="+mn-ea"/>
            </a:endParaRPr>
          </a:p>
        </p:txBody>
      </p:sp>
      <p:sp>
        <p:nvSpPr>
          <p:cNvPr id="104988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提高教师素质，加强教师培训和交流</a:t>
            </a:r>
            <a:endParaRPr altLang="en-US" dirty="0" sz="2000" lang="zh-CN" spc="150">
              <a:solidFill>
                <a:schemeClr val="tx1">
                  <a:lumMod val="75000"/>
                  <a:lumOff val="25000"/>
                </a:schemeClr>
              </a:solidFill>
              <a:latin typeface="+mn-ea"/>
              <a:sym typeface="+mn-ea"/>
            </a:endParaRPr>
          </a:p>
        </p:txBody>
      </p:sp>
      <p:sp>
        <p:nvSpPr>
          <p:cNvPr id="104989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9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9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创新教育模式，利用科技手段提升教学质量</a:t>
            </a:r>
            <a:endParaRPr altLang="en-US" dirty="0" sz="2000" lang="zh-CN" spc="150">
              <a:solidFill>
                <a:schemeClr val="tx1">
                  <a:lumMod val="75000"/>
                  <a:lumOff val="25000"/>
                </a:schemeClr>
              </a:solidFill>
              <a:latin typeface="+mn-ea"/>
              <a:sym typeface="+mn-ea"/>
            </a:endParaRPr>
          </a:p>
        </p:txBody>
      </p:sp>
      <p:sp>
        <p:nvSpPr>
          <p:cNvPr id="104990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0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关注特殊群体，保障弱势群体的教育权益</a:t>
            </a:r>
            <a:endParaRPr altLang="en-US" dirty="0" sz="2000" lang="zh-CN" spc="150">
              <a:solidFill>
                <a:schemeClr val="tx1">
                  <a:lumMod val="75000"/>
                  <a:lumOff val="25000"/>
                </a:schemeClr>
              </a:solidFill>
              <a:latin typeface="+mn-ea"/>
              <a:sym typeface="+mn-ea"/>
            </a:endParaRPr>
          </a:p>
        </p:txBody>
      </p:sp>
      <p:sp>
        <p:nvSpPr>
          <p:cNvPr id="104990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6" name="标题 1"/>
          <p:cNvSpPr>
            <a:spLocks noGrp="1"/>
          </p:cNvSpPr>
          <p:nvPr>
            <p:ph type="title" idx="2"/>
          </p:nvPr>
        </p:nvSpPr>
        <p:spPr/>
        <p:txBody>
          <a:bodyPr/>
          <a:p>
            <a:r>
              <a:rPr altLang="en-US" lang="zh-CN"/>
              <a:t>深化跨文化研究与实践探索</a:t>
            </a:r>
            <a:endParaRPr altLang="en-US" lang="zh-CN"/>
          </a:p>
        </p:txBody>
      </p:sp>
      <p:sp>
        <p:nvSpPr>
          <p:cNvPr id="1049948" name="矩形: 圆角 44"/>
          <p:cNvSpPr/>
          <p:nvPr>
            <p:custDataLst>
              <p:tags r:id="rId1"/>
            </p:custDataLst>
          </p:nvPr>
        </p:nvSpPr>
        <p:spPr>
          <a:xfrm>
            <a:off x="6084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29" name="直接连接符 45"/>
          <p:cNvCxnSpPr>
            <a:cxnSpLocks/>
          </p:cNvCxnSpPr>
          <p:nvPr>
            <p:custDataLst>
              <p:tags r:id="rId2"/>
            </p:custDataLst>
          </p:nvPr>
        </p:nvCxnSpPr>
        <p:spPr>
          <a:xfrm>
            <a:off x="1820350"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50" name="标题"/>
          <p:cNvSpPr txBox="1"/>
          <p:nvPr>
            <p:custDataLst>
              <p:tags r:id="rId3"/>
            </p:custDataLst>
          </p:nvPr>
        </p:nvSpPr>
        <p:spPr>
          <a:xfrm>
            <a:off x="7386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52" name="正文"/>
          <p:cNvSpPr txBox="1"/>
          <p:nvPr>
            <p:custDataLst>
              <p:tags r:id="rId4"/>
            </p:custDataLst>
          </p:nvPr>
        </p:nvSpPr>
        <p:spPr>
          <a:xfrm>
            <a:off x="1901062" y="2429895"/>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培养跨文化意识：通过教育引导人们理解和尊重不同文化，培养全球视野和跨文化沟通能力。</a:t>
            </a:r>
            <a:endParaRPr altLang="en-US" dirty="0" sz="1400" lang="zh-CN" spc="150">
              <a:solidFill>
                <a:schemeClr val="tx1">
                  <a:lumMod val="65000"/>
                  <a:lumOff val="35000"/>
                </a:schemeClr>
              </a:solidFill>
              <a:latin typeface="+mn-ea"/>
            </a:endParaRPr>
          </a:p>
        </p:txBody>
      </p:sp>
      <p:sp>
        <p:nvSpPr>
          <p:cNvPr id="1049954" name="矩形: 圆角 48"/>
          <p:cNvSpPr/>
          <p:nvPr>
            <p:custDataLst>
              <p:tags r:id="rId5"/>
            </p:custDataLst>
          </p:nvPr>
        </p:nvSpPr>
        <p:spPr>
          <a:xfrm>
            <a:off x="6237900" y="2320585"/>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1" name="直接连接符 49"/>
          <p:cNvCxnSpPr>
            <a:cxnSpLocks/>
          </p:cNvCxnSpPr>
          <p:nvPr>
            <p:custDataLst>
              <p:tags r:id="rId6"/>
            </p:custDataLst>
          </p:nvPr>
        </p:nvCxnSpPr>
        <p:spPr>
          <a:xfrm>
            <a:off x="7449851" y="2628815"/>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56" name="标题"/>
          <p:cNvSpPr txBox="1"/>
          <p:nvPr>
            <p:custDataLst>
              <p:tags r:id="rId7"/>
            </p:custDataLst>
          </p:nvPr>
        </p:nvSpPr>
        <p:spPr>
          <a:xfrm>
            <a:off x="6368183" y="2441970"/>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58" name="正文"/>
          <p:cNvSpPr txBox="1"/>
          <p:nvPr>
            <p:custDataLst>
              <p:tags r:id="rId8"/>
            </p:custDataLst>
          </p:nvPr>
        </p:nvSpPr>
        <p:spPr>
          <a:xfrm>
            <a:off x="7529927" y="2429895"/>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开展多元文化教育：将多元文化教育融入学校课程，提高学生对不同文化的认知和包容性。</a:t>
            </a:r>
            <a:endParaRPr altLang="en-US" dirty="0" sz="1400" lang="zh-CN" spc="150">
              <a:solidFill>
                <a:schemeClr val="tx1">
                  <a:lumMod val="65000"/>
                  <a:lumOff val="35000"/>
                </a:schemeClr>
              </a:solidFill>
              <a:latin typeface="+mn-ea"/>
            </a:endParaRPr>
          </a:p>
        </p:txBody>
      </p:sp>
      <p:sp>
        <p:nvSpPr>
          <p:cNvPr id="1049960" name="矩形: 圆角 53"/>
          <p:cNvSpPr/>
          <p:nvPr>
            <p:custDataLst>
              <p:tags r:id="rId9"/>
            </p:custDataLst>
          </p:nvPr>
        </p:nvSpPr>
        <p:spPr>
          <a:xfrm>
            <a:off x="6084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3" name="直接连接符 54"/>
          <p:cNvCxnSpPr>
            <a:cxnSpLocks/>
          </p:cNvCxnSpPr>
          <p:nvPr>
            <p:custDataLst>
              <p:tags r:id="rId10"/>
            </p:custDataLst>
          </p:nvPr>
        </p:nvCxnSpPr>
        <p:spPr>
          <a:xfrm>
            <a:off x="1820350"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62" name="标题"/>
          <p:cNvSpPr txBox="1"/>
          <p:nvPr>
            <p:custDataLst>
              <p:tags r:id="rId11"/>
            </p:custDataLst>
          </p:nvPr>
        </p:nvSpPr>
        <p:spPr>
          <a:xfrm>
            <a:off x="7386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64" name="正文"/>
          <p:cNvSpPr txBox="1"/>
          <p:nvPr>
            <p:custDataLst>
              <p:tags r:id="rId12"/>
            </p:custDataLst>
          </p:nvPr>
        </p:nvSpPr>
        <p:spPr>
          <a:xfrm>
            <a:off x="1901062" y="4083537"/>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加强国际交流与合作：推动不同国家和地区之间的文化交流与合作，共同探索文化多样性教育的有效途径。</a:t>
            </a:r>
            <a:endParaRPr altLang="en-US" dirty="0" sz="1400" lang="zh-CN" spc="150">
              <a:solidFill>
                <a:schemeClr val="tx1">
                  <a:lumMod val="65000"/>
                  <a:lumOff val="35000"/>
                </a:schemeClr>
              </a:solidFill>
              <a:latin typeface="+mn-ea"/>
            </a:endParaRPr>
          </a:p>
        </p:txBody>
      </p:sp>
      <p:sp>
        <p:nvSpPr>
          <p:cNvPr id="1049966" name="矩形: 圆角 57"/>
          <p:cNvSpPr/>
          <p:nvPr>
            <p:custDataLst>
              <p:tags r:id="rId13"/>
            </p:custDataLst>
          </p:nvPr>
        </p:nvSpPr>
        <p:spPr>
          <a:xfrm>
            <a:off x="6237900" y="3974226"/>
            <a:ext cx="5339630" cy="1445908"/>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5" name="直接连接符 58"/>
          <p:cNvCxnSpPr>
            <a:cxnSpLocks/>
          </p:cNvCxnSpPr>
          <p:nvPr>
            <p:custDataLst>
              <p:tags r:id="rId14"/>
            </p:custDataLst>
          </p:nvPr>
        </p:nvCxnSpPr>
        <p:spPr>
          <a:xfrm>
            <a:off x="7449851" y="4282457"/>
            <a:ext cx="0" cy="829980"/>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968" name="标题"/>
          <p:cNvSpPr txBox="1"/>
          <p:nvPr>
            <p:custDataLst>
              <p:tags r:id="rId15"/>
            </p:custDataLst>
          </p:nvPr>
        </p:nvSpPr>
        <p:spPr>
          <a:xfrm>
            <a:off x="6368183" y="4094977"/>
            <a:ext cx="1081555" cy="120405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970" name="正文"/>
          <p:cNvSpPr txBox="1"/>
          <p:nvPr>
            <p:custDataLst>
              <p:tags r:id="rId16"/>
            </p:custDataLst>
          </p:nvPr>
        </p:nvSpPr>
        <p:spPr>
          <a:xfrm>
            <a:off x="7529927" y="4083537"/>
            <a:ext cx="3954742" cy="1227777"/>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tx1">
                    <a:lumMod val="65000"/>
                    <a:lumOff val="35000"/>
                  </a:schemeClr>
                </a:solidFill>
                <a:latin typeface="+mn-ea"/>
              </a:rPr>
              <a:t>创新教育方法与手段：运用现代科技手段，如虚拟现实、人工智能等，丰富教育形式和内容，提高文化多样性教育的效果和质量。</a:t>
            </a:r>
            <a:endParaRPr altLang="en-US" dirty="0" sz="1400" lang="zh-CN" spc="150">
              <a:solidFill>
                <a:schemeClr val="tx1">
                  <a:lumMod val="65000"/>
                  <a:lumOff val="35000"/>
                </a:schemeClr>
              </a:solidFill>
              <a:latin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0" name="标题 1"/>
          <p:cNvSpPr>
            <a:spLocks noGrp="1"/>
          </p:cNvSpPr>
          <p:nvPr>
            <p:ph type="title" idx="2"/>
          </p:nvPr>
        </p:nvSpPr>
        <p:spPr/>
        <p:txBody>
          <a:bodyPr/>
          <a:p>
            <a:r>
              <a:rPr altLang="en-US" lang="zh-CN"/>
              <a:t>倡导全球共同价值与人类命运共同体意识</a:t>
            </a:r>
            <a:endParaRPr altLang="en-US" lang="zh-CN"/>
          </a:p>
        </p:txBody>
      </p:sp>
      <p:sp>
        <p:nvSpPr>
          <p:cNvPr id="105001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文化多样性教育应倡导全球共同价值，促进不同文化间的相互尊重与理解。</a:t>
            </a:r>
            <a:endParaRPr altLang="en-US" dirty="0" sz="2000" lang="zh-CN" spc="150">
              <a:solidFill>
                <a:schemeClr val="tx1">
                  <a:lumMod val="85000"/>
                  <a:lumOff val="15000"/>
                </a:schemeClr>
              </a:solidFill>
              <a:latin typeface="+mn-ea"/>
              <a:sym typeface="+mn-ea"/>
            </a:endParaRPr>
          </a:p>
        </p:txBody>
      </p:sp>
      <p:sp>
        <p:nvSpPr>
          <p:cNvPr id="105001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培养人类命运共同体意识，推动全球公民意识教育的发展。</a:t>
            </a:r>
            <a:endParaRPr altLang="en-US" dirty="0" sz="2000" lang="zh-CN" spc="150">
              <a:solidFill>
                <a:schemeClr val="tx1">
                  <a:lumMod val="85000"/>
                  <a:lumOff val="15000"/>
                </a:schemeClr>
              </a:solidFill>
              <a:latin typeface="+mn-ea"/>
              <a:sym typeface="+mn-ea"/>
            </a:endParaRPr>
          </a:p>
        </p:txBody>
      </p:sp>
      <p:sp>
        <p:nvSpPr>
          <p:cNvPr id="105002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鼓励国际合作与交流，共同应对全球性挑战，促进世界和平与发展。</a:t>
            </a:r>
            <a:endParaRPr altLang="en-US" dirty="0" sz="2000" lang="zh-CN" spc="150">
              <a:solidFill>
                <a:schemeClr val="tx1">
                  <a:lumMod val="85000"/>
                  <a:lumOff val="15000"/>
                </a:schemeClr>
              </a:solidFill>
              <a:latin typeface="+mn-ea"/>
              <a:sym typeface="+mn-ea"/>
            </a:endParaRPr>
          </a:p>
        </p:txBody>
      </p:sp>
      <p:sp>
        <p:nvSpPr>
          <p:cNvPr id="105003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倡导多元文化融合，培养具有国际视野和跨文化沟通能力的人才。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74"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076"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2"/>
  <p:tag name="KSO_WM_TEMPLATE_CATEGORY" val="custom"/>
  <p:tag name="KSO_WM_TEMPLATE_INDEX" val="20230915"/>
  <p:tag name="KSO_WM_UNIT_LAYERLEVEL" val="1_1_1"/>
  <p:tag name="KSO_WM_TAG_VERSION" val="1.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UNIT_SUBTYPE" val="d"/>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4*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2"/>
  <p:tag name="KSO_WM_TEMPLATE_CATEGORY" val="custom"/>
  <p:tag name="KSO_WM_TEMPLATE_INDEX" val="20230915"/>
  <p:tag name="KSO_WM_UNIT_LAYERLEVEL" val="1_1_1"/>
  <p:tag name="KSO_WM_TAG_VERSION" val="1.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UNIT_SUBTYPE" val="d"/>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4*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2"/>
  <p:tag name="KSO_WM_TEMPLATE_CATEGORY" val="custom"/>
  <p:tag name="KSO_WM_TEMPLATE_INDEX" val="20230915"/>
  <p:tag name="KSO_WM_UNIT_LAYERLEVEL" val="1_1_1"/>
  <p:tag name="KSO_WM_TAG_VERSION" val="1.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UNIT_SUBTYPE" val="d"/>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4*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2"/>
  <p:tag name="KSO_WM_TEMPLATE_CATEGORY" val="custom"/>
  <p:tag name="KSO_WM_TEMPLATE_INDEX" val="20230915"/>
  <p:tag name="KSO_WM_UNIT_LAYERLEVEL" val="1_1_1"/>
  <p:tag name="KSO_WM_TAG_VERSION" val="1.0"/>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UNIT_SUBTYPE" val="d"/>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4*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SLIDE_ID" val="custom2023091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7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7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1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1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7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65527344,&quot;width&quot;:862.96655273437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65527344,&quot;width&quot;:862.96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2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25.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2024-01-05T06:39:48Z</dcterms:created>
  <dcterms:modified xsi:type="dcterms:W3CDTF">2024-01-05T06:39:48Z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9e408c93298e4cf687849008d33033a4_21</vt:lpwstr>
  </property>
</Properties>
</file>