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4.jpeg" Type="http://schemas.openxmlformats.org/officeDocument/2006/relationships/image"/><Relationship Id="rId4" Target="mailto:mtxbqk@163.com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7.jpe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100009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-788" y="0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sp>
        <p:nvSpPr>
          <p:cNvPr name="TextBox 3" id="100005"/>
          <p:cNvSpPr txBox="true"/>
          <p:nvPr/>
        </p:nvSpPr>
        <p:spPr>
          <a:xfrm rot="0">
            <a:off x="1998510" y="1087356"/>
            <a:ext cx="8193405" cy="129159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7175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《煤炭学报》征稿简则（官方认证）</a:t>
            </a:r>
          </a:p>
        </p:txBody>
      </p:sp>
      <p:sp>
        <p:nvSpPr>
          <p:cNvPr name="Freeform 4" id="100010"/>
          <p:cNvSpPr/>
          <p:nvPr/>
        </p:nvSpPr>
        <p:spPr>
          <a:xfrm rot="0">
            <a:off x="3388167" y="3023064"/>
            <a:ext cx="5272792" cy="1054543"/>
          </a:xfrm>
          <a:custGeom>
            <a:avLst/>
            <a:gdLst/>
            <a:ahLst/>
            <a:cxnLst/>
            <a:rect r="r" b="b" t="t" l="l"/>
            <a:pathLst>
              <a:path h="641812" w="3076584">
                <a:moveTo>
                  <a:pt x="0" y="44899"/>
                </a:moveTo>
                <a:cubicBezTo>
                  <a:pt x="40481" y="8704"/>
                  <a:pt x="368141" y="-9393"/>
                  <a:pt x="451485" y="4894"/>
                </a:cubicBezTo>
                <a:cubicBezTo>
                  <a:pt x="534829" y="19181"/>
                  <a:pt x="146209" y="119194"/>
                  <a:pt x="500063" y="130624"/>
                </a:cubicBezTo>
                <a:cubicBezTo>
                  <a:pt x="853917" y="142054"/>
                  <a:pt x="2182653" y="54900"/>
                  <a:pt x="2574607" y="73474"/>
                </a:cubicBezTo>
                <a:cubicBezTo>
                  <a:pt x="2966561" y="92048"/>
                  <a:pt x="2863215" y="206824"/>
                  <a:pt x="2851785" y="242067"/>
                </a:cubicBezTo>
                <a:cubicBezTo>
                  <a:pt x="2840355" y="277310"/>
                  <a:pt x="3101340" y="177297"/>
                  <a:pt x="3074670" y="287787"/>
                </a:cubicBezTo>
                <a:cubicBezTo>
                  <a:pt x="3048000" y="398277"/>
                  <a:pt x="2905125" y="497336"/>
                  <a:pt x="2908935" y="593539"/>
                </a:cubicBezTo>
                <a:cubicBezTo>
                  <a:pt x="2912745" y="689742"/>
                  <a:pt x="2779395" y="620209"/>
                  <a:pt x="2748915" y="573537"/>
                </a:cubicBezTo>
                <a:cubicBezTo>
                  <a:pt x="2718435" y="526865"/>
                  <a:pt x="2941796" y="501147"/>
                  <a:pt x="2751772" y="476382"/>
                </a:cubicBezTo>
                <a:cubicBezTo>
                  <a:pt x="2561748" y="451617"/>
                  <a:pt x="2005964" y="422089"/>
                  <a:pt x="1608772" y="424946"/>
                </a:cubicBezTo>
                <a:cubicBezTo>
                  <a:pt x="1211580" y="427803"/>
                  <a:pt x="490537" y="507814"/>
                  <a:pt x="368617" y="493527"/>
                </a:cubicBezTo>
                <a:cubicBezTo>
                  <a:pt x="246697" y="479240"/>
                  <a:pt x="393382" y="368750"/>
                  <a:pt x="305752" y="362082"/>
                </a:cubicBezTo>
                <a:cubicBezTo>
                  <a:pt x="218122" y="355414"/>
                  <a:pt x="61912" y="371130"/>
                  <a:pt x="42862" y="342079"/>
                </a:cubicBezTo>
                <a:cubicBezTo>
                  <a:pt x="23812" y="313028"/>
                  <a:pt x="235265" y="321124"/>
                  <a:pt x="191451" y="187774"/>
                </a:cubicBezTo>
                <a:cubicBezTo>
                  <a:pt x="147637" y="54424"/>
                  <a:pt x="69532" y="103954"/>
                  <a:pt x="0" y="44899"/>
                </a:cubicBezTo>
              </a:path>
            </a:pathLst>
          </a:custGeom>
          <a:gradFill>
            <a:gsLst>
              <a:gs pos="0">
                <a:srgbClr val="FFE3A2">
                  <a:alpha val="100000"/>
                </a:srgbClr>
              </a:gs>
              <a:gs pos="96000">
                <a:srgbClr val="FFE3A2">
                  <a:alpha val="100000"/>
                </a:srgbClr>
              </a:gs>
            </a:gsLst>
            <a:lin ang="2700000"/>
          </a:gradFill>
          <a:ln/>
        </p:spPr>
      </p:sp>
      <p:pic>
        <p:nvPicPr>
          <p:cNvPr name="Picture 5" id="100014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7893547" y="1600199"/>
            <a:ext cx="747999" cy="880651"/>
          </a:xfrm>
          <a:prstGeom prst="rect">
            <a:avLst/>
          </a:prstGeom>
        </p:spPr>
      </p:pic>
      <p:pic>
        <p:nvPicPr>
          <p:cNvPr name="Picture 6" id="100016"/>
          <p:cNvPicPr>
            <a:picLocks noChangeAspect="true"/>
          </p:cNvPicPr>
          <p:nvPr/>
        </p:nvPicPr>
        <p:blipFill>
          <a:blip r:embed="rId5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4456748" y="3195643"/>
            <a:ext cx="3135630" cy="516864"/>
          </a:xfrm>
          <a:prstGeom prst="rect">
            <a:avLst/>
          </a:prstGeom>
          <a:ln/>
        </p:spPr>
        <p:txBody>
          <a:bodyPr anchor="ctr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汇报人：xxx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00006"/>
          <p:cNvSpPr/>
          <p:nvPr/>
        </p:nvSpPr>
        <p:spPr>
          <a:xfrm rot="0">
            <a:off x="0" y="0"/>
            <a:ext cx="12191143" cy="6858000"/>
          </a:xfrm>
          <a:custGeom>
            <a:avLst/>
            <a:gdLst/>
            <a:ahLst/>
            <a:cxnLst/>
            <a:rect r="r" b="b" t="t" l="l"/>
            <a:pathLst>
              <a:path h="6858000" w="12191143">
                <a:moveTo>
                  <a:pt x="0" y="0"/>
                </a:moveTo>
                <a:lnTo>
                  <a:pt x="12191144" y="0"/>
                </a:lnTo>
                <a:lnTo>
                  <a:pt x="12191144" y="6858000"/>
                </a:lnTo>
                <a:lnTo>
                  <a:pt x="0" y="6858000"/>
                </a:lnTo>
              </a:path>
            </a:pathLst>
          </a:custGeom>
          <a:gradFill>
            <a:gsLst>
              <a:gs pos="0">
                <a:srgbClr val="CDFDF9">
                  <a:alpha val="100000"/>
                </a:srgbClr>
              </a:gs>
              <a:gs pos="50000">
                <a:srgbClr val="D8FAFC">
                  <a:alpha val="100000"/>
                </a:srgbClr>
              </a:gs>
              <a:gs pos="100000">
                <a:srgbClr val="E3F8FF">
                  <a:alpha val="100000"/>
                </a:srgbClr>
              </a:gs>
            </a:gsLst>
            <a:lin ang="2537827"/>
          </a:gradFill>
          <a:ln/>
        </p:spPr>
      </p:sp>
      <p:pic>
        <p:nvPicPr>
          <p:cNvPr name="Picture 3" id="200147"/>
          <p:cNvPicPr>
            <a:picLocks noChangeAspect="true"/>
          </p:cNvPicPr>
          <p:nvPr/>
        </p:nvPicPr>
        <p:blipFill>
          <a:blip r:embed="rId3"/>
          <a:srcRect r="14487" b="1597"/>
          <a:stretch>
            <a:fillRect/>
          </a:stretch>
        </p:blipFill>
        <p:spPr>
          <a:xfrm rot="0">
            <a:off x="6327044" y="108966"/>
            <a:ext cx="5864957" cy="6749035"/>
          </a:xfrm>
          <a:custGeom>
            <a:pathLst>
              <a:path w="5864957" h="6749035">
                <a:moveTo>
                  <a:pt x="0" y="0"/>
                </a:moveTo>
                <a:lnTo>
                  <a:pt x="5864957" y="0"/>
                </a:lnTo>
                <a:lnTo>
                  <a:pt x="5864957" y="6749035"/>
                </a:lnTo>
                <a:lnTo>
                  <a:pt x="0" y="6749035"/>
                </a:lnTo>
                <a:close/>
              </a:path>
            </a:pathLst>
          </a:custGeom>
        </p:spPr>
      </p:pic>
      <p:pic>
        <p:nvPicPr>
          <p:cNvPr name="Picture 4" id="200016"/>
          <p:cNvPicPr>
            <a:picLocks noChangeAspect="true"/>
          </p:cNvPicPr>
          <p:nvPr/>
        </p:nvPicPr>
        <p:blipFill>
          <a:blip r:embed="rId4"/>
          <a:srcRect r="8262"/>
          <a:stretch>
            <a:fillRect/>
          </a:stretch>
        </p:blipFill>
        <p:spPr>
          <a:xfrm rot="0">
            <a:off x="1347465" y="2319087"/>
            <a:ext cx="10844535" cy="3621338"/>
          </a:xfrm>
          <a:custGeom>
            <a:pathLst>
              <a:path w="10844534" h="3621338">
                <a:moveTo>
                  <a:pt x="0" y="0"/>
                </a:moveTo>
                <a:lnTo>
                  <a:pt x="10844535" y="0"/>
                </a:lnTo>
                <a:lnTo>
                  <a:pt x="10844535" y="3621338"/>
                </a:lnTo>
                <a:lnTo>
                  <a:pt x="0" y="3621338"/>
                </a:lnTo>
                <a:close/>
              </a:path>
            </a:pathLst>
          </a:custGeom>
        </p:spPr>
      </p:pic>
      <p:pic>
        <p:nvPicPr>
          <p:cNvPr name="Picture 5" id="200007"/>
          <p:cNvPicPr>
            <a:picLocks noChangeAspect="true"/>
          </p:cNvPicPr>
          <p:nvPr/>
        </p:nvPicPr>
        <p:blipFill>
          <a:blip r:embed="rId5"/>
          <a:srcRect l="14170" t="22652"/>
          <a:stretch>
            <a:fillRect/>
          </a:stretch>
        </p:blipFill>
        <p:spPr>
          <a:xfrm rot="0">
            <a:off x="1" y="1"/>
            <a:ext cx="5839609" cy="4908879"/>
          </a:xfrm>
          <a:custGeom>
            <a:pathLst>
              <a:path w="5839609" h="4908879">
                <a:moveTo>
                  <a:pt x="0" y="0"/>
                </a:moveTo>
                <a:lnTo>
                  <a:pt x="5839609" y="0"/>
                </a:lnTo>
                <a:lnTo>
                  <a:pt x="5839609" y="4908879"/>
                </a:lnTo>
                <a:lnTo>
                  <a:pt x="0" y="4908879"/>
                </a:lnTo>
                <a:close/>
              </a:path>
            </a:pathLst>
          </a:custGeom>
        </p:spPr>
      </p:pic>
      <p:pic>
        <p:nvPicPr>
          <p:cNvPr name="Picture 6" id="200019"/>
          <p:cNvPicPr>
            <a:picLocks noChangeAspect="true"/>
          </p:cNvPicPr>
          <p:nvPr/>
        </p:nvPicPr>
        <p:blipFill>
          <a:blip r:embed="rId6"/>
          <a:srcRect l="2817" r="0" b="4555"/>
          <a:stretch>
            <a:fillRect/>
          </a:stretch>
        </p:blipFill>
        <p:spPr>
          <a:xfrm rot="0">
            <a:off x="0" y="2034168"/>
            <a:ext cx="12192000" cy="4823833"/>
          </a:xfrm>
          <a:prstGeom prst="rect">
            <a:avLst/>
          </a:prstGeom>
        </p:spPr>
      </p:pic>
      <p:sp>
        <p:nvSpPr>
          <p:cNvPr name="TextBox 7" id="200008"/>
          <p:cNvSpPr txBox="true"/>
          <p:nvPr/>
        </p:nvSpPr>
        <p:spPr>
          <a:xfrm rot="0">
            <a:off x="2799706" y="630648"/>
            <a:ext cx="659258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000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目录</a:t>
            </a:r>
          </a:p>
        </p:txBody>
      </p:sp>
      <p:sp>
        <p:nvSpPr>
          <p:cNvPr name="TextBox 8" id="200009"/>
          <p:cNvSpPr txBox="true"/>
          <p:nvPr/>
        </p:nvSpPr>
        <p:spPr>
          <a:xfrm rot="0">
            <a:off x="3778809" y="1778233"/>
            <a:ext cx="4634382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CONTENTS</a:t>
            </a:r>
          </a:p>
        </p:txBody>
      </p:sp>
      <p:sp>
        <p:nvSpPr>
          <p:cNvPr name="AutoShape 9" id="200111"/>
          <p:cNvSpPr/>
          <p:nvPr/>
        </p:nvSpPr>
        <p:spPr>
          <a:xfrm rot="0">
            <a:off x="3673098" y="2731011"/>
            <a:ext cx="2201771" cy="3143251"/>
          </a:xfrm>
          <a:prstGeom prst="roundRect">
            <a:avLst>
              <a:gd fmla="val 16667" name="adj"/>
            </a:avLst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AutoShape 10" id="200112"/>
          <p:cNvSpPr/>
          <p:nvPr/>
        </p:nvSpPr>
        <p:spPr>
          <a:xfrm rot="0">
            <a:off x="4164384" y="3489841"/>
            <a:ext cx="1219200" cy="1219200"/>
          </a:xfrm>
          <a:prstGeom prst="ellipse">
            <a:avLst/>
          </a:prstGeom>
          <a:solidFill>
            <a:srgbClr val="E0F9FE">
              <a:alpha val="100000"/>
            </a:srgbClr>
          </a:solidFill>
          <a:ln/>
        </p:spPr>
      </p:sp>
      <p:sp>
        <p:nvSpPr>
          <p:cNvPr name="AutoShape 11" id="200120"/>
          <p:cNvSpPr/>
          <p:nvPr/>
        </p:nvSpPr>
        <p:spPr>
          <a:xfrm rot="0">
            <a:off x="3854853" y="2891589"/>
            <a:ext cx="556543" cy="556543"/>
          </a:xfrm>
          <a:prstGeom prst="ellipse">
            <a:avLst/>
          </a:prstGeom>
          <a:solidFill>
            <a:srgbClr val="59D799">
              <a:alpha val="100000"/>
            </a:srgbClr>
          </a:solidFill>
          <a:ln/>
        </p:spPr>
      </p:sp>
      <p:sp>
        <p:nvSpPr>
          <p:cNvPr name="TextBox 12" id="200121"/>
          <p:cNvSpPr txBox="true"/>
          <p:nvPr/>
        </p:nvSpPr>
        <p:spPr>
          <a:xfrm rot="0">
            <a:off x="3918783" y="2969806"/>
            <a:ext cx="428683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>
                <a:solidFill>
                  <a:schemeClr val="lt1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2</a:t>
            </a:r>
          </a:p>
        </p:txBody>
      </p:sp>
      <p:sp>
        <p:nvSpPr>
          <p:cNvPr name="TextBox 13" id="200116"/>
          <p:cNvSpPr txBox="true"/>
          <p:nvPr/>
        </p:nvSpPr>
        <p:spPr>
          <a:xfrm rot="0">
            <a:off x="3922390" y="4918902"/>
            <a:ext cx="1703187" cy="8820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>
                <a:solidFill>
                  <a:schemeClr val="accent2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学术论文发表</a:t>
            </a:r>
          </a:p>
        </p:txBody>
      </p:sp>
      <p:sp>
        <p:nvSpPr>
          <p:cNvPr name="AutoShape 14" id="200123"/>
          <p:cNvSpPr/>
          <p:nvPr/>
        </p:nvSpPr>
        <p:spPr>
          <a:xfrm rot="0">
            <a:off x="6303820" y="2731011"/>
            <a:ext cx="2201771" cy="3143251"/>
          </a:xfrm>
          <a:prstGeom prst="roundRect">
            <a:avLst>
              <a:gd fmla="val 16667" name="adj"/>
            </a:avLst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AutoShape 15" id="200125"/>
          <p:cNvSpPr/>
          <p:nvPr/>
        </p:nvSpPr>
        <p:spPr>
          <a:xfrm rot="0">
            <a:off x="6795106" y="3489841"/>
            <a:ext cx="1219200" cy="1219200"/>
          </a:xfrm>
          <a:prstGeom prst="ellipse">
            <a:avLst/>
          </a:prstGeom>
          <a:solidFill>
            <a:srgbClr val="E0F9FE">
              <a:alpha val="100000"/>
            </a:srgbClr>
          </a:solidFill>
          <a:ln/>
        </p:spPr>
      </p:sp>
      <p:sp>
        <p:nvSpPr>
          <p:cNvPr name="AutoShape 16" id="200130"/>
          <p:cNvSpPr/>
          <p:nvPr/>
        </p:nvSpPr>
        <p:spPr>
          <a:xfrm rot="0">
            <a:off x="6485575" y="2891589"/>
            <a:ext cx="556543" cy="556543"/>
          </a:xfrm>
          <a:prstGeom prst="ellipse">
            <a:avLst/>
          </a:prstGeom>
          <a:solidFill>
            <a:srgbClr val="59D799">
              <a:alpha val="100000"/>
            </a:srgbClr>
          </a:solidFill>
          <a:ln/>
        </p:spPr>
      </p:sp>
      <p:sp>
        <p:nvSpPr>
          <p:cNvPr name="TextBox 17" id="200131"/>
          <p:cNvSpPr txBox="true"/>
          <p:nvPr/>
        </p:nvSpPr>
        <p:spPr>
          <a:xfrm rot="0">
            <a:off x="6549505" y="2969806"/>
            <a:ext cx="428683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>
                <a:solidFill>
                  <a:schemeClr val="lt1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3</a:t>
            </a:r>
          </a:p>
        </p:txBody>
      </p:sp>
      <p:sp>
        <p:nvSpPr>
          <p:cNvPr name="TextBox 18" id="200128"/>
          <p:cNvSpPr txBox="true"/>
          <p:nvPr/>
        </p:nvSpPr>
        <p:spPr>
          <a:xfrm rot="0">
            <a:off x="6553112" y="4918902"/>
            <a:ext cx="1703187" cy="8820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>
                <a:solidFill>
                  <a:schemeClr val="accent2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煤炭科技动态</a:t>
            </a:r>
          </a:p>
        </p:txBody>
      </p:sp>
      <p:sp>
        <p:nvSpPr>
          <p:cNvPr name="AutoShape 19" id="200133"/>
          <p:cNvSpPr/>
          <p:nvPr/>
        </p:nvSpPr>
        <p:spPr>
          <a:xfrm rot="0">
            <a:off x="8934542" y="2731011"/>
            <a:ext cx="2201771" cy="3143251"/>
          </a:xfrm>
          <a:prstGeom prst="roundRect">
            <a:avLst>
              <a:gd fmla="val 16667" name="adj"/>
            </a:avLst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AutoShape 20" id="200134"/>
          <p:cNvSpPr/>
          <p:nvPr/>
        </p:nvSpPr>
        <p:spPr>
          <a:xfrm rot="0">
            <a:off x="9425828" y="3489841"/>
            <a:ext cx="1219200" cy="1219200"/>
          </a:xfrm>
          <a:prstGeom prst="ellipse">
            <a:avLst/>
          </a:prstGeom>
          <a:solidFill>
            <a:srgbClr val="E0F9FE">
              <a:alpha val="100000"/>
            </a:srgbClr>
          </a:solidFill>
          <a:ln/>
        </p:spPr>
      </p:sp>
      <p:sp>
        <p:nvSpPr>
          <p:cNvPr name="AutoShape 21" id="200139"/>
          <p:cNvSpPr/>
          <p:nvPr/>
        </p:nvSpPr>
        <p:spPr>
          <a:xfrm rot="0">
            <a:off x="9116297" y="2891589"/>
            <a:ext cx="556543" cy="556543"/>
          </a:xfrm>
          <a:prstGeom prst="ellipse">
            <a:avLst/>
          </a:prstGeom>
          <a:solidFill>
            <a:srgbClr val="59D799">
              <a:alpha val="100000"/>
            </a:srgbClr>
          </a:solidFill>
          <a:ln/>
        </p:spPr>
      </p:sp>
      <p:sp>
        <p:nvSpPr>
          <p:cNvPr name="TextBox 22" id="200140"/>
          <p:cNvSpPr txBox="true"/>
          <p:nvPr/>
        </p:nvSpPr>
        <p:spPr>
          <a:xfrm rot="0">
            <a:off x="9180227" y="2969806"/>
            <a:ext cx="428683" cy="40011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>
                <a:solidFill>
                  <a:schemeClr val="lt1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4</a:t>
            </a:r>
          </a:p>
        </p:txBody>
      </p:sp>
      <p:pic>
        <p:nvPicPr>
          <p:cNvPr name="Picture 23" id="200152"/>
          <p:cNvPicPr>
            <a:picLocks noChangeAspect="true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0">
            <a:off x="9491356" y="3555369"/>
            <a:ext cx="1088145" cy="1088145"/>
          </a:xfrm>
          <a:prstGeom prst="rect">
            <a:avLst/>
          </a:prstGeom>
        </p:spPr>
      </p:pic>
      <p:sp>
        <p:nvSpPr>
          <p:cNvPr name="TextBox 24" id="200137"/>
          <p:cNvSpPr txBox="true"/>
          <p:nvPr/>
        </p:nvSpPr>
        <p:spPr>
          <a:xfrm rot="0">
            <a:off x="9183834" y="4918902"/>
            <a:ext cx="1703187" cy="882015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>
                <a:solidFill>
                  <a:schemeClr val="accent2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煤炭经济展望</a:t>
            </a:r>
          </a:p>
        </p:txBody>
      </p:sp>
      <p:pic>
        <p:nvPicPr>
          <p:cNvPr name="Picture 25" id="200149"/>
          <p:cNvPicPr>
            <a:picLocks noChangeAspect="true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20311560">
            <a:off x="6975538" y="3657927"/>
            <a:ext cx="919987" cy="1081704"/>
          </a:xfrm>
          <a:prstGeom prst="rect">
            <a:avLst/>
          </a:prstGeom>
        </p:spPr>
      </p:pic>
      <p:pic>
        <p:nvPicPr>
          <p:cNvPr name="Picture 26" id="200156"/>
          <p:cNvPicPr>
            <a:picLocks noChangeAspect="true"/>
          </p:cNvPicPr>
          <p:nvPr/>
        </p:nvPicPr>
        <p:blipFill>
          <a:blip r:embed="rId9"/>
          <a:srcRect b="36887"/>
          <a:stretch>
            <a:fillRect/>
          </a:stretch>
        </p:blipFill>
        <p:spPr>
          <a:xfrm rot="20137370">
            <a:off x="4278857" y="3635254"/>
            <a:ext cx="937477" cy="1092129"/>
          </a:xfrm>
          <a:custGeom>
            <a:pathLst>
              <a:path w="937477" h="1092129">
                <a:moveTo>
                  <a:pt x="897217" y="0"/>
                </a:moveTo>
                <a:lnTo>
                  <a:pt x="937477" y="35773"/>
                </a:lnTo>
                <a:lnTo>
                  <a:pt x="937477" y="932443"/>
                </a:lnTo>
                <a:lnTo>
                  <a:pt x="846316" y="1001464"/>
                </a:lnTo>
                <a:cubicBezTo>
                  <a:pt x="679606" y="1103946"/>
                  <a:pt x="466622" y="1124482"/>
                  <a:pt x="274961" y="1037632"/>
                </a:cubicBezTo>
                <a:cubicBezTo>
                  <a:pt x="159964" y="985523"/>
                  <a:pt x="68974" y="902154"/>
                  <a:pt x="7484" y="802128"/>
                </a:cubicBezTo>
                <a:lnTo>
                  <a:pt x="0" y="786849"/>
                </a:lnTo>
                <a:lnTo>
                  <a:pt x="0" y="181355"/>
                </a:lnTo>
                <a:lnTo>
                  <a:pt x="33303" y="123981"/>
                </a:lnTo>
                <a:cubicBezTo>
                  <a:pt x="57079" y="91187"/>
                  <a:pt x="83787" y="61264"/>
                  <a:pt x="112886" y="34415"/>
                </a:cubicBezTo>
                <a:lnTo>
                  <a:pt x="158341" y="0"/>
                </a:lnTo>
                <a:close/>
              </a:path>
            </a:pathLst>
          </a:custGeom>
        </p:spPr>
      </p:pic>
      <p:sp>
        <p:nvSpPr>
          <p:cNvPr name="AutoShape 27" id="200012"/>
          <p:cNvSpPr/>
          <p:nvPr/>
        </p:nvSpPr>
        <p:spPr>
          <a:xfrm rot="0">
            <a:off x="1042416" y="2731008"/>
            <a:ext cx="2201799" cy="3143250"/>
          </a:xfrm>
          <a:prstGeom prst="roundRect">
            <a:avLst>
              <a:gd fmla="val 16667" name="adj"/>
            </a:avLst>
          </a:prstGeom>
          <a:solidFill>
            <a:srgbClr val="FFFFFF">
              <a:alpha val="100000"/>
            </a:srgbClr>
          </a:solidFill>
          <a:ln/>
        </p:spPr>
      </p:sp>
      <p:sp>
        <p:nvSpPr>
          <p:cNvPr name="AutoShape 28" id="200030"/>
          <p:cNvSpPr/>
          <p:nvPr/>
        </p:nvSpPr>
        <p:spPr>
          <a:xfrm rot="0">
            <a:off x="1533620" y="3489865"/>
            <a:ext cx="1219200" cy="1219200"/>
          </a:xfrm>
          <a:prstGeom prst="ellipse">
            <a:avLst/>
          </a:prstGeom>
          <a:solidFill>
            <a:srgbClr val="E0F9FE">
              <a:alpha val="100000"/>
            </a:srgbClr>
          </a:solidFill>
          <a:ln/>
        </p:spPr>
      </p:sp>
      <p:grpSp>
        <p:nvGrpSpPr>
          <p:cNvPr name="Group 29" id="29"/>
          <p:cNvGrpSpPr/>
          <p:nvPr/>
        </p:nvGrpSpPr>
        <p:grpSpPr>
          <a:xfrm rot="0">
            <a:off x="1224153" y="2891599"/>
            <a:ext cx="556546" cy="556546"/>
            <a:chOff x="1224153" y="2891599"/>
            <a:chExt cx="556546" cy="556546"/>
          </a:xfrm>
        </p:grpSpPr>
        <p:sp>
          <p:nvSpPr>
            <p:cNvPr name="AutoShape 30" id="200031"/>
            <p:cNvSpPr/>
            <p:nvPr/>
          </p:nvSpPr>
          <p:spPr>
            <a:xfrm rot="0">
              <a:off x="1224153" y="2891599"/>
              <a:ext cx="556546" cy="556546"/>
            </a:xfrm>
            <a:prstGeom prst="ellipse">
              <a:avLst/>
            </a:prstGeom>
            <a:solidFill>
              <a:srgbClr val="59D799">
                <a:alpha val="100000"/>
              </a:srgbClr>
            </a:solidFill>
            <a:ln/>
          </p:spPr>
        </p:sp>
        <p:sp>
          <p:nvSpPr>
            <p:cNvPr name="TextBox 31" id="200096"/>
            <p:cNvSpPr txBox="true"/>
            <p:nvPr/>
          </p:nvSpPr>
          <p:spPr>
            <a:xfrm rot="0">
              <a:off x="1288066" y="2969800"/>
              <a:ext cx="428720" cy="400145"/>
            </a:xfrm>
            <a:prstGeom prst="rect">
              <a:avLst/>
            </a:prstGeom>
            <a:noFill/>
            <a:ln/>
          </p:spPr>
          <p:txBody>
            <a:bodyPr anchor="t" rtlCol="false" lIns="91440" rIns="91440" tIns="45720" bIns="45720" anchorCtr="false" vert="horz"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>
                  <a:solidFill>
                    <a:schemeClr val="lt1">
                      <a:alpha val="100000"/>
                    </a:schemeClr>
                  </a:solidFill>
                  <a:latin typeface="字制区喜脉体"/>
                  <a:ea typeface="字制区喜脉体"/>
                  <a:cs typeface="字制区喜脉体"/>
                </a:rPr>
                <a:t>1</a:t>
              </a:r>
            </a:p>
          </p:txBody>
        </p:sp>
      </p:grpSp>
      <p:pic>
        <p:nvPicPr>
          <p:cNvPr name="Picture 32" id="200098"/>
          <p:cNvPicPr>
            <a:picLocks noChangeAspect="true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0">
            <a:off x="1586198" y="3536728"/>
            <a:ext cx="1114235" cy="1125379"/>
          </a:xfrm>
          <a:prstGeom prst="rect">
            <a:avLst/>
          </a:prstGeom>
        </p:spPr>
      </p:pic>
      <p:sp>
        <p:nvSpPr>
          <p:cNvPr name="TextBox 33" id="200099"/>
          <p:cNvSpPr txBox="true"/>
          <p:nvPr/>
        </p:nvSpPr>
        <p:spPr>
          <a:xfrm rot="0">
            <a:off x="1204246" y="4908880"/>
            <a:ext cx="1773555" cy="87498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>
                <a:solidFill>
                  <a:schemeClr val="accent2">
                    <a:alpha val="100000"/>
                  </a:schemeClr>
                </a:solidFill>
                <a:latin typeface="字制区喜脉体"/>
                <a:ea typeface="字制区喜脉体"/>
                <a:cs typeface="字制区喜脉体"/>
              </a:rPr>
              <a:t>煤炭学报月刊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027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0" y="9524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pic>
        <p:nvPicPr>
          <p:cNvPr name="Picture 3" id="300016"/>
          <p:cNvPicPr>
            <a:picLocks noChangeAspect="true"/>
          </p:cNvPicPr>
          <p:nvPr/>
        </p:nvPicPr>
        <p:blipFill>
          <a:blip r:embed="rId4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  <p:sp>
        <p:nvSpPr>
          <p:cNvPr name="TextBox 4" id="300017"/>
          <p:cNvSpPr txBox="true"/>
          <p:nvPr/>
        </p:nvSpPr>
        <p:spPr>
          <a:xfrm rot="0">
            <a:off x="1774819" y="2244098"/>
            <a:ext cx="8642361" cy="1107996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煤炭学报月刊</a:t>
            </a:r>
          </a:p>
        </p:txBody>
      </p:sp>
      <p:sp>
        <p:nvSpPr>
          <p:cNvPr name="TextBox 5" id="300020"/>
          <p:cNvSpPr txBox="true"/>
          <p:nvPr/>
        </p:nvSpPr>
        <p:spPr>
          <a:xfrm rot="0">
            <a:off x="5248170" y="983257"/>
            <a:ext cx="1695659" cy="92333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1642" y="400638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751642" y="1920540"/>
            <a:ext cx="7813795" cy="1827334"/>
          </a:xfrm>
          <a:prstGeom prst="roundRect">
            <a:avLst>
              <a:gd fmla="val 16667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1875" r="21875"/>
          <a:stretch>
            <a:fillRect/>
          </a:stretch>
        </p:blipFill>
        <p:spPr>
          <a:xfrm rot="0">
            <a:off x="7804006" y="1329783"/>
            <a:ext cx="3831201" cy="510826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30579" y="2089154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《煤炭学报》是月刊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30579" y="2610429"/>
            <a:ext cx="6238875" cy="950067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《煤炭学报》是一份学术性刊物，以月刊形式出版，旨在及时报道煤炭科技领域的最新研究成果和进展。</a:t>
            </a: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  <a:cs typeface="宋体"/>
              </a:rPr>
              <a:t>全国统一邮箱：</a:t>
            </a: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Times New Roman, serif"/>
                <a:ea typeface="Times New Roman, serif"/>
                <a:cs typeface="Times New Roman, serif"/>
                <a:hlinkClick r:id="rId4" tooltip="mailto:mtxbqk@163.com"/>
              </a:rPr>
              <a:t>mtxbqk@163.com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0579" y="4183053"/>
            <a:ext cx="6238875" cy="637972"/>
          </a:xfrm>
          <a:prstGeom prst="rect">
            <a:avLst/>
          </a:prstGeom>
          <a:ln/>
        </p:spPr>
        <p:txBody>
          <a:bodyPr anchor="ctr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涵盖多领域研究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0579" y="4712439"/>
            <a:ext cx="6238875" cy="936429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《煤炭学报》主要报道煤田地质与勘探、矿井建设、煤矿开采、煤矿机械与电气工程、煤矿安全、煤炭加工利用等方面的学术论文。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煤炭学报月刊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027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0" y="9524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pic>
        <p:nvPicPr>
          <p:cNvPr name="Picture 3" id="300016"/>
          <p:cNvPicPr>
            <a:picLocks noChangeAspect="true"/>
          </p:cNvPicPr>
          <p:nvPr/>
        </p:nvPicPr>
        <p:blipFill>
          <a:blip r:embed="rId4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  <p:sp>
        <p:nvSpPr>
          <p:cNvPr name="TextBox 4" id="300017"/>
          <p:cNvSpPr txBox="true"/>
          <p:nvPr/>
        </p:nvSpPr>
        <p:spPr>
          <a:xfrm rot="0">
            <a:off x="1774819" y="2244098"/>
            <a:ext cx="8642361" cy="1107996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学术论文发表</a:t>
            </a:r>
          </a:p>
        </p:txBody>
      </p:sp>
      <p:sp>
        <p:nvSpPr>
          <p:cNvPr name="TextBox 5" id="300020"/>
          <p:cNvSpPr txBox="true"/>
          <p:nvPr/>
        </p:nvSpPr>
        <p:spPr>
          <a:xfrm rot="0">
            <a:off x="5248170" y="983257"/>
            <a:ext cx="1695659" cy="92333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02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234986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AutoShape 3" id="3"/>
          <p:cNvSpPr/>
          <p:nvPr/>
        </p:nvSpPr>
        <p:spPr>
          <a:xfrm rot="0">
            <a:off x="879670" y="2896583"/>
            <a:ext cx="5052139" cy="3467154"/>
          </a:xfrm>
          <a:prstGeom prst="roundRect">
            <a:avLst>
              <a:gd fmla="val 5952" name="adj"/>
            </a:avLst>
          </a:prstGeom>
          <a:solidFill>
            <a:schemeClr val="lt2">
              <a:alpha val="80000"/>
            </a:schemeClr>
          </a:solidFill>
          <a:ln/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t="2837" b="2837"/>
          <a:stretch>
            <a:fillRect/>
          </a:stretch>
        </p:blipFill>
        <p:spPr>
          <a:xfrm rot="0">
            <a:off x="891140" y="1371600"/>
            <a:ext cx="5029200" cy="31625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80405" y="4752068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论文发表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0405" y="5384645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如果您在煤炭领域有深入的研究和独特的见解，欢迎向《煤炭学报》提交学术论文。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t="3246" b="3246"/>
          <a:stretch>
            <a:fillRect/>
          </a:stretch>
        </p:blipFill>
        <p:spPr>
          <a:xfrm rot="0">
            <a:off x="6246455" y="1371600"/>
            <a:ext cx="5029200" cy="316257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6735721" y="4759543"/>
            <a:ext cx="4050670" cy="490334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论文要求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35721" y="5392119"/>
            <a:ext cx="4050670" cy="824485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论文需具有创新性、实用性和前瞻性，同时要求语言流畅、逻辑严密、数据准确。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学术论文发表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027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0" y="9524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pic>
        <p:nvPicPr>
          <p:cNvPr name="Picture 3" id="300016"/>
          <p:cNvPicPr>
            <a:picLocks noChangeAspect="true"/>
          </p:cNvPicPr>
          <p:nvPr/>
        </p:nvPicPr>
        <p:blipFill>
          <a:blip r:embed="rId4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  <p:sp>
        <p:nvSpPr>
          <p:cNvPr name="TextBox 4" id="300017"/>
          <p:cNvSpPr txBox="true"/>
          <p:nvPr/>
        </p:nvSpPr>
        <p:spPr>
          <a:xfrm rot="0">
            <a:off x="1774819" y="2244098"/>
            <a:ext cx="8642361" cy="1107996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煤炭科技动态</a:t>
            </a:r>
          </a:p>
        </p:txBody>
      </p:sp>
      <p:sp>
        <p:nvSpPr>
          <p:cNvPr name="TextBox 5" id="300020"/>
          <p:cNvSpPr txBox="true"/>
          <p:nvPr/>
        </p:nvSpPr>
        <p:spPr>
          <a:xfrm rot="0">
            <a:off x="5248170" y="983257"/>
            <a:ext cx="1695659" cy="92333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03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 l="32481" r="32481"/>
          <a:stretch>
            <a:fillRect/>
          </a:stretch>
        </p:blipFill>
        <p:spPr>
          <a:xfrm rot="0">
            <a:off x="875314" y="2169726"/>
            <a:ext cx="2050689" cy="391643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10729" r="10729" t="0"/>
          <a:stretch>
            <a:fillRect/>
          </a:stretch>
        </p:blipFill>
        <p:spPr>
          <a:xfrm rot="0">
            <a:off x="5430980" y="2169726"/>
            <a:ext cx="2050689" cy="391643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32546" r="32546"/>
          <a:stretch>
            <a:fillRect/>
          </a:stretch>
        </p:blipFill>
        <p:spPr>
          <a:xfrm rot="0">
            <a:off x="3153146" y="1697364"/>
            <a:ext cx="2050689" cy="3916435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报道煤炭科技领域的最新研究成果和进展，包括煤田地质勘探、矿井建设、煤矿开采、煤矿机械与电气工程等方面的技术创新和突破。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煤炭科技进展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anchor="t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关注煤矿安全技术和设备的发展，包括煤矿安全、煤矿环境保护等方面的研究成果和应用，为煤矿企业提高安全水平和环境保护能力提供有力支持。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anchor="b" rtlCol="false" tIns="45720" lIns="91440" bIns="45720" rIns="91440" anchorCtr="false" vert="horz" wrap="square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b="true" sz="24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煤矿安全技术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煤炭科技动态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300027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0" y="9524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pic>
        <p:nvPicPr>
          <p:cNvPr name="Picture 3" id="300016"/>
          <p:cNvPicPr>
            <a:picLocks noChangeAspect="true"/>
          </p:cNvPicPr>
          <p:nvPr/>
        </p:nvPicPr>
        <p:blipFill>
          <a:blip r:embed="rId4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  <p:sp>
        <p:nvSpPr>
          <p:cNvPr name="TextBox 4" id="300017"/>
          <p:cNvSpPr txBox="true"/>
          <p:nvPr/>
        </p:nvSpPr>
        <p:spPr>
          <a:xfrm rot="0">
            <a:off x="1774819" y="2244098"/>
            <a:ext cx="8642361" cy="1107996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925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煤炭经济展望</a:t>
            </a:r>
          </a:p>
        </p:txBody>
      </p:sp>
      <p:sp>
        <p:nvSpPr>
          <p:cNvPr name="TextBox 5" id="300020"/>
          <p:cNvSpPr txBox="true"/>
          <p:nvPr/>
        </p:nvSpPr>
        <p:spPr>
          <a:xfrm rot="0">
            <a:off x="5248170" y="983257"/>
            <a:ext cx="1695659" cy="923330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04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0" r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0">
            <a:off x="7007707" y="1744635"/>
            <a:ext cx="4750584" cy="428532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76023" y="265328"/>
            <a:ext cx="11239500" cy="914400"/>
          </a:xfrm>
          <a:prstGeom prst="rect">
            <a:avLst/>
          </a:prstGeom>
          <a:ln/>
        </p:spPr>
        <p:txBody>
          <a:bodyPr anchor="t" rtlCol="false" lIns="123825" rIns="57150" tIns="123825" bIns="123825" anchorCtr="false" vert="horz"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b="true" sz="3000">
                <a:solidFill>
                  <a:schemeClr val="dk2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煤炭经济展望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3729746" y="176967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5" id="5"/>
          <p:cNvSpPr txBox="true"/>
          <p:nvPr/>
        </p:nvSpPr>
        <p:spPr>
          <a:xfrm rot="0">
            <a:off x="3923235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煤炭资源开发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23235" y="275785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研究煤炭资源的合理开发与利用，促进煤炭产业的健康、有序、可持续发展。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556553" y="1764765"/>
            <a:ext cx="3031629" cy="4285329"/>
          </a:xfrm>
          <a:prstGeom prst="roundRect">
            <a:avLst>
              <a:gd fmla="val 0" name="adj"/>
            </a:avLst>
          </a:prstGeom>
          <a:solidFill>
            <a:schemeClr val="lt2">
              <a:alpha val="80000"/>
            </a:schemeClr>
          </a:solidFill>
          <a:ln/>
        </p:spPr>
      </p:sp>
      <p:sp>
        <p:nvSpPr>
          <p:cNvPr name="TextBox 8" id="8"/>
          <p:cNvSpPr txBox="true"/>
          <p:nvPr/>
        </p:nvSpPr>
        <p:spPr>
          <a:xfrm rot="0">
            <a:off x="750042" y="2035795"/>
            <a:ext cx="2644651" cy="649939"/>
          </a:xfrm>
          <a:prstGeom prst="rect">
            <a:avLst/>
          </a:prstGeom>
          <a:ln/>
        </p:spPr>
        <p:txBody>
          <a:bodyPr anchor="ctr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b="true" sz="2400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煤炭经济展望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0042" y="2752949"/>
            <a:ext cx="2644651" cy="2924764"/>
          </a:xfrm>
          <a:prstGeom prst="rect">
            <a:avLst/>
          </a:prstGeom>
          <a:ln/>
        </p:spPr>
        <p:txBody>
          <a:bodyPr anchor="t" rtlCol="false" lIns="66008" rIns="66008" tIns="33052" bIns="33052" anchorCtr="false" vert="horz" wrap="square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分析煤炭市场需求与价格波动，探讨煤炭企业经济效益与可持续发展策略。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alphaModFix amt="100000"/>
          </a:blip>
          <a:srcRect/>
          <a:stretch>
            <a:fillRect b="0" t="0" l="-41" r="-41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000009"/>
          <p:cNvPicPr>
            <a:picLocks noChangeAspect="true"/>
          </p:cNvPicPr>
          <p:nvPr/>
        </p:nvPicPr>
        <p:blipFill>
          <a:blip r:embed="rId3"/>
          <a:srcRect r="324" b="185"/>
          <a:stretch>
            <a:fillRect/>
          </a:stretch>
        </p:blipFill>
        <p:spPr>
          <a:xfrm rot="0">
            <a:off x="0" y="9524"/>
            <a:ext cx="12192000" cy="6848476"/>
          </a:xfrm>
          <a:custGeom>
            <a:pathLst>
              <a:path w="12192000" h="6848476">
                <a:moveTo>
                  <a:pt x="0" y="0"/>
                </a:moveTo>
                <a:lnTo>
                  <a:pt x="12192000" y="0"/>
                </a:lnTo>
                <a:lnTo>
                  <a:pt x="12192000" y="6848476"/>
                </a:lnTo>
                <a:lnTo>
                  <a:pt x="0" y="6848476"/>
                </a:lnTo>
                <a:close/>
              </a:path>
            </a:pathLst>
          </a:custGeom>
        </p:spPr>
      </p:pic>
      <p:sp>
        <p:nvSpPr>
          <p:cNvPr name="TextBox 3" id="2000005"/>
          <p:cNvSpPr txBox="true"/>
          <p:nvPr/>
        </p:nvSpPr>
        <p:spPr>
          <a:xfrm rot="0">
            <a:off x="2728269" y="1059729"/>
            <a:ext cx="659258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000">
                <a:gradFill>
                  <a:gsLst>
                    <a:gs pos="0">
                      <a:srgbClr val="FF9933">
                        <a:alpha val="100000"/>
                      </a:srgbClr>
                    </a:gs>
                    <a:gs pos="96000">
                      <a:srgbClr val="FF5050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感谢观看</a:t>
            </a:r>
          </a:p>
        </p:txBody>
      </p:sp>
      <p:sp>
        <p:nvSpPr>
          <p:cNvPr name="TextBox 4" id="2000007"/>
          <p:cNvSpPr txBox="true"/>
          <p:nvPr/>
        </p:nvSpPr>
        <p:spPr>
          <a:xfrm rot="0">
            <a:off x="2728269" y="2292263"/>
            <a:ext cx="6592588" cy="1323439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000">
                <a:gradFill>
                  <a:gsLst>
                    <a:gs pos="0">
                      <a:srgbClr val="5FDB9C">
                        <a:alpha val="100000"/>
                      </a:srgbClr>
                    </a:gs>
                    <a:gs pos="96000">
                      <a:srgbClr val="33BC87">
                        <a:alpha val="100000"/>
                      </a:srgbClr>
                    </a:gs>
                  </a:gsLst>
                  <a:lin ang="2700000"/>
                </a:gradFill>
                <a:latin typeface="字制区喜脉体"/>
                <a:ea typeface="字制区喜脉体"/>
                <a:cs typeface="字制区喜脉体"/>
              </a:rPr>
              <a:t>通用演示模板</a:t>
            </a:r>
          </a:p>
        </p:txBody>
      </p:sp>
      <p:sp>
        <p:nvSpPr>
          <p:cNvPr name="Freeform 5" id="2000010"/>
          <p:cNvSpPr/>
          <p:nvPr/>
        </p:nvSpPr>
        <p:spPr>
          <a:xfrm rot="0">
            <a:off x="3388167" y="3455894"/>
            <a:ext cx="5272792" cy="1054543"/>
          </a:xfrm>
          <a:custGeom>
            <a:avLst/>
            <a:gdLst/>
            <a:ahLst/>
            <a:cxnLst/>
            <a:rect r="r" b="b" t="t" l="l"/>
            <a:pathLst>
              <a:path h="641812" w="3076584">
                <a:moveTo>
                  <a:pt x="0" y="44899"/>
                </a:moveTo>
                <a:cubicBezTo>
                  <a:pt x="40481" y="8704"/>
                  <a:pt x="368141" y="-9393"/>
                  <a:pt x="451485" y="4894"/>
                </a:cubicBezTo>
                <a:cubicBezTo>
                  <a:pt x="534829" y="19181"/>
                  <a:pt x="146209" y="119194"/>
                  <a:pt x="500063" y="130624"/>
                </a:cubicBezTo>
                <a:cubicBezTo>
                  <a:pt x="853917" y="142054"/>
                  <a:pt x="2182653" y="54900"/>
                  <a:pt x="2574607" y="73474"/>
                </a:cubicBezTo>
                <a:cubicBezTo>
                  <a:pt x="2966561" y="92048"/>
                  <a:pt x="2863215" y="206824"/>
                  <a:pt x="2851785" y="242067"/>
                </a:cubicBezTo>
                <a:cubicBezTo>
                  <a:pt x="2840355" y="277310"/>
                  <a:pt x="3101340" y="177297"/>
                  <a:pt x="3074670" y="287787"/>
                </a:cubicBezTo>
                <a:cubicBezTo>
                  <a:pt x="3048000" y="398277"/>
                  <a:pt x="2905125" y="497336"/>
                  <a:pt x="2908935" y="593539"/>
                </a:cubicBezTo>
                <a:cubicBezTo>
                  <a:pt x="2912745" y="689742"/>
                  <a:pt x="2779395" y="620209"/>
                  <a:pt x="2748915" y="573537"/>
                </a:cubicBezTo>
                <a:cubicBezTo>
                  <a:pt x="2718435" y="526865"/>
                  <a:pt x="2941796" y="501147"/>
                  <a:pt x="2751772" y="476382"/>
                </a:cubicBezTo>
                <a:cubicBezTo>
                  <a:pt x="2561748" y="451617"/>
                  <a:pt x="2005964" y="422089"/>
                  <a:pt x="1608772" y="424946"/>
                </a:cubicBezTo>
                <a:cubicBezTo>
                  <a:pt x="1211580" y="427803"/>
                  <a:pt x="490537" y="507814"/>
                  <a:pt x="368617" y="493527"/>
                </a:cubicBezTo>
                <a:cubicBezTo>
                  <a:pt x="246697" y="479240"/>
                  <a:pt x="393382" y="368750"/>
                  <a:pt x="305752" y="362082"/>
                </a:cubicBezTo>
                <a:cubicBezTo>
                  <a:pt x="218122" y="355414"/>
                  <a:pt x="61912" y="371130"/>
                  <a:pt x="42862" y="342079"/>
                </a:cubicBezTo>
                <a:cubicBezTo>
                  <a:pt x="23812" y="313028"/>
                  <a:pt x="235265" y="321124"/>
                  <a:pt x="191451" y="187774"/>
                </a:cubicBezTo>
                <a:cubicBezTo>
                  <a:pt x="147637" y="54424"/>
                  <a:pt x="69532" y="103954"/>
                  <a:pt x="0" y="44899"/>
                </a:cubicBezTo>
              </a:path>
            </a:pathLst>
          </a:custGeom>
          <a:gradFill>
            <a:gsLst>
              <a:gs pos="0">
                <a:srgbClr val="FFE3A2">
                  <a:alpha val="100000"/>
                </a:srgbClr>
              </a:gs>
              <a:gs pos="96000">
                <a:srgbClr val="FFE3A2">
                  <a:alpha val="100000"/>
                </a:srgbClr>
              </a:gs>
            </a:gsLst>
            <a:lin ang="2700000"/>
          </a:gradFill>
          <a:ln/>
        </p:spPr>
      </p:sp>
      <p:sp>
        <p:nvSpPr>
          <p:cNvPr name="TextBox 6" id="2000011"/>
          <p:cNvSpPr txBox="true"/>
          <p:nvPr/>
        </p:nvSpPr>
        <p:spPr>
          <a:xfrm rot="0">
            <a:off x="4094004" y="3727146"/>
            <a:ext cx="3861118" cy="369332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dist">
              <a:lnSpc>
                <a:spcPct val="80000"/>
              </a:lnSpc>
            </a:pPr>
            <a:r>
              <a:rPr lang="en-US" sz="1800">
                <a:solidFill>
                  <a:srgbClr val="FF9933">
                    <a:alpha val="100000"/>
                  </a:srgbClr>
                </a:solidFill>
                <a:latin typeface="MiSans Light"/>
                <a:ea typeface="MiSans Light"/>
                <a:cs typeface="MiSans Light"/>
              </a:rPr>
              <a:t>可爱卡通班会演示模板</a:t>
            </a:r>
          </a:p>
        </p:txBody>
      </p:sp>
      <p:sp>
        <p:nvSpPr>
          <p:cNvPr name="TextBox 7" id="2000012"/>
          <p:cNvSpPr txBox="true"/>
          <p:nvPr/>
        </p:nvSpPr>
        <p:spPr>
          <a:xfrm rot="0">
            <a:off x="4261524" y="4332544"/>
            <a:ext cx="3526078" cy="616131"/>
          </a:xfrm>
          <a:prstGeom prst="rect">
            <a:avLst/>
          </a:prstGeom>
          <a:noFill/>
          <a:ln/>
        </p:spPr>
        <p:txBody>
          <a:bodyPr anchor="t" rtlCol="false" lIns="91440" rIns="91440" tIns="45720" bIns="45720" anchorCtr="false"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>
                <a:solidFill>
                  <a:schemeClr val="dk1">
                    <a:alpha val="100000"/>
                    <a:lumMod val="50000"/>
                    <a:lumOff val="50000"/>
                  </a:schemeClr>
                </a:solidFill>
                <a:latin typeface="MiSans Light"/>
                <a:ea typeface="MiSans Light"/>
                <a:cs typeface="MiSans Light"/>
              </a:rPr>
              <a:t>单击此处输入你的正文，文字是您思想的提炼，为了最终演示发布的良好效果</a:t>
            </a:r>
          </a:p>
        </p:txBody>
      </p:sp>
      <p:pic>
        <p:nvPicPr>
          <p:cNvPr name="Picture 8" id="2000014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0">
            <a:off x="7893547" y="1600199"/>
            <a:ext cx="747999" cy="880651"/>
          </a:xfrm>
          <a:prstGeom prst="rect">
            <a:avLst/>
          </a:prstGeom>
        </p:spPr>
      </p:pic>
      <p:pic>
        <p:nvPicPr>
          <p:cNvPr name="Picture 9" id="2000016"/>
          <p:cNvPicPr>
            <a:picLocks noChangeAspect="true"/>
          </p:cNvPicPr>
          <p:nvPr/>
        </p:nvPicPr>
        <p:blipFill>
          <a:blip r:embed="rId5"/>
          <a:srcRect l="84321" r="0" t="59804"/>
          <a:stretch>
            <a:fillRect/>
          </a:stretch>
        </p:blipFill>
        <p:spPr>
          <a:xfrm rot="0">
            <a:off x="8794375" y="2353234"/>
            <a:ext cx="1453889" cy="27566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B4B4B"/>
      </a:dk2>
      <a:lt2>
        <a:srgbClr val="F3FFF7"/>
      </a:lt2>
      <a:accent1>
        <a:srgbClr val="5BD297"/>
      </a:accent1>
      <a:accent2>
        <a:srgbClr val="42BC80"/>
      </a:accent2>
      <a:accent3>
        <a:srgbClr val="2EA66B"/>
      </a:accent3>
      <a:accent4>
        <a:srgbClr val="59D799"/>
      </a:accent4>
      <a:accent5>
        <a:srgbClr val="3FB6A0"/>
      </a:accent5>
      <a:accent6>
        <a:srgbClr val="37B09A"/>
      </a:accent6>
      <a:hlink>
        <a:srgbClr val="F84D4D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