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36" r:id="rId1"/>
    <p:sldMasterId id="2147486073" r:id="rId2"/>
  </p:sldMasterIdLst>
  <p:notesMasterIdLst>
    <p:notesMasterId r:id="rId3"/>
  </p:notesMasterIdLst>
  <p:sldIdLst>
    <p:sldId id="1285" r:id="rId4"/>
    <p:sldId id="1290" r:id="rId5"/>
    <p:sldId id="1294" r:id="rId6"/>
    <p:sldId id="1297" r:id="rId7"/>
    <p:sldId id="1300" r:id="rId8"/>
    <p:sldId id="1303" r:id="rId9"/>
    <p:sldId id="1306" r:id="rId10"/>
    <p:sldId id="1309" r:id="rId11"/>
    <p:sldId id="1312" r:id="rId12"/>
    <p:sldId id="1315" r:id="rId13"/>
    <p:sldId id="1318" r:id="rId14"/>
    <p:sldId id="1321" r:id="rId15"/>
    <p:sldId id="1324" r:id="rId16"/>
    <p:sldId id="1327" r:id="rId17"/>
    <p:sldId id="1330" r:id="rId18"/>
    <p:sldId id="1333" r:id="rId19"/>
    <p:sldId id="1336" r:id="rId20"/>
    <p:sldId id="1339" r:id="rId21"/>
    <p:sldId id="1342" r:id="rId22"/>
    <p:sldId id="1345" r:id="rId2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37" r:id="rId1"/>
    <p:sldLayoutId id="2147486038" r:id="rId2"/>
    <p:sldLayoutId id="2147486039" r:id="rId3"/>
    <p:sldLayoutId id="2147486040" r:id="rId4"/>
    <p:sldLayoutId id="2147486041" r:id="rId5"/>
    <p:sldLayoutId id="2147486042" r:id="rId6"/>
    <p:sldLayoutId id="2147486043" r:id="rId7"/>
    <p:sldLayoutId id="2147486044" r:id="rId8"/>
    <p:sldLayoutId id="2147486045" r:id="rId9"/>
    <p:sldLayoutId id="2147486046" r:id="rId10"/>
    <p:sldLayoutId id="21474860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74" r:id="rId1"/>
    <p:sldLayoutId id="2147486075" r:id="rId2"/>
    <p:sldLayoutId id="2147486076" r:id="rId3"/>
    <p:sldLayoutId id="2147486077" r:id="rId4"/>
    <p:sldLayoutId id="2147486078" r:id="rId5"/>
    <p:sldLayoutId id="2147486079" r:id="rId6"/>
    <p:sldLayoutId id="2147486080" r:id="rId7"/>
    <p:sldLayoutId id="2147486081" r:id="rId8"/>
    <p:sldLayoutId id="2147486082" r:id="rId9"/>
    <p:sldLayoutId id="2147486083" r:id="rId10"/>
    <p:sldLayoutId id="21474860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1515"/>
          </a:bodyPr>
          <a:p>
            <a:r>
              <a:rPr altLang="en-US" lang="zh-CN"/>
              <a:t>小学教育体验式教学模式的推进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1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4185920" y="147701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280187" y="153492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5274945" y="161925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体验式教学模式的背景和意义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4185920" y="471360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280187" y="477151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5274945" y="485584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小学教育体验式教学模式的未来发展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4185920" y="2555875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280187" y="2613786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22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22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5274945" y="2698115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体验式教学模式在小学教育中的应用</a:t>
            </a:r>
            <a:endParaRPr altLang="en-US" dirty="0" sz="20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4185920" y="3634740"/>
            <a:ext cx="6445250" cy="8801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280187" y="3692651"/>
            <a:ext cx="762215" cy="764288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 fontScale="94167"/>
          </a:bodyPr>
          <a:p>
            <a:pPr algn="ctr" lvl="0">
              <a:buClrTx/>
              <a:buSzTx/>
              <a:buFontTx/>
            </a:pPr>
            <a:r>
              <a:rPr altLang="zh-CN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5274945" y="3776980"/>
            <a:ext cx="4962525" cy="623570"/>
          </a:xfrm>
          <a:prstGeom prst="rect"/>
          <a:noFill/>
        </p:spPr>
        <p:txBody>
          <a:bodyPr anchor="ctr" anchorCtr="0" bIns="0" lIns="0" rIns="0" rtlCol="0" tIns="0" wrap="square">
            <a:normAutofit fontScale="7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推进小学教育体验式教学模式的策略和方法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体验式教学模式的背景和意义</a:t>
            </a:r>
            <a:endParaRPr altLang="en-US" lang="zh-CN"/>
          </a:p>
        </p:txBody>
      </p:sp>
      <p:sp>
        <p:nvSpPr>
          <p:cNvPr id="10489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传统教学模式的问题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评价方式过于单一，以考试成绩为主要评价标准，忽视学生的综合素质发展。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过于注重知识传授，忽视学生实践能力和创新精神的培养。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教学方式单一，缺乏多样性，难以激发学生的学习兴趣。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缺乏师生互动和生生互动，难以培养学生的合作精神和沟通能力。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体验式教学模式的提出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目的：通过体验式学习，提高学生的实践能力和综合素质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背景：传统教学模式的局限性，学生缺乏实践和体验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意义：促进教育改革，培养创新型人才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提出者：教育专家和教育实践者共同倡导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体验式教学模式的价值和意义</a:t>
            </a:r>
            <a:endParaRPr altLang="en-US" lang="zh-CN"/>
          </a:p>
        </p:txBody>
      </p:sp>
      <p:sp>
        <p:nvSpPr>
          <p:cNvPr id="104907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提升教师的教学水平和专业素养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8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促进学生的情感、态度和价值观的发展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提高学生的实践能力和创新能力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培养学生的学习兴趣和主动性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体验式教学模式在小学教育中的应用</a:t>
            </a:r>
            <a:endParaRPr altLang="en-US" lang="zh-CN"/>
          </a:p>
        </p:txBody>
      </p:sp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4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体验式教学模式在小学教育中的实践</a:t>
            </a:r>
            <a:endParaRPr altLang="en-US" lang="zh-CN"/>
          </a:p>
        </p:txBody>
      </p:sp>
      <p:sp>
        <p:nvSpPr>
          <p:cNvPr id="10491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学生反馈：展示学生在体验式教学模式下的学习成果和反馈，包括学习效果、学习兴趣等方面的变化。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实践案例：介绍具体的小学教育课程中如何应用体验式教学模式，包括课程设计、实施过程和效果评估。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实践经验：分享教师在实践中积累的经验和心得，包括如何根据学生特点调整教学方法、如何引导学生积极参与等。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实践效果：总结体验式教学模式在小学教育中的实践效果，包括提高学生学习兴趣、增强学生实践能力等方面的成效。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体验式教学模式在小学教育中的优势</a:t>
            </a:r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增强学生实践能力：通过亲身体验，学生能够更好地理解和掌握知识，提高实践能力。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激发学生学习兴趣：体验式教学模式注重学生的参与和体验，能够激发学生的学习兴趣和积极性。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培养学生团队协作精神：在体验式教学中，学生需要相互协作、共同完成任务，有利于培养学生的团队协作精神。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提高学生创新能力：体验式教学模式鼓励学生发挥想象力和创造力，通过亲身体验来探索解决问题的方法，有利于提高学生的创新能力。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体验式教学模式在小学教育中的挑战和解决方案</a:t>
            </a:r>
            <a:endParaRPr altLang="en-US" lang="zh-CN"/>
          </a:p>
        </p:txBody>
      </p:sp>
      <p:sp>
        <p:nvSpPr>
          <p:cNvPr id="10492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挑战：如何提高学生的学习兴趣和参与度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挑战：如何培养学生的自主学习和合作学习能力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解决方案：利用游戏化教学和情境模拟等方式增加趣味性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解决方案：加强教师培训，提高教师的专业素养和教学能力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推进小学教育体验式教学模式的策略和方法</a:t>
            </a:r>
            <a:endParaRPr altLang="en-US" lang="zh-CN"/>
          </a:p>
        </p:txBody>
      </p:sp>
      <p:sp>
        <p:nvSpPr>
          <p:cNvPr id="104935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5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提升教师对体验式教学模式的认识和技能</a:t>
            </a:r>
            <a:endParaRPr altLang="en-US" lang="zh-CN"/>
          </a:p>
        </p:txBody>
      </p:sp>
      <p:sp>
        <p:nvSpPr>
          <p:cNvPr id="10493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实践探索：鼓励教师积极尝试体验式教学模式，并提供必要的支持和指导，帮助教师在实践中提升技能。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培训教师：提供有关体验式教学模式的培训课程，帮助教师深入理解其理念和实践方法。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交流分享：组织教师之间的交流分享会，让教师在互动中提升对体验式教学模式的认识和技能。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反馈评估：建立有效的反馈评估机制，及时了解教师在体验式教学模式中的表现和问题，并提供针对性的改进建议。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创新教学方法和手段</a:t>
            </a:r>
            <a:endParaRPr altLang="en-US" lang="zh-CN"/>
          </a:p>
        </p:txBody>
      </p:sp>
      <p:sp>
        <p:nvSpPr>
          <p:cNvPr id="10494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利用多媒体技术，增强教学互动性和趣味性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开展实践性教学，让学生通过亲身体验来加深对知识的理解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鼓励教师创新，提供多样化的教学方法和手段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引入游戏化教学，让学生在轻松愉快的氛围中学习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完善教学评价机制</a:t>
            </a:r>
            <a:endParaRPr altLang="en-US" lang="zh-CN"/>
          </a:p>
        </p:txBody>
      </p:sp>
      <p:sp>
        <p:nvSpPr>
          <p:cNvPr id="10495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建立多元评价标准，关注学生的全面发展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定期开展教师评价，促进教师专业成长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引入第三方评价机构，提高评价的客观性和公正性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及时反馈评价结果，调整教学策略和方法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营造良好的教学环境和学习氛围</a:t>
            </a:r>
            <a:endParaRPr altLang="en-US" lang="zh-CN"/>
          </a:p>
        </p:txBody>
      </p:sp>
      <p:sp>
        <p:nvSpPr>
          <p:cNvPr id="10495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建立和谐的师生关系，加强师生之间的沟通和互动。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提供丰富多样的教学资源和设施，激发学生的学习热情和兴趣。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创设生动有趣的教学情境，引导学生积极参与课堂活动。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鼓励学生自主学习和合作学习，培养其独立思考和团队协作能力。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小学教育体验式教学模式的未来发展</a:t>
            </a:r>
            <a:endParaRPr altLang="en-US" lang="zh-CN"/>
          </a:p>
        </p:txBody>
      </p:sp>
      <p:sp>
        <p:nvSpPr>
          <p:cNvPr id="10496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4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体验式教学模式的发展趋势</a:t>
            </a:r>
            <a:endParaRPr altLang="en-US" lang="zh-CN"/>
          </a:p>
        </p:txBody>
      </p:sp>
      <p:sp>
        <p:nvSpPr>
          <p:cNvPr id="10496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数字化：利用信息技术手段，提升教学体验和效果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个性化：关注学生个性化需求，提供定制化教学体验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多元化：融合多种教学方法和资源，丰富学生的学习体验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社区化：加强学校与社区的合作，拓展教学体验的领域和层次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未来小学教育中体验式教学模式的挑战和机遇</a:t>
            </a:r>
            <a:endParaRPr altLang="en-US" lang="zh-CN"/>
          </a:p>
        </p:txBody>
      </p:sp>
      <p:sp>
        <p:nvSpPr>
          <p:cNvPr id="104975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挑战：如何平衡传统教育模式和体验式教学模式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机遇：体验式教学模式有助于提高学生的学习兴趣和参与度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机遇：体验式教学模式有助于培养学生的创新能力和实践能力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挑战：如何提高教师对体验式教学模式的掌握程度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展望未来小学教育中体验式教学模式的发展方向和前景</a:t>
            </a:r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体验式教学模式将更加注重学生的参与和体验，提高学生的实践能力和创新思维。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随着科技的发展，数字化、智能化将成为体验式教学模式的重要手段，为学生提供更加丰富多样的学习方式。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体验式教学模式将更加注重跨学科的整合，促进学生的综合素质发展。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体验式教学模式将更加注重与社会的联系，培养学生的社会责任感和实践能力。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87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4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a"/>
  <p:tag name="KSO_WM_UNIT_ID" val="custom20230300_4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2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13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2024-01-05T06:00:55Z</dcterms:created>
  <dcterms:modified xsi:type="dcterms:W3CDTF">2024-01-05T06:00:55Z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68d239274be24ac199946b5cb0feb2dc_21</vt:lpwstr>
  </property>
</Properties>
</file>