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6677" r:id="rId1"/>
    <p:sldMasterId id="2147496714" r:id="rId2"/>
  </p:sldMasterIdLst>
  <p:notesMasterIdLst>
    <p:notesMasterId r:id="rId3"/>
  </p:notesMasterIdLst>
  <p:sldIdLst>
    <p:sldId id="6408" r:id="rId4"/>
    <p:sldId id="6411" r:id="rId5"/>
    <p:sldId id="6414" r:id="rId6"/>
    <p:sldId id="6417" r:id="rId7"/>
    <p:sldId id="6423" r:id="rId9"/>
    <p:sldId id="6426" r:id="rId10"/>
    <p:sldId id="6429" r:id="rId11"/>
    <p:sldId id="6432" r:id="rId12"/>
    <p:sldId id="6435" r:id="rId13"/>
    <p:sldId id="6441" r:id="rId15"/>
    <p:sldId id="6444" r:id="rId16"/>
    <p:sldId id="6447" r:id="rId17"/>
    <p:sldId id="6450" r:id="rId18"/>
    <p:sldId id="6453" r:id="rId19"/>
    <p:sldId id="6459" r:id="rId21"/>
    <p:sldId id="6462" r:id="rId22"/>
    <p:sldId id="6465" r:id="rId23"/>
    <p:sldId id="6468" r:id="rId24"/>
    <p:sldId id="6474" r:id="rId26"/>
    <p:sldId id="6477" r:id="rId27"/>
    <p:sldId id="6480" r:id="rId28"/>
    <p:sldId id="6483" r:id="rId29"/>
    <p:sldId id="6486" r:id="rId30"/>
    <p:sldId id="6492" r:id="rId32"/>
    <p:sldId id="6495" r:id="rId33"/>
    <p:sldId id="6498" r:id="rId34"/>
    <p:sldId id="6501" r:id="rId35"/>
    <p:sldId id="6504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678" r:id="rId1"/>
    <p:sldLayoutId id="2147496679" r:id="rId2"/>
    <p:sldLayoutId id="2147496680" r:id="rId3"/>
    <p:sldLayoutId id="2147496681" r:id="rId4"/>
    <p:sldLayoutId id="2147496682" r:id="rId5"/>
    <p:sldLayoutId id="2147496683" r:id="rId6"/>
    <p:sldLayoutId id="2147496684" r:id="rId7"/>
    <p:sldLayoutId id="2147496685" r:id="rId8"/>
    <p:sldLayoutId id="2147496686" r:id="rId9"/>
    <p:sldLayoutId id="2147496687" r:id="rId10"/>
    <p:sldLayoutId id="214749668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715" r:id="rId1"/>
    <p:sldLayoutId id="2147496716" r:id="rId2"/>
    <p:sldLayoutId id="2147496717" r:id="rId3"/>
    <p:sldLayoutId id="2147496718" r:id="rId4"/>
    <p:sldLayoutId id="2147496719" r:id="rId5"/>
    <p:sldLayoutId id="2147496720" r:id="rId6"/>
    <p:sldLayoutId id="2147496721" r:id="rId7"/>
    <p:sldLayoutId id="2147496722" r:id="rId8"/>
    <p:sldLayoutId id="2147496723" r:id="rId9"/>
    <p:sldLayoutId id="2147496724" r:id="rId10"/>
    <p:sldLayoutId id="214749672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tags" Target="../tags/tag127.xml"/><Relationship Id="rId40" Type="http://schemas.openxmlformats.org/officeDocument/2006/relationships/tags" Target="../tags/tag128.xml"/><Relationship Id="rId41" Type="http://schemas.openxmlformats.org/officeDocument/2006/relationships/tags" Target="../tags/tag129.xml"/><Relationship Id="rId42" Type="http://schemas.openxmlformats.org/officeDocument/2006/relationships/image" Target="../media/image13.png"/><Relationship Id="rId43" Type="http://schemas.openxmlformats.org/officeDocument/2006/relationships/tags" Target="../tags/tag130.xml"/><Relationship Id="rId44" Type="http://schemas.openxmlformats.org/officeDocument/2006/relationships/tags" Target="../tags/tag131.xml"/><Relationship Id="rId45" Type="http://schemas.openxmlformats.org/officeDocument/2006/relationships/tags" Target="../tags/tag132.xml"/><Relationship Id="rId4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tags" Target="../tags/tag155.xml"/><Relationship Id="rId14" Type="http://schemas.openxmlformats.org/officeDocument/2006/relationships/tags" Target="../tags/tag156.xml"/><Relationship Id="rId15" Type="http://schemas.openxmlformats.org/officeDocument/2006/relationships/tags" Target="../tags/tag157.xml"/><Relationship Id="rId16" Type="http://schemas.openxmlformats.org/officeDocument/2006/relationships/tags" Target="../tags/tag158.xml"/><Relationship Id="rId17" Type="http://schemas.openxmlformats.org/officeDocument/2006/relationships/tags" Target="../tags/tag159.xml"/><Relationship Id="rId18" Type="http://schemas.openxmlformats.org/officeDocument/2006/relationships/tags" Target="../tags/tag160.xml"/><Relationship Id="rId19" Type="http://schemas.openxmlformats.org/officeDocument/2006/relationships/tags" Target="../tags/tag161.xml"/><Relationship Id="rId20" Type="http://schemas.openxmlformats.org/officeDocument/2006/relationships/tags" Target="../tags/tag162.xml"/><Relationship Id="rId21" Type="http://schemas.openxmlformats.org/officeDocument/2006/relationships/tags" Target="../tags/tag163.xml"/><Relationship Id="rId22" Type="http://schemas.openxmlformats.org/officeDocument/2006/relationships/tags" Target="../tags/tag164.xml"/><Relationship Id="rId23" Type="http://schemas.openxmlformats.org/officeDocument/2006/relationships/tags" Target="../tags/tag165.xml"/><Relationship Id="rId24" Type="http://schemas.openxmlformats.org/officeDocument/2006/relationships/tags" Target="../tags/tag166.xml"/><Relationship Id="rId25" Type="http://schemas.openxmlformats.org/officeDocument/2006/relationships/tags" Target="../tags/tag167.xml"/><Relationship Id="rId26" Type="http://schemas.openxmlformats.org/officeDocument/2006/relationships/tags" Target="../tags/tag168.xml"/><Relationship Id="rId27" Type="http://schemas.openxmlformats.org/officeDocument/2006/relationships/tags" Target="../tags/tag169.xml"/><Relationship Id="rId28" Type="http://schemas.openxmlformats.org/officeDocument/2006/relationships/tags" Target="../tags/tag170.xml"/><Relationship Id="rId29" Type="http://schemas.openxmlformats.org/officeDocument/2006/relationships/tags" Target="../tags/tag171.xml"/><Relationship Id="rId3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tags" Target="../tags/tag196.xml"/><Relationship Id="rId14" Type="http://schemas.openxmlformats.org/officeDocument/2006/relationships/tags" Target="../tags/tag197.xml"/><Relationship Id="rId15" Type="http://schemas.openxmlformats.org/officeDocument/2006/relationships/tags" Target="../tags/tag198.xml"/><Relationship Id="rId16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tags" Target="../tags/tag214.xml"/><Relationship Id="rId14" Type="http://schemas.openxmlformats.org/officeDocument/2006/relationships/tags" Target="../tags/tag215.xml"/><Relationship Id="rId15" Type="http://schemas.openxmlformats.org/officeDocument/2006/relationships/tags" Target="../tags/tag216.xml"/><Relationship Id="rId16" Type="http://schemas.openxmlformats.org/officeDocument/2006/relationships/tags" Target="../tags/tag217.xml"/><Relationship Id="rId17" Type="http://schemas.openxmlformats.org/officeDocument/2006/relationships/tags" Target="../tags/tag218.xml"/><Relationship Id="rId18" Type="http://schemas.openxmlformats.org/officeDocument/2006/relationships/tags" Target="../tags/tag219.xml"/><Relationship Id="rId19" Type="http://schemas.openxmlformats.org/officeDocument/2006/relationships/tags" Target="../tags/tag220.xml"/><Relationship Id="rId20" Type="http://schemas.openxmlformats.org/officeDocument/2006/relationships/tags" Target="../tags/tag221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tags" Target="../tags/tag234.xml"/><Relationship Id="rId10" Type="http://schemas.openxmlformats.org/officeDocument/2006/relationships/tags" Target="../tags/tag235.xml"/><Relationship Id="rId11" Type="http://schemas.openxmlformats.org/officeDocument/2006/relationships/tags" Target="../tags/tag236.xml"/><Relationship Id="rId12" Type="http://schemas.openxmlformats.org/officeDocument/2006/relationships/tags" Target="../tags/tag237.xml"/><Relationship Id="rId13" Type="http://schemas.openxmlformats.org/officeDocument/2006/relationships/tags" Target="../tags/tag238.xml"/><Relationship Id="rId14" Type="http://schemas.openxmlformats.org/officeDocument/2006/relationships/tags" Target="../tags/tag239.xml"/><Relationship Id="rId15" Type="http://schemas.openxmlformats.org/officeDocument/2006/relationships/tags" Target="../tags/tag240.xml"/><Relationship Id="rId16" Type="http://schemas.openxmlformats.org/officeDocument/2006/relationships/tags" Target="../tags/tag241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tags" Target="../tags/tag265.xml"/><Relationship Id="rId14" Type="http://schemas.openxmlformats.org/officeDocument/2006/relationships/tags" Target="../tags/tag266.xml"/><Relationship Id="rId15" Type="http://schemas.openxmlformats.org/officeDocument/2006/relationships/tags" Target="../tags/tag267.xml"/><Relationship Id="rId16" Type="http://schemas.openxmlformats.org/officeDocument/2006/relationships/tags" Target="../tags/tag268.xml"/><Relationship Id="rId17" Type="http://schemas.openxmlformats.org/officeDocument/2006/relationships/tags" Target="../tags/tag269.xml"/><Relationship Id="rId18" Type="http://schemas.openxmlformats.org/officeDocument/2006/relationships/tags" Target="../tags/tag270.xml"/><Relationship Id="rId19" Type="http://schemas.openxmlformats.org/officeDocument/2006/relationships/tags" Target="../tags/tag271.xml"/><Relationship Id="rId20" Type="http://schemas.openxmlformats.org/officeDocument/2006/relationships/tags" Target="../tags/tag272.xml"/><Relationship Id="rId21" Type="http://schemas.openxmlformats.org/officeDocument/2006/relationships/tags" Target="../tags/tag273.xml"/><Relationship Id="rId22" Type="http://schemas.openxmlformats.org/officeDocument/2006/relationships/tags" Target="../tags/tag274.xml"/><Relationship Id="rId23" Type="http://schemas.openxmlformats.org/officeDocument/2006/relationships/tags" Target="../tags/tag275.xml"/><Relationship Id="rId24" Type="http://schemas.openxmlformats.org/officeDocument/2006/relationships/tags" Target="../tags/tag276.xml"/><Relationship Id="rId25" Type="http://schemas.openxmlformats.org/officeDocument/2006/relationships/tags" Target="../tags/tag277.xml"/><Relationship Id="rId26" Type="http://schemas.openxmlformats.org/officeDocument/2006/relationships/tags" Target="../tags/tag278.xml"/><Relationship Id="rId27" Type="http://schemas.openxmlformats.org/officeDocument/2006/relationships/tags" Target="../tags/tag279.xml"/><Relationship Id="rId28" Type="http://schemas.openxmlformats.org/officeDocument/2006/relationships/tags" Target="../tags/tag280.xml"/><Relationship Id="rId29" Type="http://schemas.openxmlformats.org/officeDocument/2006/relationships/tags" Target="../tags/tag281.xml"/><Relationship Id="rId30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tags" Target="../tags/tag309.xml"/><Relationship Id="rId14" Type="http://schemas.openxmlformats.org/officeDocument/2006/relationships/tags" Target="../tags/tag310.xml"/><Relationship Id="rId15" Type="http://schemas.openxmlformats.org/officeDocument/2006/relationships/tags" Target="../tags/tag311.xml"/><Relationship Id="rId16" Type="http://schemas.openxmlformats.org/officeDocument/2006/relationships/tags" Target="../tags/tag312.xml"/><Relationship Id="rId17" Type="http://schemas.openxmlformats.org/officeDocument/2006/relationships/tags" Target="../tags/tag313.xml"/><Relationship Id="rId18" Type="http://schemas.openxmlformats.org/officeDocument/2006/relationships/tags" Target="../tags/tag314.xml"/><Relationship Id="rId19" Type="http://schemas.openxmlformats.org/officeDocument/2006/relationships/tags" Target="../tags/tag315.xml"/><Relationship Id="rId20" Type="http://schemas.openxmlformats.org/officeDocument/2006/relationships/tags" Target="../tags/tag316.xml"/><Relationship Id="rId21" Type="http://schemas.openxmlformats.org/officeDocument/2006/relationships/tags" Target="../tags/tag317.xml"/><Relationship Id="rId22" Type="http://schemas.openxmlformats.org/officeDocument/2006/relationships/tags" Target="../tags/tag318.xml"/><Relationship Id="rId23" Type="http://schemas.openxmlformats.org/officeDocument/2006/relationships/tags" Target="../tags/tag319.xml"/><Relationship Id="rId24" Type="http://schemas.openxmlformats.org/officeDocument/2006/relationships/tags" Target="../tags/tag320.xml"/><Relationship Id="rId25" Type="http://schemas.openxmlformats.org/officeDocument/2006/relationships/tags" Target="../tags/tag321.xml"/><Relationship Id="rId26" Type="http://schemas.openxmlformats.org/officeDocument/2006/relationships/tags" Target="../tags/tag322.xml"/><Relationship Id="rId27" Type="http://schemas.openxmlformats.org/officeDocument/2006/relationships/tags" Target="../tags/tag323.xml"/><Relationship Id="rId28" Type="http://schemas.openxmlformats.org/officeDocument/2006/relationships/tags" Target="../tags/tag324.xml"/><Relationship Id="rId29" Type="http://schemas.openxmlformats.org/officeDocument/2006/relationships/tags" Target="../tags/tag325.xml"/><Relationship Id="rId30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tags" Target="../tags/tag334.xml"/><Relationship Id="rId10" Type="http://schemas.openxmlformats.org/officeDocument/2006/relationships/tags" Target="../tags/tag335.xml"/><Relationship Id="rId11" Type="http://schemas.openxmlformats.org/officeDocument/2006/relationships/tags" Target="../tags/tag336.xml"/><Relationship Id="rId12" Type="http://schemas.openxmlformats.org/officeDocument/2006/relationships/tags" Target="../tags/tag337.xml"/><Relationship Id="rId13" Type="http://schemas.openxmlformats.org/officeDocument/2006/relationships/tags" Target="../tags/tag338.xml"/><Relationship Id="rId14" Type="http://schemas.openxmlformats.org/officeDocument/2006/relationships/tags" Target="../tags/tag339.xml"/><Relationship Id="rId15" Type="http://schemas.openxmlformats.org/officeDocument/2006/relationships/tags" Target="../tags/tag340.xml"/><Relationship Id="rId16" Type="http://schemas.openxmlformats.org/officeDocument/2006/relationships/tags" Target="../tags/tag341.xml"/><Relationship Id="rId17" Type="http://schemas.openxmlformats.org/officeDocument/2006/relationships/tags" Target="../tags/tag342.xml"/><Relationship Id="rId18" Type="http://schemas.openxmlformats.org/officeDocument/2006/relationships/tags" Target="../tags/tag343.xml"/><Relationship Id="rId19" Type="http://schemas.openxmlformats.org/officeDocument/2006/relationships/tags" Target="../tags/tag344.xml"/><Relationship Id="rId20" Type="http://schemas.openxmlformats.org/officeDocument/2006/relationships/tags" Target="../tags/tag345.xml"/><Relationship Id="rId21" Type="http://schemas.openxmlformats.org/officeDocument/2006/relationships/tags" Target="../tags/tag346.xml"/><Relationship Id="rId22" Type="http://schemas.openxmlformats.org/officeDocument/2006/relationships/tags" Target="../tags/tag347.xml"/><Relationship Id="rId23" Type="http://schemas.openxmlformats.org/officeDocument/2006/relationships/tags" Target="../tags/tag348.xml"/><Relationship Id="rId24" Type="http://schemas.openxmlformats.org/officeDocument/2006/relationships/tags" Target="../tags/tag349.xml"/><Relationship Id="rId2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tags" Target="../tags/tag354.xml"/><Relationship Id="rId6" Type="http://schemas.openxmlformats.org/officeDocument/2006/relationships/tags" Target="../tags/tag355.xml"/><Relationship Id="rId7" Type="http://schemas.openxmlformats.org/officeDocument/2006/relationships/tags" Target="../tags/tag356.xml"/><Relationship Id="rId8" Type="http://schemas.openxmlformats.org/officeDocument/2006/relationships/tags" Target="../tags/tag357.xml"/><Relationship Id="rId9" Type="http://schemas.openxmlformats.org/officeDocument/2006/relationships/tags" Target="../tags/tag358.xml"/><Relationship Id="rId10" Type="http://schemas.openxmlformats.org/officeDocument/2006/relationships/tags" Target="../tags/tag359.xml"/><Relationship Id="rId11" Type="http://schemas.openxmlformats.org/officeDocument/2006/relationships/tags" Target="../tags/tag360.xml"/><Relationship Id="rId12" Type="http://schemas.openxmlformats.org/officeDocument/2006/relationships/tags" Target="../tags/tag361.xml"/><Relationship Id="rId13" Type="http://schemas.openxmlformats.org/officeDocument/2006/relationships/tags" Target="../tags/tag362.xml"/><Relationship Id="rId14" Type="http://schemas.openxmlformats.org/officeDocument/2006/relationships/tags" Target="../tags/tag363.xml"/><Relationship Id="rId15" Type="http://schemas.openxmlformats.org/officeDocument/2006/relationships/tags" Target="../tags/tag364.xml"/><Relationship Id="rId16" Type="http://schemas.openxmlformats.org/officeDocument/2006/relationships/tags" Target="../tags/tag365.xml"/><Relationship Id="rId17" Type="http://schemas.openxmlformats.org/officeDocument/2006/relationships/tags" Target="../tags/tag366.xml"/><Relationship Id="rId18" Type="http://schemas.openxmlformats.org/officeDocument/2006/relationships/tags" Target="../tags/tag367.xml"/><Relationship Id="rId19" Type="http://schemas.openxmlformats.org/officeDocument/2006/relationships/tags" Target="../tags/tag368.xml"/><Relationship Id="rId20" Type="http://schemas.openxmlformats.org/officeDocument/2006/relationships/tags" Target="../tags/tag369.xml"/><Relationship Id="rId21" Type="http://schemas.openxmlformats.org/officeDocument/2006/relationships/tags" Target="../tags/tag370.xml"/><Relationship Id="rId22" Type="http://schemas.openxmlformats.org/officeDocument/2006/relationships/tags" Target="../tags/tag371.xml"/><Relationship Id="rId23" Type="http://schemas.openxmlformats.org/officeDocument/2006/relationships/tags" Target="../tags/tag372.xml"/><Relationship Id="rId24" Type="http://schemas.openxmlformats.org/officeDocument/2006/relationships/tags" Target="../tags/tag373.xml"/><Relationship Id="rId25" Type="http://schemas.openxmlformats.org/officeDocument/2006/relationships/tags" Target="../tags/tag374.xml"/><Relationship Id="rId26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85.xml"/><Relationship Id="rId2" Type="http://schemas.openxmlformats.org/officeDocument/2006/relationships/tags" Target="../tags/tag386.xml"/><Relationship Id="rId3" Type="http://schemas.openxmlformats.org/officeDocument/2006/relationships/tags" Target="../tags/tag387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88.xml"/><Relationship Id="rId2" Type="http://schemas.openxmlformats.org/officeDocument/2006/relationships/tags" Target="../tags/tag389.xml"/><Relationship Id="rId3" Type="http://schemas.openxmlformats.org/officeDocument/2006/relationships/tags" Target="../tags/tag390.xml"/><Relationship Id="rId4" Type="http://schemas.openxmlformats.org/officeDocument/2006/relationships/tags" Target="../tags/tag391.xml"/><Relationship Id="rId5" Type="http://schemas.openxmlformats.org/officeDocument/2006/relationships/tags" Target="../tags/tag392.xml"/><Relationship Id="rId6" Type="http://schemas.openxmlformats.org/officeDocument/2006/relationships/tags" Target="../tags/tag393.xml"/><Relationship Id="rId7" Type="http://schemas.openxmlformats.org/officeDocument/2006/relationships/tags" Target="../tags/tag394.xml"/><Relationship Id="rId8" Type="http://schemas.openxmlformats.org/officeDocument/2006/relationships/tags" Target="../tags/tag395.xml"/><Relationship Id="rId9" Type="http://schemas.openxmlformats.org/officeDocument/2006/relationships/tags" Target="../tags/tag396.xml"/><Relationship Id="rId10" Type="http://schemas.openxmlformats.org/officeDocument/2006/relationships/tags" Target="../tags/tag397.xml"/><Relationship Id="rId11" Type="http://schemas.openxmlformats.org/officeDocument/2006/relationships/tags" Target="../tags/tag398.xml"/><Relationship Id="rId12" Type="http://schemas.openxmlformats.org/officeDocument/2006/relationships/tags" Target="../tags/tag399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400.xml"/><Relationship Id="rId2" Type="http://schemas.openxmlformats.org/officeDocument/2006/relationships/tags" Target="../tags/tag401.xml"/><Relationship Id="rId3" Type="http://schemas.openxmlformats.org/officeDocument/2006/relationships/tags" Target="../tags/tag402.xml"/><Relationship Id="rId4" Type="http://schemas.openxmlformats.org/officeDocument/2006/relationships/tags" Target="../tags/tag403.xml"/><Relationship Id="rId5" Type="http://schemas.openxmlformats.org/officeDocument/2006/relationships/tags" Target="../tags/tag404.xml"/><Relationship Id="rId6" Type="http://schemas.openxmlformats.org/officeDocument/2006/relationships/tags" Target="../tags/tag405.xml"/><Relationship Id="rId7" Type="http://schemas.openxmlformats.org/officeDocument/2006/relationships/tags" Target="../tags/tag406.xml"/><Relationship Id="rId8" Type="http://schemas.openxmlformats.org/officeDocument/2006/relationships/tags" Target="../tags/tag407.xml"/><Relationship Id="rId9" Type="http://schemas.openxmlformats.org/officeDocument/2006/relationships/tags" Target="../tags/tag408.xml"/><Relationship Id="rId10" Type="http://schemas.openxmlformats.org/officeDocument/2006/relationships/tags" Target="../tags/tag409.xml"/><Relationship Id="rId11" Type="http://schemas.openxmlformats.org/officeDocument/2006/relationships/tags" Target="../tags/tag410.xml"/><Relationship Id="rId12" Type="http://schemas.openxmlformats.org/officeDocument/2006/relationships/tags" Target="../tags/tag411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412.xml"/><Relationship Id="rId2" Type="http://schemas.openxmlformats.org/officeDocument/2006/relationships/tags" Target="../tags/tag413.xml"/><Relationship Id="rId3" Type="http://schemas.openxmlformats.org/officeDocument/2006/relationships/tags" Target="../tags/tag414.xml"/><Relationship Id="rId4" Type="http://schemas.openxmlformats.org/officeDocument/2006/relationships/tags" Target="../tags/tag415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16.xml"/><Relationship Id="rId2" Type="http://schemas.openxmlformats.org/officeDocument/2006/relationships/tags" Target="../tags/tag417.xml"/><Relationship Id="rId3" Type="http://schemas.openxmlformats.org/officeDocument/2006/relationships/tags" Target="../tags/tag418.xml"/><Relationship Id="rId4" Type="http://schemas.openxmlformats.org/officeDocument/2006/relationships/tags" Target="../tags/tag419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20.xml"/><Relationship Id="rId2" Type="http://schemas.openxmlformats.org/officeDocument/2006/relationships/tags" Target="../tags/tag421.xml"/><Relationship Id="rId3" Type="http://schemas.openxmlformats.org/officeDocument/2006/relationships/tags" Target="../tags/tag42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战略规划与绩效管理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58928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72072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03962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57162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75247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添加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目录标题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760095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429514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442658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574548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527748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445833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绩效管理的核心要素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4462145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44221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257365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389255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42455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260540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战略规划的重要性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261112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614807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627951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759841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713041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631126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战略规划与绩效管理的关系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631317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800100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813244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945134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898334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816419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fontScale="79091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如何制定有效的战略规划与绩效管理方案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8164195" y="2992755"/>
            <a:ext cx="431800" cy="431800"/>
          </a:xfrm>
          <a:prstGeom prst="rect"/>
        </p:spPr>
      </p:pic>
      <p:sp>
        <p:nvSpPr>
          <p:cNvPr id="1048892" name="矩形: 圆角 31"/>
          <p:cNvSpPr/>
          <p:nvPr>
            <p:custDataLst>
              <p:tags r:id="rId36"/>
            </p:custDataLst>
          </p:nvPr>
        </p:nvSpPr>
        <p:spPr>
          <a:xfrm>
            <a:off x="985393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94" name="任意多边形: 形状 91"/>
          <p:cNvSpPr/>
          <p:nvPr>
            <p:custDataLst>
              <p:tags r:id="rId37"/>
            </p:custDataLst>
          </p:nvPr>
        </p:nvSpPr>
        <p:spPr>
          <a:xfrm flipH="1">
            <a:off x="998537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弧形 43"/>
          <p:cNvSpPr/>
          <p:nvPr>
            <p:custDataLst>
              <p:tags r:id="rId38"/>
            </p:custDataLst>
          </p:nvPr>
        </p:nvSpPr>
        <p:spPr>
          <a:xfrm rot="10800000" flipH="1">
            <a:off x="1130427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98" name="序号"/>
          <p:cNvSpPr txBox="1"/>
          <p:nvPr>
            <p:custDataLst>
              <p:tags r:id="rId39"/>
            </p:custDataLst>
          </p:nvPr>
        </p:nvSpPr>
        <p:spPr>
          <a:xfrm>
            <a:off x="1083627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06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900" name="项标题"/>
          <p:cNvSpPr txBox="1"/>
          <p:nvPr>
            <p:custDataLst>
              <p:tags r:id="rId40"/>
            </p:custDataLst>
          </p:nvPr>
        </p:nvSpPr>
        <p:spPr>
          <a:xfrm>
            <a:off x="10013950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fontScale="79091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实施战略规划与绩效管理的挑战与应对策略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7" name="图片 54" descr="32313538333630393b32313538333732363bd4b6b3ccb4f0d2c9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xmlns:r="http://schemas.openxmlformats.org/officeDocument/2006/relationships" r:embed="rId42" cstate="print"/>
          <a:stretch>
            <a:fillRect/>
          </a:stretch>
        </p:blipFill>
        <p:spPr>
          <a:xfrm>
            <a:off x="10015220" y="2992755"/>
            <a:ext cx="431800" cy="431800"/>
          </a:xfrm>
          <a:prstGeom prst="rect"/>
        </p:spPr>
      </p:pic>
      <p:sp>
        <p:nvSpPr>
          <p:cNvPr id="1048902" name="标题"/>
          <p:cNvSpPr>
            <a:spLocks noGrp="1"/>
          </p:cNvSpPr>
          <p:nvPr>
            <p:ph type="title"/>
            <p:custDataLst>
              <p:tags r:id="rId43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04" name="副标题"/>
          <p:cNvSpPr>
            <a:spLocks noGrp="1"/>
          </p:cNvSpPr>
          <p:nvPr>
            <p:ph type="body" idx="1"/>
            <p:custDataLst>
              <p:tags r:id="rId44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4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9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战略规划的重要性</a:t>
            </a:r>
            <a:endParaRPr altLang="en-US" dirty="0" lang="zh-CN"/>
          </a:p>
        </p:txBody>
      </p:sp>
      <p:sp>
        <p:nvSpPr>
          <p:cNvPr id="10490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明确企业目标与愿景</a:t>
            </a:r>
            <a:endParaRPr altLang="en-US" lang="zh-CN"/>
          </a:p>
        </p:txBody>
      </p:sp>
      <p:sp>
        <p:nvSpPr>
          <p:cNvPr id="104911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定义企业的使命、愿景和价值观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确定企业的长期发展目标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制定实现目标的战略规划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确保员工了解并认同企业的目标与愿景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确定核心业务与市场定位</a:t>
            </a:r>
            <a:endParaRPr altLang="en-US" lang="zh-CN"/>
          </a:p>
        </p:txBody>
      </p:sp>
      <p:sp>
        <p:nvSpPr>
          <p:cNvPr id="104915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5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6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6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6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6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7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7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7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8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8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8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8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8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9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9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明确公司的发展方向和目标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确保公司资源的合理配置和利用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制定相应的战略和计划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确定核心业务和市场定位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制定长期发展策略</a:t>
            </a:r>
            <a:endParaRPr altLang="en-US" lang="zh-CN"/>
          </a:p>
        </p:txBody>
      </p:sp>
      <p:sp>
        <p:nvSpPr>
          <p:cNvPr id="104923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明确企业愿景和使命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分析外部环境和内部资源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制定长期发展目标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制定实现目标的战略措施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调整战略以适应市场变化</a:t>
            </a:r>
            <a:endParaRPr altLang="en-US" lang="zh-CN"/>
          </a:p>
        </p:txBody>
      </p:sp>
      <p:sp>
        <p:nvSpPr>
          <p:cNvPr id="1049296" name="圆角矩形 3"/>
          <p:cNvSpPr/>
          <p:nvPr>
            <p:custDataLst>
              <p:tags r:id="rId1"/>
            </p:custDataLst>
          </p:nvPr>
        </p:nvSpPr>
        <p:spPr>
          <a:xfrm rot="16200000">
            <a:off x="5702418" y="-2489057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圆角矩形 4"/>
          <p:cNvSpPr/>
          <p:nvPr>
            <p:custDataLst>
              <p:tags r:id="rId2"/>
            </p:custDataLst>
          </p:nvPr>
        </p:nvSpPr>
        <p:spPr>
          <a:xfrm rot="16200000">
            <a:off x="514912" y="2699097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0" name="圆角矩形 5"/>
          <p:cNvSpPr/>
          <p:nvPr>
            <p:custDataLst>
              <p:tags r:id="rId3"/>
            </p:custDataLst>
          </p:nvPr>
        </p:nvSpPr>
        <p:spPr>
          <a:xfrm rot="16200000">
            <a:off x="5702418" y="-3491314"/>
            <a:ext cx="787164" cy="105145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圆角矩形 6"/>
          <p:cNvSpPr/>
          <p:nvPr>
            <p:custDataLst>
              <p:tags r:id="rId4"/>
            </p:custDataLst>
          </p:nvPr>
        </p:nvSpPr>
        <p:spPr>
          <a:xfrm rot="16200000">
            <a:off x="514912" y="1696192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04" name="圆角矩形 11"/>
          <p:cNvSpPr/>
          <p:nvPr>
            <p:custDataLst>
              <p:tags r:id="rId5"/>
            </p:custDataLst>
          </p:nvPr>
        </p:nvSpPr>
        <p:spPr>
          <a:xfrm rot="16200000">
            <a:off x="5702418" y="-483895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圆角矩形 12"/>
          <p:cNvSpPr/>
          <p:nvPr>
            <p:custDataLst>
              <p:tags r:id="rId6"/>
            </p:custDataLst>
          </p:nvPr>
        </p:nvSpPr>
        <p:spPr>
          <a:xfrm rot="16200000">
            <a:off x="514912" y="4704259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8" name="圆角矩形 9"/>
          <p:cNvSpPr/>
          <p:nvPr>
            <p:custDataLst>
              <p:tags r:id="rId7"/>
            </p:custDataLst>
          </p:nvPr>
        </p:nvSpPr>
        <p:spPr>
          <a:xfrm rot="16200000">
            <a:off x="5702418" y="-1486152"/>
            <a:ext cx="787164" cy="105145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圆角矩形 10"/>
          <p:cNvSpPr/>
          <p:nvPr>
            <p:custDataLst>
              <p:tags r:id="rId8"/>
            </p:custDataLst>
          </p:nvPr>
        </p:nvSpPr>
        <p:spPr>
          <a:xfrm rot="16200000">
            <a:off x="514912" y="3701354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12" name="圆角矩形 7"/>
          <p:cNvSpPr/>
          <p:nvPr>
            <p:custDataLst>
              <p:tags r:id="rId9"/>
            </p:custDataLst>
          </p:nvPr>
        </p:nvSpPr>
        <p:spPr>
          <a:xfrm rot="16200000">
            <a:off x="5702418" y="517714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圆角矩形 8"/>
          <p:cNvSpPr/>
          <p:nvPr>
            <p:custDataLst>
              <p:tags r:id="rId10"/>
            </p:custDataLst>
          </p:nvPr>
        </p:nvSpPr>
        <p:spPr>
          <a:xfrm rot="16200000">
            <a:off x="514912" y="5705868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6" name="文本框 14"/>
          <p:cNvSpPr txBox="1"/>
          <p:nvPr>
            <p:custDataLst>
              <p:tags r:id="rId11"/>
            </p:custDataLst>
          </p:nvPr>
        </p:nvSpPr>
        <p:spPr>
          <a:xfrm>
            <a:off x="1280048" y="5383228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监控与评估：对新战略进行持续监控和评估，及时发现问题并进行调整，确保战略与市场变化保持同步。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318" name="文本框 15"/>
          <p:cNvSpPr txBox="1"/>
          <p:nvPr>
            <p:custDataLst>
              <p:tags r:id="rId12"/>
            </p:custDataLst>
          </p:nvPr>
        </p:nvSpPr>
        <p:spPr>
          <a:xfrm>
            <a:off x="1280696" y="3377418"/>
            <a:ext cx="10073027" cy="787164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制定新战略：根据市场变化和公司实际情况，制定新的战略，包括目标市场、产品定位、营销策略等。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320" name="文本框 16"/>
          <p:cNvSpPr txBox="1"/>
          <p:nvPr>
            <p:custDataLst>
              <p:tags r:id="rId13"/>
            </p:custDataLst>
          </p:nvPr>
        </p:nvSpPr>
        <p:spPr>
          <a:xfrm>
            <a:off x="1280048" y="4380971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实施新战略：将新战略付诸实践，调整组织结构、资源配置等，确保新战略的有效实施。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322" name="文本框 17"/>
          <p:cNvSpPr txBox="1"/>
          <p:nvPr>
            <p:custDataLst>
              <p:tags r:id="rId14"/>
            </p:custDataLst>
          </p:nvPr>
        </p:nvSpPr>
        <p:spPr>
          <a:xfrm>
            <a:off x="1280696" y="1372256"/>
            <a:ext cx="10073027" cy="787164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了解市场趋势：通过市场调研和分析，了解行业趋势、竞争对手和客户需求等信息，为战略调整提供依据。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324" name="文本框 18"/>
          <p:cNvSpPr txBox="1"/>
          <p:nvPr>
            <p:custDataLst>
              <p:tags r:id="rId15"/>
            </p:custDataLst>
          </p:nvPr>
        </p:nvSpPr>
        <p:spPr>
          <a:xfrm>
            <a:off x="1280048" y="2375809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评估现有战略：对现有战略进行全面评估，分析其优势和不足，找出需要改进的方面。</a:t>
            </a:r>
            <a:endParaRPr altLang="en-US" dirty="0" sz="20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绩效管理的核心要素</a:t>
            </a:r>
            <a:endParaRPr altLang="en-US" dirty="0" lang="zh-CN"/>
          </a:p>
        </p:txBody>
      </p:sp>
      <p:sp>
        <p:nvSpPr>
          <p:cNvPr id="10493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设定明确的绩效指标</a:t>
            </a:r>
            <a:endParaRPr altLang="en-US" lang="zh-CN"/>
          </a:p>
        </p:txBody>
      </p:sp>
      <p:sp>
        <p:nvSpPr>
          <p:cNvPr id="104945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定义明确：绩效指标应该清晰明确，避免产生歧义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实际可达：绩效指标应该根据实际情况制定，确保可达性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7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挑战性：绩效指标应该具有一定的挑战性，激发员工的潜力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可衡量性：绩效指标应该是可以量化的，以便于评估和比较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建立有效的激励机制</a:t>
            </a:r>
            <a:endParaRPr altLang="en-US" lang="zh-CN"/>
          </a:p>
        </p:txBody>
      </p:sp>
      <p:sp>
        <p:nvSpPr>
          <p:cNvPr id="104953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明确目标：制定具体、可衡量的绩效目标，确保员工清楚自己的工作方向和期望成果。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奖励与惩罚：根据员工的绩效表现给予相应的奖励或惩罚，激励员工努力提高工作效率和质量。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公平公正：确保激励机制的公平性和公正性，避免出现不合理的评价和奖惩情况。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持续改进：根据员工的反馈和绩效评估结果，不断调整和优化激励机制，提高员工的工作积极性和满意度。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定期评估与反馈</a:t>
            </a:r>
            <a:endParaRPr altLang="en-US" lang="zh-CN"/>
          </a:p>
        </p:txBody>
      </p:sp>
      <p:sp>
        <p:nvSpPr>
          <p:cNvPr id="104957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沟通与协作：加强与员工的沟通与协作，共同制定改进计划和措施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定期评估：对员工的工作表现进行定期评估，确保工作目标的达成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及时反馈：对员工的绩效进行及时反馈，指出优点和不足，提出改进建议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激励与惩罚：根据员工的绩效表现，采取相应的激励和惩罚措施，激发员工的工作积极性和责任心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持续改进绩效管理体系</a:t>
            </a:r>
            <a:endParaRPr altLang="en-US" lang="zh-CN"/>
          </a:p>
        </p:txBody>
      </p:sp>
      <p:sp>
        <p:nvSpPr>
          <p:cNvPr id="104964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明确绩效目标：制定明确的绩效目标，确保员工清楚自己的工作目标和期望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建立有效的沟通机制：加强员工与管理者之间的沟通，及时反馈绩效表现，共同探讨改进措施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制定合理的奖惩制度：根据绩效表现，制定合理的奖惩制度，激励员工积极投入工作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持续改进：不断寻求改进机会，完善绩效管理体系，提高组织整体绩效水平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战略规划与绩效管理的关系</a:t>
            </a:r>
            <a:endParaRPr altLang="en-US" dirty="0" lang="zh-CN"/>
          </a:p>
        </p:txBody>
      </p:sp>
      <p:sp>
        <p:nvSpPr>
          <p:cNvPr id="104968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战略规划为绩效管理提供方向</a:t>
            </a:r>
            <a:endParaRPr altLang="en-US" lang="zh-CN"/>
          </a:p>
        </p:txBody>
      </p:sp>
      <p:sp>
        <p:nvSpPr>
          <p:cNvPr id="104977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战略规划是绩效管理的核心：明确组织的目标和愿景，为绩效管理提供基础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战略规划与绩效管理的紧密联系：确保绩效管理始终与组织战略保持一致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战略规划对绩效管理的指导作用：通过制定关键绩效指标（KPIs）和目标，为绩效管理提供具体方向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绩效管理对战略规划的反馈作用：通过绩效评估和反馈，为战略规划的调整和优化提供依据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绩效管理为战略规划提供数据支持</a:t>
            </a:r>
            <a:endParaRPr altLang="en-US" lang="zh-CN"/>
          </a:p>
        </p:txBody>
      </p:sp>
      <p:sp>
        <p:nvSpPr>
          <p:cNvPr id="104982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2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2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2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3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3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3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3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3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4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4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4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4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4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5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5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5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5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5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绩效管理能够收集和分析数据，为战略规划提供决策依据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绩效管理能够促进企业内部沟通，加强战略规划的协同性和一致性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绩效管理能够激励员工，提高战略规划的执行力和落实度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绩效管理能够评估战略规划的实施效果，为调整和优化提供参考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相互促进，共同推动企业发展</a:t>
            </a:r>
            <a:endParaRPr altLang="en-US" lang="zh-CN"/>
          </a:p>
        </p:txBody>
      </p:sp>
      <p:sp>
        <p:nvSpPr>
          <p:cNvPr id="104990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0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战略规划与绩效管理的定义和重要性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0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1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战略规划与绩效管理的关系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1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1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如何通过战略规划与绩效管理相互促进推动企业发展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1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2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实际案例分析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如何制定有效的战略规划与绩效管理方案</a:t>
            </a:r>
            <a:endParaRPr altLang="en-US" dirty="0" lang="zh-CN"/>
          </a:p>
        </p:txBody>
      </p:sp>
      <p:sp>
        <p:nvSpPr>
          <p:cNvPr id="10499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深入了解企业现状与市场需求</a:t>
            </a:r>
            <a:endParaRPr altLang="en-US" lang="zh-CN"/>
          </a:p>
        </p:txBody>
      </p:sp>
      <p:sp>
        <p:nvSpPr>
          <p:cNvPr id="105005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5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5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6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6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6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6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6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7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7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7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7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7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8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8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8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8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8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9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分析企业现状：了解企业的经营状况、财务状况、市场地位等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制定绩效管理方案：将战略目标转化为可衡量的绩效指标，并制定相应的管理方案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确定战略目标：根据企业现状和市场需求，制定具体的战略目标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了解市场需求：研究目标客户的需求、竞争对手的情况以及行业趋势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制定具有可操作性的战略规划</a:t>
            </a:r>
            <a:endParaRPr altLang="en-US" lang="zh-CN"/>
          </a:p>
        </p:txBody>
      </p:sp>
      <p:sp>
        <p:nvSpPr>
          <p:cNvPr id="1050134" name="对角圆角矩形 52"/>
          <p:cNvSpPr/>
          <p:nvPr>
            <p:custDataLst>
              <p:tags r:id="rId1"/>
            </p:custDataLst>
          </p:nvPr>
        </p:nvSpPr>
        <p:spPr>
          <a:xfrm>
            <a:off x="838200" y="1554408"/>
            <a:ext cx="5036170" cy="1226602"/>
          </a:xfrm>
          <a:prstGeom prst="round2DiagRect">
            <a:avLst>
              <a:gd name="adj1" fmla="val 18403"/>
              <a:gd name="adj2" fmla="val 15999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6" name="对角圆角矩形 53"/>
          <p:cNvSpPr/>
          <p:nvPr>
            <p:custDataLst>
              <p:tags r:id="rId2"/>
            </p:custDataLst>
          </p:nvPr>
        </p:nvSpPr>
        <p:spPr>
          <a:xfrm>
            <a:off x="838200" y="1427203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8" name="直角三角形 54"/>
          <p:cNvSpPr/>
          <p:nvPr>
            <p:custDataLst>
              <p:tags r:id="rId3"/>
            </p:custDataLst>
          </p:nvPr>
        </p:nvSpPr>
        <p:spPr>
          <a:xfrm>
            <a:off x="1342589" y="1427836"/>
            <a:ext cx="75943" cy="126572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0" name="文本框 56"/>
          <p:cNvSpPr txBox="1"/>
          <p:nvPr>
            <p:custDataLst>
              <p:tags r:id="rId4"/>
            </p:custDataLst>
          </p:nvPr>
        </p:nvSpPr>
        <p:spPr>
          <a:xfrm>
            <a:off x="1375498" y="1605670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明确企业愿景和使命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2" name="对角圆角矩形 9"/>
          <p:cNvSpPr/>
          <p:nvPr>
            <p:custDataLst>
              <p:tags r:id="rId5"/>
            </p:custDataLst>
          </p:nvPr>
        </p:nvSpPr>
        <p:spPr>
          <a:xfrm>
            <a:off x="6317501" y="1554408"/>
            <a:ext cx="5036170" cy="1226602"/>
          </a:xfrm>
          <a:prstGeom prst="round2DiagRect">
            <a:avLst>
              <a:gd name="adj1" fmla="val 18419"/>
              <a:gd name="adj2" fmla="val 14126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4" name="对角圆角矩形 10"/>
          <p:cNvSpPr/>
          <p:nvPr>
            <p:custDataLst>
              <p:tags r:id="rId6"/>
            </p:custDataLst>
          </p:nvPr>
        </p:nvSpPr>
        <p:spPr>
          <a:xfrm>
            <a:off x="6317501" y="1427203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6" name="直角三角形 11"/>
          <p:cNvSpPr/>
          <p:nvPr>
            <p:custDataLst>
              <p:tags r:id="rId7"/>
            </p:custDataLst>
          </p:nvPr>
        </p:nvSpPr>
        <p:spPr>
          <a:xfrm>
            <a:off x="6821257" y="1427836"/>
            <a:ext cx="75943" cy="126572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8" name="文本框 12"/>
          <p:cNvSpPr txBox="1"/>
          <p:nvPr>
            <p:custDataLst>
              <p:tags r:id="rId8"/>
            </p:custDataLst>
          </p:nvPr>
        </p:nvSpPr>
        <p:spPr>
          <a:xfrm>
            <a:off x="6854166" y="1611998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制定具体可行的战略目标和行动计划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0" name="对角圆角矩形 5"/>
          <p:cNvSpPr/>
          <p:nvPr>
            <p:custDataLst>
              <p:tags r:id="rId9"/>
            </p:custDataLst>
          </p:nvPr>
        </p:nvSpPr>
        <p:spPr>
          <a:xfrm>
            <a:off x="838200" y="3221361"/>
            <a:ext cx="5036170" cy="1226602"/>
          </a:xfrm>
          <a:prstGeom prst="round2DiagRect">
            <a:avLst>
              <a:gd name="adj1" fmla="val 15411"/>
              <a:gd name="adj2" fmla="val 15070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2" name="对角圆角矩形 6"/>
          <p:cNvSpPr/>
          <p:nvPr>
            <p:custDataLst>
              <p:tags r:id="rId10"/>
            </p:custDataLst>
          </p:nvPr>
        </p:nvSpPr>
        <p:spPr>
          <a:xfrm>
            <a:off x="838200" y="309415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4" name="直角三角形 7"/>
          <p:cNvSpPr/>
          <p:nvPr>
            <p:custDataLst>
              <p:tags r:id="rId11"/>
            </p:custDataLst>
          </p:nvPr>
        </p:nvSpPr>
        <p:spPr>
          <a:xfrm>
            <a:off x="1342589" y="3094789"/>
            <a:ext cx="75943" cy="126572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6" name="文本框 8"/>
          <p:cNvSpPr txBox="1"/>
          <p:nvPr>
            <p:custDataLst>
              <p:tags r:id="rId12"/>
            </p:custDataLst>
          </p:nvPr>
        </p:nvSpPr>
        <p:spPr>
          <a:xfrm>
            <a:off x="1375498" y="3278951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分析市场环境和竞争态势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8" name="对角圆角矩形 14"/>
          <p:cNvSpPr/>
          <p:nvPr>
            <p:custDataLst>
              <p:tags r:id="rId13"/>
            </p:custDataLst>
          </p:nvPr>
        </p:nvSpPr>
        <p:spPr>
          <a:xfrm>
            <a:off x="6317501" y="3221361"/>
            <a:ext cx="5036170" cy="1226602"/>
          </a:xfrm>
          <a:prstGeom prst="round2DiagRect">
            <a:avLst>
              <a:gd name="adj1" fmla="val 14446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0" name="对角圆角矩形 18"/>
          <p:cNvSpPr/>
          <p:nvPr>
            <p:custDataLst>
              <p:tags r:id="rId14"/>
            </p:custDataLst>
          </p:nvPr>
        </p:nvSpPr>
        <p:spPr>
          <a:xfrm>
            <a:off x="6317501" y="309415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2" name="直角三角形 19"/>
          <p:cNvSpPr/>
          <p:nvPr>
            <p:custDataLst>
              <p:tags r:id="rId15"/>
            </p:custDataLst>
          </p:nvPr>
        </p:nvSpPr>
        <p:spPr>
          <a:xfrm>
            <a:off x="6821257" y="3094789"/>
            <a:ext cx="75943" cy="126572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4" name="文本框 20"/>
          <p:cNvSpPr txBox="1"/>
          <p:nvPr>
            <p:custDataLst>
              <p:tags r:id="rId16"/>
            </p:custDataLst>
          </p:nvPr>
        </p:nvSpPr>
        <p:spPr>
          <a:xfrm>
            <a:off x="6854166" y="3278951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建立有效的监控和评估机制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6" name="对角圆角矩形 15"/>
          <p:cNvSpPr/>
          <p:nvPr>
            <p:custDataLst>
              <p:tags r:id="rId17"/>
            </p:custDataLst>
          </p:nvPr>
        </p:nvSpPr>
        <p:spPr>
          <a:xfrm>
            <a:off x="838200" y="4888314"/>
            <a:ext cx="5036170" cy="1226602"/>
          </a:xfrm>
          <a:prstGeom prst="round2DiagRect">
            <a:avLst>
              <a:gd name="adj1" fmla="val 16339"/>
              <a:gd name="adj2" fmla="val 1703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8" name="对角圆角矩形 16"/>
          <p:cNvSpPr/>
          <p:nvPr>
            <p:custDataLst>
              <p:tags r:id="rId18"/>
            </p:custDataLst>
          </p:nvPr>
        </p:nvSpPr>
        <p:spPr>
          <a:xfrm>
            <a:off x="838200" y="476047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0" name="直角三角形 17"/>
          <p:cNvSpPr/>
          <p:nvPr>
            <p:custDataLst>
              <p:tags r:id="rId19"/>
            </p:custDataLst>
          </p:nvPr>
        </p:nvSpPr>
        <p:spPr>
          <a:xfrm>
            <a:off x="1342589" y="4756679"/>
            <a:ext cx="75943" cy="126572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2" name="文本框 27"/>
          <p:cNvSpPr txBox="1"/>
          <p:nvPr>
            <p:custDataLst>
              <p:tags r:id="rId20"/>
            </p:custDataLst>
          </p:nvPr>
        </p:nvSpPr>
        <p:spPr>
          <a:xfrm>
            <a:off x="1375498" y="4945904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确定企业核心业务和重点发展领域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对角圆角矩形 22"/>
          <p:cNvSpPr/>
          <p:nvPr>
            <p:custDataLst>
              <p:tags r:id="rId21"/>
            </p:custDataLst>
          </p:nvPr>
        </p:nvSpPr>
        <p:spPr>
          <a:xfrm>
            <a:off x="6317501" y="4888314"/>
            <a:ext cx="5036170" cy="1226602"/>
          </a:xfrm>
          <a:prstGeom prst="round2DiagRect">
            <a:avLst>
              <a:gd name="adj1" fmla="val 13517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50176" name="对角圆角矩形 23"/>
          <p:cNvSpPr/>
          <p:nvPr>
            <p:custDataLst>
              <p:tags r:id="rId22"/>
            </p:custDataLst>
          </p:nvPr>
        </p:nvSpPr>
        <p:spPr>
          <a:xfrm>
            <a:off x="6317501" y="476047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algn="tl" blurRad="165100" dir="2700000" dist="25400" rotWithShape="0" sx="102000" sy="102000">
              <a:schemeClr val="accent6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8" name="直角三角形 24"/>
          <p:cNvSpPr/>
          <p:nvPr>
            <p:custDataLst>
              <p:tags r:id="rId23"/>
            </p:custDataLst>
          </p:nvPr>
        </p:nvSpPr>
        <p:spPr>
          <a:xfrm>
            <a:off x="6821257" y="4756679"/>
            <a:ext cx="75943" cy="126572"/>
          </a:xfrm>
          <a:prstGeom prst="rtTriangle"/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0" name="文本框 25"/>
          <p:cNvSpPr txBox="1"/>
          <p:nvPr>
            <p:custDataLst>
              <p:tags r:id="rId24"/>
            </p:custDataLst>
          </p:nvPr>
        </p:nvSpPr>
        <p:spPr>
          <a:xfrm>
            <a:off x="6854166" y="4945904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及时调整和优化战略规划，确保其与企业发展目标相一致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设计合理的绩效指标体系</a:t>
            </a:r>
            <a:endParaRPr altLang="en-US" lang="zh-CN"/>
          </a:p>
        </p:txBody>
      </p:sp>
      <p:sp>
        <p:nvSpPr>
          <p:cNvPr id="1050218" name="平行四边形 2"/>
          <p:cNvSpPr/>
          <p:nvPr>
            <p:custDataLst>
              <p:tags r:id="rId1"/>
            </p:custDataLst>
          </p:nvPr>
        </p:nvSpPr>
        <p:spPr>
          <a:xfrm>
            <a:off x="918275" y="1694550"/>
            <a:ext cx="4993602" cy="1106374"/>
          </a:xfrm>
          <a:custGeom>
            <a:avLst/>
            <a:gdLst>
              <a:gd name="connsiteX0" fmla="*/ 2186 w 3621049"/>
              <a:gd name="connsiteY0" fmla="*/ 813507 h 902970"/>
              <a:gd name="connsiteX1" fmla="*/ 191929 w 3621049"/>
              <a:gd name="connsiteY1" fmla="*/ 54537 h 902970"/>
              <a:gd name="connsiteX2" fmla="*/ 261779 w 3621049"/>
              <a:gd name="connsiteY2" fmla="*/ 0 h 902970"/>
              <a:gd name="connsiteX3" fmla="*/ 3549014 w 3621049"/>
              <a:gd name="connsiteY3" fmla="*/ 0 h 902970"/>
              <a:gd name="connsiteX4" fmla="*/ 3618864 w 3621049"/>
              <a:gd name="connsiteY4" fmla="*/ 89463 h 902970"/>
              <a:gd name="connsiteX5" fmla="*/ 3429122 w 3621049"/>
              <a:gd name="connsiteY5" fmla="*/ 848432 h 902970"/>
              <a:gd name="connsiteX6" fmla="*/ 3359272 w 3621049"/>
              <a:gd name="connsiteY6" fmla="*/ 902970 h 902970"/>
              <a:gd name="connsiteX7" fmla="*/ 72036 w 3621049"/>
              <a:gd name="connsiteY7" fmla="*/ 902970 h 902970"/>
              <a:gd name="connsiteX8" fmla="*/ 2186 w 3621049"/>
              <a:gd name="connsiteY8" fmla="*/ 813507 h 902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21049" h="902970">
                <a:moveTo>
                  <a:pt x="2186" y="813507"/>
                </a:moveTo>
                <a:lnTo>
                  <a:pt x="191929" y="54537"/>
                </a:lnTo>
                <a:cubicBezTo>
                  <a:pt x="199946" y="22469"/>
                  <a:pt x="228724" y="0"/>
                  <a:pt x="261779" y="0"/>
                </a:cubicBezTo>
                <a:lnTo>
                  <a:pt x="3549014" y="0"/>
                </a:lnTo>
                <a:cubicBezTo>
                  <a:pt x="3595860" y="0"/>
                  <a:pt x="3630226" y="44016"/>
                  <a:pt x="3618864" y="89463"/>
                </a:cubicBezTo>
                <a:lnTo>
                  <a:pt x="3429122" y="848432"/>
                </a:lnTo>
                <a:cubicBezTo>
                  <a:pt x="3421105" y="880500"/>
                  <a:pt x="3392327" y="902970"/>
                  <a:pt x="3359272" y="902970"/>
                </a:cubicBezTo>
                <a:lnTo>
                  <a:pt x="72036" y="902970"/>
                </a:lnTo>
                <a:cubicBezTo>
                  <a:pt x="25190" y="902970"/>
                  <a:pt x="-9176" y="858954"/>
                  <a:pt x="2186" y="813507"/>
                </a:cubicBezTo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50220" name="平行四边形 2"/>
          <p:cNvSpPr/>
          <p:nvPr>
            <p:custDataLst>
              <p:tags r:id="rId2"/>
            </p:custDataLst>
          </p:nvPr>
        </p:nvSpPr>
        <p:spPr>
          <a:xfrm>
            <a:off x="838200" y="1734587"/>
            <a:ext cx="4993602" cy="1106374"/>
          </a:xfrm>
          <a:custGeom>
            <a:avLst/>
            <a:gdLst>
              <a:gd name="connsiteX0" fmla="*/ 2186 w 3621049"/>
              <a:gd name="connsiteY0" fmla="*/ 813507 h 902970"/>
              <a:gd name="connsiteX1" fmla="*/ 191929 w 3621049"/>
              <a:gd name="connsiteY1" fmla="*/ 54537 h 902970"/>
              <a:gd name="connsiteX2" fmla="*/ 261779 w 3621049"/>
              <a:gd name="connsiteY2" fmla="*/ 0 h 902970"/>
              <a:gd name="connsiteX3" fmla="*/ 3549014 w 3621049"/>
              <a:gd name="connsiteY3" fmla="*/ 0 h 902970"/>
              <a:gd name="connsiteX4" fmla="*/ 3618864 w 3621049"/>
              <a:gd name="connsiteY4" fmla="*/ 89463 h 902970"/>
              <a:gd name="connsiteX5" fmla="*/ 3429122 w 3621049"/>
              <a:gd name="connsiteY5" fmla="*/ 848432 h 902970"/>
              <a:gd name="connsiteX6" fmla="*/ 3359272 w 3621049"/>
              <a:gd name="connsiteY6" fmla="*/ 902970 h 902970"/>
              <a:gd name="connsiteX7" fmla="*/ 72036 w 3621049"/>
              <a:gd name="connsiteY7" fmla="*/ 902970 h 902970"/>
              <a:gd name="connsiteX8" fmla="*/ 2186 w 3621049"/>
              <a:gd name="connsiteY8" fmla="*/ 813507 h 902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21049" h="902970">
                <a:moveTo>
                  <a:pt x="2186" y="813507"/>
                </a:moveTo>
                <a:lnTo>
                  <a:pt x="191929" y="54537"/>
                </a:lnTo>
                <a:cubicBezTo>
                  <a:pt x="199946" y="22469"/>
                  <a:pt x="228724" y="0"/>
                  <a:pt x="261779" y="0"/>
                </a:cubicBezTo>
                <a:lnTo>
                  <a:pt x="3549014" y="0"/>
                </a:lnTo>
                <a:cubicBezTo>
                  <a:pt x="3595860" y="0"/>
                  <a:pt x="3630226" y="44016"/>
                  <a:pt x="3618864" y="89463"/>
                </a:cubicBezTo>
                <a:lnTo>
                  <a:pt x="3429122" y="848432"/>
                </a:lnTo>
                <a:cubicBezTo>
                  <a:pt x="3421105" y="880500"/>
                  <a:pt x="3392327" y="902970"/>
                  <a:pt x="3359272" y="902970"/>
                </a:cubicBezTo>
                <a:lnTo>
                  <a:pt x="72036" y="902970"/>
                </a:lnTo>
                <a:cubicBezTo>
                  <a:pt x="25190" y="902970"/>
                  <a:pt x="-9176" y="858954"/>
                  <a:pt x="2186" y="813507"/>
                </a:cubicBezTo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14400000" scaled="0"/>
          </a:gradFill>
          <a:ln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40000"/>
                    <a:lumOff val="60000"/>
                    <a:alpha val="0"/>
                  </a:schemeClr>
                </a:gs>
              </a:gsLst>
              <a:lin ang="13500000" scaled="1"/>
            </a:gradFill>
          </a:ln>
          <a:effectLst>
            <a:outerShdw algn="tr" blurRad="152400" dir="8100000" dist="381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50222" name="平行四边形 2"/>
          <p:cNvSpPr/>
          <p:nvPr>
            <p:custDataLst>
              <p:tags r:id="rId3"/>
            </p:custDataLst>
          </p:nvPr>
        </p:nvSpPr>
        <p:spPr>
          <a:xfrm>
            <a:off x="1270215" y="1536338"/>
            <a:ext cx="1992143" cy="441375"/>
          </a:xfrm>
          <a:custGeom>
            <a:avLst/>
            <a:gdLst>
              <a:gd name="connsiteX0" fmla="*/ 2186 w 3621049"/>
              <a:gd name="connsiteY0" fmla="*/ 813507 h 902970"/>
              <a:gd name="connsiteX1" fmla="*/ 191929 w 3621049"/>
              <a:gd name="connsiteY1" fmla="*/ 54537 h 902970"/>
              <a:gd name="connsiteX2" fmla="*/ 261779 w 3621049"/>
              <a:gd name="connsiteY2" fmla="*/ 0 h 902970"/>
              <a:gd name="connsiteX3" fmla="*/ 3549014 w 3621049"/>
              <a:gd name="connsiteY3" fmla="*/ 0 h 902970"/>
              <a:gd name="connsiteX4" fmla="*/ 3618864 w 3621049"/>
              <a:gd name="connsiteY4" fmla="*/ 89463 h 902970"/>
              <a:gd name="connsiteX5" fmla="*/ 3429122 w 3621049"/>
              <a:gd name="connsiteY5" fmla="*/ 848432 h 902970"/>
              <a:gd name="connsiteX6" fmla="*/ 3359272 w 3621049"/>
              <a:gd name="connsiteY6" fmla="*/ 902970 h 902970"/>
              <a:gd name="connsiteX7" fmla="*/ 72036 w 3621049"/>
              <a:gd name="connsiteY7" fmla="*/ 902970 h 902970"/>
              <a:gd name="connsiteX8" fmla="*/ 2186 w 3621049"/>
              <a:gd name="connsiteY8" fmla="*/ 813507 h 902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21049" h="902970">
                <a:moveTo>
                  <a:pt x="2186" y="813507"/>
                </a:moveTo>
                <a:lnTo>
                  <a:pt x="191929" y="54537"/>
                </a:lnTo>
                <a:cubicBezTo>
                  <a:pt x="199946" y="22469"/>
                  <a:pt x="228724" y="0"/>
                  <a:pt x="261779" y="0"/>
                </a:cubicBezTo>
                <a:lnTo>
                  <a:pt x="3549014" y="0"/>
                </a:lnTo>
                <a:cubicBezTo>
                  <a:pt x="3595860" y="0"/>
                  <a:pt x="3630226" y="44016"/>
                  <a:pt x="3618864" y="89463"/>
                </a:cubicBezTo>
                <a:lnTo>
                  <a:pt x="3429122" y="848432"/>
                </a:lnTo>
                <a:cubicBezTo>
                  <a:pt x="3421105" y="880500"/>
                  <a:pt x="3392327" y="902970"/>
                  <a:pt x="3359272" y="902970"/>
                </a:cubicBezTo>
                <a:lnTo>
                  <a:pt x="72036" y="902970"/>
                </a:lnTo>
                <a:cubicBezTo>
                  <a:pt x="25190" y="902970"/>
                  <a:pt x="-9176" y="858954"/>
                  <a:pt x="2186" y="813507"/>
                </a:cubicBezTo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69000">
                <a:schemeClr val="accent1"/>
              </a:gs>
              <a:gs pos="100000">
                <a:schemeClr val="accent1">
                  <a:lumMod val="80000"/>
                  <a:lumOff val="20000"/>
                </a:schemeClr>
              </a:gs>
            </a:gsLst>
            <a:lin ang="2700000" scaled="1"/>
          </a:gradFill>
          <a:ln>
            <a:noFill/>
          </a:ln>
          <a:effectLst>
            <a:outerShdw algn="tl" blurRad="50800" dir="2700000" dist="38100" rotWithShape="0">
              <a:schemeClr val="accent1">
                <a:alpha val="24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50224" name="标题"/>
          <p:cNvSpPr txBox="1"/>
          <p:nvPr>
            <p:custDataLst>
              <p:tags r:id="rId4"/>
            </p:custDataLst>
          </p:nvPr>
        </p:nvSpPr>
        <p:spPr>
          <a:xfrm>
            <a:off x="1378058" y="1536338"/>
            <a:ext cx="1775953" cy="37454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/>
            <a:r>
              <a:rPr altLang="en-US" b="1" dirty="0" lang="zh-CN" spc="300">
                <a:solidFill>
                  <a:schemeClr val="bg1"/>
                </a:solidFill>
                <a:latin typeface="+mj-ea"/>
                <a:ea typeface="+mj-ea"/>
              </a:rPr>
              <a:t>添加项标题</a:t>
            </a:r>
            <a:endParaRPr altLang="en-US" b="1" dirty="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50226" name="正文"/>
          <p:cNvSpPr txBox="1"/>
          <p:nvPr>
            <p:custDataLst>
              <p:tags r:id="rId5"/>
            </p:custDataLst>
          </p:nvPr>
        </p:nvSpPr>
        <p:spPr>
          <a:xfrm>
            <a:off x="1270215" y="2078133"/>
            <a:ext cx="4280234" cy="72285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明确绩效目标：根据企业战略和业务目标，制定具体的绩效指标和目标值。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8" name="平行四边形 2"/>
          <p:cNvSpPr/>
          <p:nvPr>
            <p:custDataLst>
              <p:tags r:id="rId6"/>
            </p:custDataLst>
          </p:nvPr>
        </p:nvSpPr>
        <p:spPr>
          <a:xfrm>
            <a:off x="6360763" y="1694550"/>
            <a:ext cx="4993602" cy="1106374"/>
          </a:xfrm>
          <a:custGeom>
            <a:avLst/>
            <a:gdLst>
              <a:gd name="connsiteX0" fmla="*/ 2186 w 3621049"/>
              <a:gd name="connsiteY0" fmla="*/ 813507 h 902970"/>
              <a:gd name="connsiteX1" fmla="*/ 191929 w 3621049"/>
              <a:gd name="connsiteY1" fmla="*/ 54537 h 902970"/>
              <a:gd name="connsiteX2" fmla="*/ 261779 w 3621049"/>
              <a:gd name="connsiteY2" fmla="*/ 0 h 902970"/>
              <a:gd name="connsiteX3" fmla="*/ 3549014 w 3621049"/>
              <a:gd name="connsiteY3" fmla="*/ 0 h 902970"/>
              <a:gd name="connsiteX4" fmla="*/ 3618864 w 3621049"/>
              <a:gd name="connsiteY4" fmla="*/ 89463 h 902970"/>
              <a:gd name="connsiteX5" fmla="*/ 3429122 w 3621049"/>
              <a:gd name="connsiteY5" fmla="*/ 848432 h 902970"/>
              <a:gd name="connsiteX6" fmla="*/ 3359272 w 3621049"/>
              <a:gd name="connsiteY6" fmla="*/ 902970 h 902970"/>
              <a:gd name="connsiteX7" fmla="*/ 72036 w 3621049"/>
              <a:gd name="connsiteY7" fmla="*/ 902970 h 902970"/>
              <a:gd name="connsiteX8" fmla="*/ 2186 w 3621049"/>
              <a:gd name="connsiteY8" fmla="*/ 813507 h 902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21049" h="902970">
                <a:moveTo>
                  <a:pt x="2186" y="813507"/>
                </a:moveTo>
                <a:lnTo>
                  <a:pt x="191929" y="54537"/>
                </a:lnTo>
                <a:cubicBezTo>
                  <a:pt x="199946" y="22469"/>
                  <a:pt x="228724" y="0"/>
                  <a:pt x="261779" y="0"/>
                </a:cubicBezTo>
                <a:lnTo>
                  <a:pt x="3549014" y="0"/>
                </a:lnTo>
                <a:cubicBezTo>
                  <a:pt x="3595860" y="0"/>
                  <a:pt x="3630226" y="44016"/>
                  <a:pt x="3618864" y="89463"/>
                </a:cubicBezTo>
                <a:lnTo>
                  <a:pt x="3429122" y="848432"/>
                </a:lnTo>
                <a:cubicBezTo>
                  <a:pt x="3421105" y="880500"/>
                  <a:pt x="3392327" y="902970"/>
                  <a:pt x="3359272" y="902970"/>
                </a:cubicBezTo>
                <a:lnTo>
                  <a:pt x="72036" y="902970"/>
                </a:lnTo>
                <a:cubicBezTo>
                  <a:pt x="25190" y="902970"/>
                  <a:pt x="-9176" y="858954"/>
                  <a:pt x="2186" y="813507"/>
                </a:cubicBezTo>
              </a:path>
            </a:pathLst>
          </a:cu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50230" name="平行四边形 2"/>
          <p:cNvSpPr/>
          <p:nvPr>
            <p:custDataLst>
              <p:tags r:id="rId7"/>
            </p:custDataLst>
          </p:nvPr>
        </p:nvSpPr>
        <p:spPr>
          <a:xfrm>
            <a:off x="6280688" y="1734587"/>
            <a:ext cx="4993602" cy="1106374"/>
          </a:xfrm>
          <a:custGeom>
            <a:avLst/>
            <a:gdLst>
              <a:gd name="connsiteX0" fmla="*/ 2186 w 3621049"/>
              <a:gd name="connsiteY0" fmla="*/ 813507 h 902970"/>
              <a:gd name="connsiteX1" fmla="*/ 191929 w 3621049"/>
              <a:gd name="connsiteY1" fmla="*/ 54537 h 902970"/>
              <a:gd name="connsiteX2" fmla="*/ 261779 w 3621049"/>
              <a:gd name="connsiteY2" fmla="*/ 0 h 902970"/>
              <a:gd name="connsiteX3" fmla="*/ 3549014 w 3621049"/>
              <a:gd name="connsiteY3" fmla="*/ 0 h 902970"/>
              <a:gd name="connsiteX4" fmla="*/ 3618864 w 3621049"/>
              <a:gd name="connsiteY4" fmla="*/ 89463 h 902970"/>
              <a:gd name="connsiteX5" fmla="*/ 3429122 w 3621049"/>
              <a:gd name="connsiteY5" fmla="*/ 848432 h 902970"/>
              <a:gd name="connsiteX6" fmla="*/ 3359272 w 3621049"/>
              <a:gd name="connsiteY6" fmla="*/ 902970 h 902970"/>
              <a:gd name="connsiteX7" fmla="*/ 72036 w 3621049"/>
              <a:gd name="connsiteY7" fmla="*/ 902970 h 902970"/>
              <a:gd name="connsiteX8" fmla="*/ 2186 w 3621049"/>
              <a:gd name="connsiteY8" fmla="*/ 813507 h 902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21049" h="902970">
                <a:moveTo>
                  <a:pt x="2186" y="813507"/>
                </a:moveTo>
                <a:lnTo>
                  <a:pt x="191929" y="54537"/>
                </a:lnTo>
                <a:cubicBezTo>
                  <a:pt x="199946" y="22469"/>
                  <a:pt x="228724" y="0"/>
                  <a:pt x="261779" y="0"/>
                </a:cubicBezTo>
                <a:lnTo>
                  <a:pt x="3549014" y="0"/>
                </a:lnTo>
                <a:cubicBezTo>
                  <a:pt x="3595860" y="0"/>
                  <a:pt x="3630226" y="44016"/>
                  <a:pt x="3618864" y="89463"/>
                </a:cubicBezTo>
                <a:lnTo>
                  <a:pt x="3429122" y="848432"/>
                </a:lnTo>
                <a:cubicBezTo>
                  <a:pt x="3421105" y="880500"/>
                  <a:pt x="3392327" y="902970"/>
                  <a:pt x="3359272" y="902970"/>
                </a:cubicBezTo>
                <a:lnTo>
                  <a:pt x="72036" y="902970"/>
                </a:lnTo>
                <a:cubicBezTo>
                  <a:pt x="25190" y="902970"/>
                  <a:pt x="-9176" y="858954"/>
                  <a:pt x="2186" y="813507"/>
                </a:cubicBezTo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4">
                  <a:lumMod val="10000"/>
                  <a:lumOff val="90000"/>
                </a:schemeClr>
              </a:gs>
            </a:gsLst>
            <a:lin ang="14400000" scaled="0"/>
          </a:gradFill>
          <a:ln>
            <a:gradFill flip="none" rotWithShape="1">
              <a:gsLst>
                <a:gs pos="0">
                  <a:schemeClr val="accent4">
                    <a:lumMod val="40000"/>
                    <a:lumOff val="60000"/>
                  </a:schemeClr>
                </a:gs>
                <a:gs pos="100000">
                  <a:schemeClr val="accent4">
                    <a:lumMod val="40000"/>
                    <a:lumOff val="60000"/>
                    <a:alpha val="0"/>
                  </a:schemeClr>
                </a:gs>
              </a:gsLst>
              <a:lin ang="13500000" scaled="1"/>
            </a:gradFill>
          </a:ln>
          <a:effectLst>
            <a:outerShdw algn="tr" blurRad="152400" dir="8100000" dist="38100" rotWithShape="0">
              <a:schemeClr val="accent4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50232" name="平行四边形 2"/>
          <p:cNvSpPr/>
          <p:nvPr>
            <p:custDataLst>
              <p:tags r:id="rId8"/>
            </p:custDataLst>
          </p:nvPr>
        </p:nvSpPr>
        <p:spPr>
          <a:xfrm>
            <a:off x="6712703" y="1536338"/>
            <a:ext cx="1992143" cy="441375"/>
          </a:xfrm>
          <a:custGeom>
            <a:avLst/>
            <a:gdLst>
              <a:gd name="connsiteX0" fmla="*/ 2186 w 3621049"/>
              <a:gd name="connsiteY0" fmla="*/ 813507 h 902970"/>
              <a:gd name="connsiteX1" fmla="*/ 191929 w 3621049"/>
              <a:gd name="connsiteY1" fmla="*/ 54537 h 902970"/>
              <a:gd name="connsiteX2" fmla="*/ 261779 w 3621049"/>
              <a:gd name="connsiteY2" fmla="*/ 0 h 902970"/>
              <a:gd name="connsiteX3" fmla="*/ 3549014 w 3621049"/>
              <a:gd name="connsiteY3" fmla="*/ 0 h 902970"/>
              <a:gd name="connsiteX4" fmla="*/ 3618864 w 3621049"/>
              <a:gd name="connsiteY4" fmla="*/ 89463 h 902970"/>
              <a:gd name="connsiteX5" fmla="*/ 3429122 w 3621049"/>
              <a:gd name="connsiteY5" fmla="*/ 848432 h 902970"/>
              <a:gd name="connsiteX6" fmla="*/ 3359272 w 3621049"/>
              <a:gd name="connsiteY6" fmla="*/ 902970 h 902970"/>
              <a:gd name="connsiteX7" fmla="*/ 72036 w 3621049"/>
              <a:gd name="connsiteY7" fmla="*/ 902970 h 902970"/>
              <a:gd name="connsiteX8" fmla="*/ 2186 w 3621049"/>
              <a:gd name="connsiteY8" fmla="*/ 813507 h 902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21049" h="902970">
                <a:moveTo>
                  <a:pt x="2186" y="813507"/>
                </a:moveTo>
                <a:lnTo>
                  <a:pt x="191929" y="54537"/>
                </a:lnTo>
                <a:cubicBezTo>
                  <a:pt x="199946" y="22469"/>
                  <a:pt x="228724" y="0"/>
                  <a:pt x="261779" y="0"/>
                </a:cubicBezTo>
                <a:lnTo>
                  <a:pt x="3549014" y="0"/>
                </a:lnTo>
                <a:cubicBezTo>
                  <a:pt x="3595860" y="0"/>
                  <a:pt x="3630226" y="44016"/>
                  <a:pt x="3618864" y="89463"/>
                </a:cubicBezTo>
                <a:lnTo>
                  <a:pt x="3429122" y="848432"/>
                </a:lnTo>
                <a:cubicBezTo>
                  <a:pt x="3421105" y="880500"/>
                  <a:pt x="3392327" y="902970"/>
                  <a:pt x="3359272" y="902970"/>
                </a:cubicBezTo>
                <a:lnTo>
                  <a:pt x="72036" y="902970"/>
                </a:lnTo>
                <a:cubicBezTo>
                  <a:pt x="25190" y="902970"/>
                  <a:pt x="-9176" y="858954"/>
                  <a:pt x="2186" y="813507"/>
                </a:cubicBezTo>
              </a:path>
            </a:pathLst>
          </a:cu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69000">
                <a:schemeClr val="accent4"/>
              </a:gs>
              <a:gs pos="100000">
                <a:schemeClr val="accent4">
                  <a:lumMod val="80000"/>
                  <a:lumOff val="20000"/>
                </a:schemeClr>
              </a:gs>
            </a:gsLst>
            <a:lin ang="2700000" scaled="1"/>
          </a:gradFill>
          <a:ln>
            <a:noFill/>
          </a:ln>
          <a:effectLst>
            <a:outerShdw algn="tl" blurRad="50800" dir="2700000" dist="38100" rotWithShape="0">
              <a:schemeClr val="accent4">
                <a:alpha val="24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50234" name="标题"/>
          <p:cNvSpPr txBox="1"/>
          <p:nvPr>
            <p:custDataLst>
              <p:tags r:id="rId9"/>
            </p:custDataLst>
          </p:nvPr>
        </p:nvSpPr>
        <p:spPr>
          <a:xfrm>
            <a:off x="6820546" y="1536338"/>
            <a:ext cx="1775953" cy="37454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/>
            <a:r>
              <a:rPr altLang="en-US" b="1" dirty="0" lang="zh-CN" spc="300">
                <a:solidFill>
                  <a:schemeClr val="bg1"/>
                </a:solidFill>
                <a:latin typeface="+mj-ea"/>
                <a:ea typeface="+mj-ea"/>
              </a:rPr>
              <a:t>添加项标题</a:t>
            </a:r>
            <a:endParaRPr altLang="en-US" b="1" dirty="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50236" name="正文"/>
          <p:cNvSpPr txBox="1"/>
          <p:nvPr>
            <p:custDataLst>
              <p:tags r:id="rId10"/>
            </p:custDataLst>
          </p:nvPr>
        </p:nvSpPr>
        <p:spPr>
          <a:xfrm>
            <a:off x="6712703" y="2078133"/>
            <a:ext cx="4280234" cy="72285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指标可衡量性：确保绩效指标是可以量化的，以便准确评估和比较。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8" name="平行四边形 2"/>
          <p:cNvSpPr/>
          <p:nvPr>
            <p:custDataLst>
              <p:tags r:id="rId11"/>
            </p:custDataLst>
          </p:nvPr>
        </p:nvSpPr>
        <p:spPr>
          <a:xfrm>
            <a:off x="918275" y="3277314"/>
            <a:ext cx="4993602" cy="1106374"/>
          </a:xfrm>
          <a:custGeom>
            <a:avLst/>
            <a:gdLst>
              <a:gd name="connsiteX0" fmla="*/ 2186 w 3621049"/>
              <a:gd name="connsiteY0" fmla="*/ 813507 h 902970"/>
              <a:gd name="connsiteX1" fmla="*/ 191929 w 3621049"/>
              <a:gd name="connsiteY1" fmla="*/ 54537 h 902970"/>
              <a:gd name="connsiteX2" fmla="*/ 261779 w 3621049"/>
              <a:gd name="connsiteY2" fmla="*/ 0 h 902970"/>
              <a:gd name="connsiteX3" fmla="*/ 3549014 w 3621049"/>
              <a:gd name="connsiteY3" fmla="*/ 0 h 902970"/>
              <a:gd name="connsiteX4" fmla="*/ 3618864 w 3621049"/>
              <a:gd name="connsiteY4" fmla="*/ 89463 h 902970"/>
              <a:gd name="connsiteX5" fmla="*/ 3429122 w 3621049"/>
              <a:gd name="connsiteY5" fmla="*/ 848432 h 902970"/>
              <a:gd name="connsiteX6" fmla="*/ 3359272 w 3621049"/>
              <a:gd name="connsiteY6" fmla="*/ 902970 h 902970"/>
              <a:gd name="connsiteX7" fmla="*/ 72036 w 3621049"/>
              <a:gd name="connsiteY7" fmla="*/ 902970 h 902970"/>
              <a:gd name="connsiteX8" fmla="*/ 2186 w 3621049"/>
              <a:gd name="connsiteY8" fmla="*/ 813507 h 902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21049" h="902970">
                <a:moveTo>
                  <a:pt x="2186" y="813507"/>
                </a:moveTo>
                <a:lnTo>
                  <a:pt x="191929" y="54537"/>
                </a:lnTo>
                <a:cubicBezTo>
                  <a:pt x="199946" y="22469"/>
                  <a:pt x="228724" y="0"/>
                  <a:pt x="261779" y="0"/>
                </a:cubicBezTo>
                <a:lnTo>
                  <a:pt x="3549014" y="0"/>
                </a:lnTo>
                <a:cubicBezTo>
                  <a:pt x="3595860" y="0"/>
                  <a:pt x="3630226" y="44016"/>
                  <a:pt x="3618864" y="89463"/>
                </a:cubicBezTo>
                <a:lnTo>
                  <a:pt x="3429122" y="848432"/>
                </a:lnTo>
                <a:cubicBezTo>
                  <a:pt x="3421105" y="880500"/>
                  <a:pt x="3392327" y="902970"/>
                  <a:pt x="3359272" y="902970"/>
                </a:cubicBezTo>
                <a:lnTo>
                  <a:pt x="72036" y="902970"/>
                </a:lnTo>
                <a:cubicBezTo>
                  <a:pt x="25190" y="902970"/>
                  <a:pt x="-9176" y="858954"/>
                  <a:pt x="2186" y="813507"/>
                </a:cubicBezTo>
              </a:path>
            </a:pathLst>
          </a:custGeom>
          <a:gradFill flip="none" rotWithShape="1">
            <a:gsLst>
              <a:gs pos="0">
                <a:schemeClr val="accent6"/>
              </a:gs>
              <a:gs pos="100000">
                <a:schemeClr val="accent6">
                  <a:lumMod val="75000"/>
                </a:schemeClr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50240" name="平行四边形 2"/>
          <p:cNvSpPr/>
          <p:nvPr>
            <p:custDataLst>
              <p:tags r:id="rId12"/>
            </p:custDataLst>
          </p:nvPr>
        </p:nvSpPr>
        <p:spPr>
          <a:xfrm>
            <a:off x="838200" y="3317352"/>
            <a:ext cx="4993602" cy="1106374"/>
          </a:xfrm>
          <a:custGeom>
            <a:avLst/>
            <a:gdLst>
              <a:gd name="connsiteX0" fmla="*/ 2186 w 3621049"/>
              <a:gd name="connsiteY0" fmla="*/ 813507 h 902970"/>
              <a:gd name="connsiteX1" fmla="*/ 191929 w 3621049"/>
              <a:gd name="connsiteY1" fmla="*/ 54537 h 902970"/>
              <a:gd name="connsiteX2" fmla="*/ 261779 w 3621049"/>
              <a:gd name="connsiteY2" fmla="*/ 0 h 902970"/>
              <a:gd name="connsiteX3" fmla="*/ 3549014 w 3621049"/>
              <a:gd name="connsiteY3" fmla="*/ 0 h 902970"/>
              <a:gd name="connsiteX4" fmla="*/ 3618864 w 3621049"/>
              <a:gd name="connsiteY4" fmla="*/ 89463 h 902970"/>
              <a:gd name="connsiteX5" fmla="*/ 3429122 w 3621049"/>
              <a:gd name="connsiteY5" fmla="*/ 848432 h 902970"/>
              <a:gd name="connsiteX6" fmla="*/ 3359272 w 3621049"/>
              <a:gd name="connsiteY6" fmla="*/ 902970 h 902970"/>
              <a:gd name="connsiteX7" fmla="*/ 72036 w 3621049"/>
              <a:gd name="connsiteY7" fmla="*/ 902970 h 902970"/>
              <a:gd name="connsiteX8" fmla="*/ 2186 w 3621049"/>
              <a:gd name="connsiteY8" fmla="*/ 813507 h 902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21049" h="902970">
                <a:moveTo>
                  <a:pt x="2186" y="813507"/>
                </a:moveTo>
                <a:lnTo>
                  <a:pt x="191929" y="54537"/>
                </a:lnTo>
                <a:cubicBezTo>
                  <a:pt x="199946" y="22469"/>
                  <a:pt x="228724" y="0"/>
                  <a:pt x="261779" y="0"/>
                </a:cubicBezTo>
                <a:lnTo>
                  <a:pt x="3549014" y="0"/>
                </a:lnTo>
                <a:cubicBezTo>
                  <a:pt x="3595860" y="0"/>
                  <a:pt x="3630226" y="44016"/>
                  <a:pt x="3618864" y="89463"/>
                </a:cubicBezTo>
                <a:lnTo>
                  <a:pt x="3429122" y="848432"/>
                </a:lnTo>
                <a:cubicBezTo>
                  <a:pt x="3421105" y="880500"/>
                  <a:pt x="3392327" y="902970"/>
                  <a:pt x="3359272" y="902970"/>
                </a:cubicBezTo>
                <a:lnTo>
                  <a:pt x="72036" y="902970"/>
                </a:lnTo>
                <a:cubicBezTo>
                  <a:pt x="25190" y="902970"/>
                  <a:pt x="-9176" y="858954"/>
                  <a:pt x="2186" y="813507"/>
                </a:cubicBezTo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6">
                  <a:lumMod val="10000"/>
                  <a:lumOff val="90000"/>
                </a:schemeClr>
              </a:gs>
            </a:gsLst>
            <a:lin ang="14400000" scaled="0"/>
          </a:gradFill>
          <a:ln>
            <a:gradFill flip="none" rotWithShape="1">
              <a:gsLst>
                <a:gs pos="0">
                  <a:schemeClr val="accent6">
                    <a:lumMod val="40000"/>
                    <a:lumOff val="60000"/>
                  </a:schemeClr>
                </a:gs>
                <a:gs pos="100000">
                  <a:schemeClr val="accent6">
                    <a:lumMod val="40000"/>
                    <a:lumOff val="60000"/>
                  </a:schemeClr>
                </a:gs>
              </a:gsLst>
              <a:lin ang="13500000" scaled="1"/>
            </a:gradFill>
          </a:ln>
          <a:effectLst>
            <a:outerShdw algn="tr" blurRad="152400" dir="8100000" dist="38100" rotWithShape="0">
              <a:schemeClr val="accent6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50242" name="平行四边形 2"/>
          <p:cNvSpPr/>
          <p:nvPr>
            <p:custDataLst>
              <p:tags r:id="rId13"/>
            </p:custDataLst>
          </p:nvPr>
        </p:nvSpPr>
        <p:spPr>
          <a:xfrm>
            <a:off x="1270215" y="3118457"/>
            <a:ext cx="1992143" cy="441375"/>
          </a:xfrm>
          <a:custGeom>
            <a:avLst/>
            <a:gdLst>
              <a:gd name="connsiteX0" fmla="*/ 2186 w 3621049"/>
              <a:gd name="connsiteY0" fmla="*/ 813507 h 902970"/>
              <a:gd name="connsiteX1" fmla="*/ 191929 w 3621049"/>
              <a:gd name="connsiteY1" fmla="*/ 54537 h 902970"/>
              <a:gd name="connsiteX2" fmla="*/ 261779 w 3621049"/>
              <a:gd name="connsiteY2" fmla="*/ 0 h 902970"/>
              <a:gd name="connsiteX3" fmla="*/ 3549014 w 3621049"/>
              <a:gd name="connsiteY3" fmla="*/ 0 h 902970"/>
              <a:gd name="connsiteX4" fmla="*/ 3618864 w 3621049"/>
              <a:gd name="connsiteY4" fmla="*/ 89463 h 902970"/>
              <a:gd name="connsiteX5" fmla="*/ 3429122 w 3621049"/>
              <a:gd name="connsiteY5" fmla="*/ 848432 h 902970"/>
              <a:gd name="connsiteX6" fmla="*/ 3359272 w 3621049"/>
              <a:gd name="connsiteY6" fmla="*/ 902970 h 902970"/>
              <a:gd name="connsiteX7" fmla="*/ 72036 w 3621049"/>
              <a:gd name="connsiteY7" fmla="*/ 902970 h 902970"/>
              <a:gd name="connsiteX8" fmla="*/ 2186 w 3621049"/>
              <a:gd name="connsiteY8" fmla="*/ 813507 h 902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21049" h="902970">
                <a:moveTo>
                  <a:pt x="2186" y="813507"/>
                </a:moveTo>
                <a:lnTo>
                  <a:pt x="191929" y="54537"/>
                </a:lnTo>
                <a:cubicBezTo>
                  <a:pt x="199946" y="22469"/>
                  <a:pt x="228724" y="0"/>
                  <a:pt x="261779" y="0"/>
                </a:cubicBezTo>
                <a:lnTo>
                  <a:pt x="3549014" y="0"/>
                </a:lnTo>
                <a:cubicBezTo>
                  <a:pt x="3595860" y="0"/>
                  <a:pt x="3630226" y="44016"/>
                  <a:pt x="3618864" y="89463"/>
                </a:cubicBezTo>
                <a:lnTo>
                  <a:pt x="3429122" y="848432"/>
                </a:lnTo>
                <a:cubicBezTo>
                  <a:pt x="3421105" y="880500"/>
                  <a:pt x="3392327" y="902970"/>
                  <a:pt x="3359272" y="902970"/>
                </a:cubicBezTo>
                <a:lnTo>
                  <a:pt x="72036" y="902970"/>
                </a:lnTo>
                <a:cubicBezTo>
                  <a:pt x="25190" y="902970"/>
                  <a:pt x="-9176" y="858954"/>
                  <a:pt x="2186" y="813507"/>
                </a:cubicBezTo>
              </a:path>
            </a:pathLst>
          </a:custGeom>
          <a:gradFill flip="none" rotWithShape="1">
            <a:gsLst>
              <a:gs pos="0">
                <a:schemeClr val="accent6">
                  <a:lumMod val="60000"/>
                  <a:lumOff val="40000"/>
                </a:schemeClr>
              </a:gs>
              <a:gs pos="69000">
                <a:schemeClr val="accent6"/>
              </a:gs>
              <a:gs pos="100000">
                <a:schemeClr val="accent6">
                  <a:lumMod val="80000"/>
                  <a:lumOff val="20000"/>
                </a:schemeClr>
              </a:gs>
            </a:gsLst>
            <a:lin ang="2700000" scaled="1"/>
          </a:gradFill>
          <a:ln>
            <a:noFill/>
          </a:ln>
          <a:effectLst>
            <a:outerShdw algn="tl" blurRad="50800" dir="2700000" dist="38100" rotWithShape="0">
              <a:schemeClr val="accent1">
                <a:alpha val="24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50244" name="标题"/>
          <p:cNvSpPr txBox="1"/>
          <p:nvPr>
            <p:custDataLst>
              <p:tags r:id="rId14"/>
            </p:custDataLst>
          </p:nvPr>
        </p:nvSpPr>
        <p:spPr>
          <a:xfrm>
            <a:off x="1378058" y="3118457"/>
            <a:ext cx="1775953" cy="37454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/>
            <a:r>
              <a:rPr altLang="en-US" b="1" dirty="0" lang="zh-CN" spc="300">
                <a:solidFill>
                  <a:schemeClr val="bg1"/>
                </a:solidFill>
                <a:latin typeface="+mj-ea"/>
                <a:ea typeface="+mj-ea"/>
              </a:rPr>
              <a:t>添加项标题</a:t>
            </a:r>
            <a:endParaRPr altLang="en-US" b="1" dirty="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50246" name="正文"/>
          <p:cNvSpPr txBox="1"/>
          <p:nvPr>
            <p:custDataLst>
              <p:tags r:id="rId15"/>
            </p:custDataLst>
          </p:nvPr>
        </p:nvSpPr>
        <p:spPr>
          <a:xfrm>
            <a:off x="1270215" y="3660897"/>
            <a:ext cx="4280234" cy="72285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考虑关键成功因素：将绩效指标与企业的关键成功因素相结合，确保指标与战略目标保持一致。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8" name="平行四边形 2"/>
          <p:cNvSpPr/>
          <p:nvPr>
            <p:custDataLst>
              <p:tags r:id="rId16"/>
            </p:custDataLst>
          </p:nvPr>
        </p:nvSpPr>
        <p:spPr>
          <a:xfrm>
            <a:off x="6360763" y="3277314"/>
            <a:ext cx="4993602" cy="1106374"/>
          </a:xfrm>
          <a:custGeom>
            <a:avLst/>
            <a:gdLst>
              <a:gd name="connsiteX0" fmla="*/ 2186 w 3621049"/>
              <a:gd name="connsiteY0" fmla="*/ 813507 h 902970"/>
              <a:gd name="connsiteX1" fmla="*/ 191929 w 3621049"/>
              <a:gd name="connsiteY1" fmla="*/ 54537 h 902970"/>
              <a:gd name="connsiteX2" fmla="*/ 261779 w 3621049"/>
              <a:gd name="connsiteY2" fmla="*/ 0 h 902970"/>
              <a:gd name="connsiteX3" fmla="*/ 3549014 w 3621049"/>
              <a:gd name="connsiteY3" fmla="*/ 0 h 902970"/>
              <a:gd name="connsiteX4" fmla="*/ 3618864 w 3621049"/>
              <a:gd name="connsiteY4" fmla="*/ 89463 h 902970"/>
              <a:gd name="connsiteX5" fmla="*/ 3429122 w 3621049"/>
              <a:gd name="connsiteY5" fmla="*/ 848432 h 902970"/>
              <a:gd name="connsiteX6" fmla="*/ 3359272 w 3621049"/>
              <a:gd name="connsiteY6" fmla="*/ 902970 h 902970"/>
              <a:gd name="connsiteX7" fmla="*/ 72036 w 3621049"/>
              <a:gd name="connsiteY7" fmla="*/ 902970 h 902970"/>
              <a:gd name="connsiteX8" fmla="*/ 2186 w 3621049"/>
              <a:gd name="connsiteY8" fmla="*/ 813507 h 902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21049" h="902970">
                <a:moveTo>
                  <a:pt x="2186" y="813507"/>
                </a:moveTo>
                <a:lnTo>
                  <a:pt x="191929" y="54537"/>
                </a:lnTo>
                <a:cubicBezTo>
                  <a:pt x="199946" y="22469"/>
                  <a:pt x="228724" y="0"/>
                  <a:pt x="261779" y="0"/>
                </a:cubicBezTo>
                <a:lnTo>
                  <a:pt x="3549014" y="0"/>
                </a:lnTo>
                <a:cubicBezTo>
                  <a:pt x="3595860" y="0"/>
                  <a:pt x="3630226" y="44016"/>
                  <a:pt x="3618864" y="89463"/>
                </a:cubicBezTo>
                <a:lnTo>
                  <a:pt x="3429122" y="848432"/>
                </a:lnTo>
                <a:cubicBezTo>
                  <a:pt x="3421105" y="880500"/>
                  <a:pt x="3392327" y="902970"/>
                  <a:pt x="3359272" y="902970"/>
                </a:cubicBezTo>
                <a:lnTo>
                  <a:pt x="72036" y="902970"/>
                </a:lnTo>
                <a:cubicBezTo>
                  <a:pt x="25190" y="902970"/>
                  <a:pt x="-9176" y="858954"/>
                  <a:pt x="2186" y="813507"/>
                </a:cubicBezTo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50250" name="平行四边形 2"/>
          <p:cNvSpPr/>
          <p:nvPr>
            <p:custDataLst>
              <p:tags r:id="rId17"/>
            </p:custDataLst>
          </p:nvPr>
        </p:nvSpPr>
        <p:spPr>
          <a:xfrm>
            <a:off x="6280688" y="3317352"/>
            <a:ext cx="4993602" cy="1106374"/>
          </a:xfrm>
          <a:custGeom>
            <a:avLst/>
            <a:gdLst>
              <a:gd name="connsiteX0" fmla="*/ 2186 w 3621049"/>
              <a:gd name="connsiteY0" fmla="*/ 813507 h 902970"/>
              <a:gd name="connsiteX1" fmla="*/ 191929 w 3621049"/>
              <a:gd name="connsiteY1" fmla="*/ 54537 h 902970"/>
              <a:gd name="connsiteX2" fmla="*/ 261779 w 3621049"/>
              <a:gd name="connsiteY2" fmla="*/ 0 h 902970"/>
              <a:gd name="connsiteX3" fmla="*/ 3549014 w 3621049"/>
              <a:gd name="connsiteY3" fmla="*/ 0 h 902970"/>
              <a:gd name="connsiteX4" fmla="*/ 3618864 w 3621049"/>
              <a:gd name="connsiteY4" fmla="*/ 89463 h 902970"/>
              <a:gd name="connsiteX5" fmla="*/ 3429122 w 3621049"/>
              <a:gd name="connsiteY5" fmla="*/ 848432 h 902970"/>
              <a:gd name="connsiteX6" fmla="*/ 3359272 w 3621049"/>
              <a:gd name="connsiteY6" fmla="*/ 902970 h 902970"/>
              <a:gd name="connsiteX7" fmla="*/ 72036 w 3621049"/>
              <a:gd name="connsiteY7" fmla="*/ 902970 h 902970"/>
              <a:gd name="connsiteX8" fmla="*/ 2186 w 3621049"/>
              <a:gd name="connsiteY8" fmla="*/ 813507 h 902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21049" h="902970">
                <a:moveTo>
                  <a:pt x="2186" y="813507"/>
                </a:moveTo>
                <a:lnTo>
                  <a:pt x="191929" y="54537"/>
                </a:lnTo>
                <a:cubicBezTo>
                  <a:pt x="199946" y="22469"/>
                  <a:pt x="228724" y="0"/>
                  <a:pt x="261779" y="0"/>
                </a:cubicBezTo>
                <a:lnTo>
                  <a:pt x="3549014" y="0"/>
                </a:lnTo>
                <a:cubicBezTo>
                  <a:pt x="3595860" y="0"/>
                  <a:pt x="3630226" y="44016"/>
                  <a:pt x="3618864" y="89463"/>
                </a:cubicBezTo>
                <a:lnTo>
                  <a:pt x="3429122" y="848432"/>
                </a:lnTo>
                <a:cubicBezTo>
                  <a:pt x="3421105" y="880500"/>
                  <a:pt x="3392327" y="902970"/>
                  <a:pt x="3359272" y="902970"/>
                </a:cubicBezTo>
                <a:lnTo>
                  <a:pt x="72036" y="902970"/>
                </a:lnTo>
                <a:cubicBezTo>
                  <a:pt x="25190" y="902970"/>
                  <a:pt x="-9176" y="858954"/>
                  <a:pt x="2186" y="813507"/>
                </a:cubicBezTo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14400000" scaled="0"/>
          </a:gradFill>
          <a:ln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40000"/>
                    <a:lumOff val="60000"/>
                    <a:alpha val="0"/>
                  </a:schemeClr>
                </a:gs>
              </a:gsLst>
              <a:lin ang="13500000" scaled="1"/>
            </a:gradFill>
          </a:ln>
          <a:effectLst>
            <a:outerShdw algn="tr" blurRad="152400" dir="8100000" dist="381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50252" name="平行四边形 2"/>
          <p:cNvSpPr/>
          <p:nvPr>
            <p:custDataLst>
              <p:tags r:id="rId18"/>
            </p:custDataLst>
          </p:nvPr>
        </p:nvSpPr>
        <p:spPr>
          <a:xfrm>
            <a:off x="6712703" y="3118457"/>
            <a:ext cx="1992143" cy="441375"/>
          </a:xfrm>
          <a:custGeom>
            <a:avLst/>
            <a:gdLst>
              <a:gd name="connsiteX0" fmla="*/ 2186 w 3621049"/>
              <a:gd name="connsiteY0" fmla="*/ 813507 h 902970"/>
              <a:gd name="connsiteX1" fmla="*/ 191929 w 3621049"/>
              <a:gd name="connsiteY1" fmla="*/ 54537 h 902970"/>
              <a:gd name="connsiteX2" fmla="*/ 261779 w 3621049"/>
              <a:gd name="connsiteY2" fmla="*/ 0 h 902970"/>
              <a:gd name="connsiteX3" fmla="*/ 3549014 w 3621049"/>
              <a:gd name="connsiteY3" fmla="*/ 0 h 902970"/>
              <a:gd name="connsiteX4" fmla="*/ 3618864 w 3621049"/>
              <a:gd name="connsiteY4" fmla="*/ 89463 h 902970"/>
              <a:gd name="connsiteX5" fmla="*/ 3429122 w 3621049"/>
              <a:gd name="connsiteY5" fmla="*/ 848432 h 902970"/>
              <a:gd name="connsiteX6" fmla="*/ 3359272 w 3621049"/>
              <a:gd name="connsiteY6" fmla="*/ 902970 h 902970"/>
              <a:gd name="connsiteX7" fmla="*/ 72036 w 3621049"/>
              <a:gd name="connsiteY7" fmla="*/ 902970 h 902970"/>
              <a:gd name="connsiteX8" fmla="*/ 2186 w 3621049"/>
              <a:gd name="connsiteY8" fmla="*/ 813507 h 902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21049" h="902970">
                <a:moveTo>
                  <a:pt x="2186" y="813507"/>
                </a:moveTo>
                <a:lnTo>
                  <a:pt x="191929" y="54537"/>
                </a:lnTo>
                <a:cubicBezTo>
                  <a:pt x="199946" y="22469"/>
                  <a:pt x="228724" y="0"/>
                  <a:pt x="261779" y="0"/>
                </a:cubicBezTo>
                <a:lnTo>
                  <a:pt x="3549014" y="0"/>
                </a:lnTo>
                <a:cubicBezTo>
                  <a:pt x="3595860" y="0"/>
                  <a:pt x="3630226" y="44016"/>
                  <a:pt x="3618864" y="89463"/>
                </a:cubicBezTo>
                <a:lnTo>
                  <a:pt x="3429122" y="848432"/>
                </a:lnTo>
                <a:cubicBezTo>
                  <a:pt x="3421105" y="880500"/>
                  <a:pt x="3392327" y="902970"/>
                  <a:pt x="3359272" y="902970"/>
                </a:cubicBezTo>
                <a:lnTo>
                  <a:pt x="72036" y="902970"/>
                </a:lnTo>
                <a:cubicBezTo>
                  <a:pt x="25190" y="902970"/>
                  <a:pt x="-9176" y="858954"/>
                  <a:pt x="2186" y="813507"/>
                </a:cubicBezTo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69000">
                <a:schemeClr val="accent1"/>
              </a:gs>
              <a:gs pos="100000">
                <a:schemeClr val="accent1">
                  <a:lumMod val="80000"/>
                  <a:lumOff val="20000"/>
                </a:schemeClr>
              </a:gs>
            </a:gsLst>
            <a:lin ang="2700000" scaled="1"/>
          </a:gradFill>
          <a:ln>
            <a:noFill/>
          </a:ln>
          <a:effectLst>
            <a:outerShdw algn="tl" blurRad="50800" dir="2700000" dist="38100" rotWithShape="0">
              <a:schemeClr val="accent1">
                <a:alpha val="24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6820546" y="3118457"/>
            <a:ext cx="1775953" cy="37454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/>
            <a:r>
              <a:rPr altLang="en-US" b="1" dirty="0" lang="zh-CN" spc="300">
                <a:solidFill>
                  <a:schemeClr val="bg1"/>
                </a:solidFill>
                <a:latin typeface="+mj-ea"/>
                <a:ea typeface="+mj-ea"/>
              </a:rPr>
              <a:t>添加项标题</a:t>
            </a:r>
            <a:endParaRPr altLang="en-US" b="1" dirty="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50256" name="正文"/>
          <p:cNvSpPr txBox="1"/>
          <p:nvPr>
            <p:custDataLst>
              <p:tags r:id="rId20"/>
            </p:custDataLst>
          </p:nvPr>
        </p:nvSpPr>
        <p:spPr>
          <a:xfrm>
            <a:off x="6712703" y="3660897"/>
            <a:ext cx="4280234" cy="72285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平衡性考虑：在制定绩效指标时，要平衡长期和短期目标、财务和非财务指标、内部和外部绩效等方面。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8" name="平行四边形 2"/>
          <p:cNvSpPr/>
          <p:nvPr>
            <p:custDataLst>
              <p:tags r:id="rId21"/>
            </p:custDataLst>
          </p:nvPr>
        </p:nvSpPr>
        <p:spPr>
          <a:xfrm>
            <a:off x="918275" y="4860079"/>
            <a:ext cx="4993602" cy="1106374"/>
          </a:xfrm>
          <a:custGeom>
            <a:avLst/>
            <a:gdLst>
              <a:gd name="connsiteX0" fmla="*/ 2186 w 3621049"/>
              <a:gd name="connsiteY0" fmla="*/ 813507 h 902970"/>
              <a:gd name="connsiteX1" fmla="*/ 191929 w 3621049"/>
              <a:gd name="connsiteY1" fmla="*/ 54537 h 902970"/>
              <a:gd name="connsiteX2" fmla="*/ 261779 w 3621049"/>
              <a:gd name="connsiteY2" fmla="*/ 0 h 902970"/>
              <a:gd name="connsiteX3" fmla="*/ 3549014 w 3621049"/>
              <a:gd name="connsiteY3" fmla="*/ 0 h 902970"/>
              <a:gd name="connsiteX4" fmla="*/ 3618864 w 3621049"/>
              <a:gd name="connsiteY4" fmla="*/ 89463 h 902970"/>
              <a:gd name="connsiteX5" fmla="*/ 3429122 w 3621049"/>
              <a:gd name="connsiteY5" fmla="*/ 848432 h 902970"/>
              <a:gd name="connsiteX6" fmla="*/ 3359272 w 3621049"/>
              <a:gd name="connsiteY6" fmla="*/ 902970 h 902970"/>
              <a:gd name="connsiteX7" fmla="*/ 72036 w 3621049"/>
              <a:gd name="connsiteY7" fmla="*/ 902970 h 902970"/>
              <a:gd name="connsiteX8" fmla="*/ 2186 w 3621049"/>
              <a:gd name="connsiteY8" fmla="*/ 813507 h 902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21049" h="902970">
                <a:moveTo>
                  <a:pt x="2186" y="813507"/>
                </a:moveTo>
                <a:lnTo>
                  <a:pt x="191929" y="54537"/>
                </a:lnTo>
                <a:cubicBezTo>
                  <a:pt x="199946" y="22469"/>
                  <a:pt x="228724" y="0"/>
                  <a:pt x="261779" y="0"/>
                </a:cubicBezTo>
                <a:lnTo>
                  <a:pt x="3549014" y="0"/>
                </a:lnTo>
                <a:cubicBezTo>
                  <a:pt x="3595860" y="0"/>
                  <a:pt x="3630226" y="44016"/>
                  <a:pt x="3618864" y="89463"/>
                </a:cubicBezTo>
                <a:lnTo>
                  <a:pt x="3429122" y="848432"/>
                </a:lnTo>
                <a:cubicBezTo>
                  <a:pt x="3421105" y="880500"/>
                  <a:pt x="3392327" y="902970"/>
                  <a:pt x="3359272" y="902970"/>
                </a:cubicBezTo>
                <a:lnTo>
                  <a:pt x="72036" y="902970"/>
                </a:lnTo>
                <a:cubicBezTo>
                  <a:pt x="25190" y="902970"/>
                  <a:pt x="-9176" y="858954"/>
                  <a:pt x="2186" y="813507"/>
                </a:cubicBezTo>
              </a:path>
            </a:pathLst>
          </a:cu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50260" name="平行四边形 2"/>
          <p:cNvSpPr/>
          <p:nvPr>
            <p:custDataLst>
              <p:tags r:id="rId22"/>
            </p:custDataLst>
          </p:nvPr>
        </p:nvSpPr>
        <p:spPr>
          <a:xfrm>
            <a:off x="838200" y="4900116"/>
            <a:ext cx="4993602" cy="1106374"/>
          </a:xfrm>
          <a:custGeom>
            <a:avLst/>
            <a:gdLst>
              <a:gd name="connsiteX0" fmla="*/ 2186 w 3621049"/>
              <a:gd name="connsiteY0" fmla="*/ 813507 h 902970"/>
              <a:gd name="connsiteX1" fmla="*/ 191929 w 3621049"/>
              <a:gd name="connsiteY1" fmla="*/ 54537 h 902970"/>
              <a:gd name="connsiteX2" fmla="*/ 261779 w 3621049"/>
              <a:gd name="connsiteY2" fmla="*/ 0 h 902970"/>
              <a:gd name="connsiteX3" fmla="*/ 3549014 w 3621049"/>
              <a:gd name="connsiteY3" fmla="*/ 0 h 902970"/>
              <a:gd name="connsiteX4" fmla="*/ 3618864 w 3621049"/>
              <a:gd name="connsiteY4" fmla="*/ 89463 h 902970"/>
              <a:gd name="connsiteX5" fmla="*/ 3429122 w 3621049"/>
              <a:gd name="connsiteY5" fmla="*/ 848432 h 902970"/>
              <a:gd name="connsiteX6" fmla="*/ 3359272 w 3621049"/>
              <a:gd name="connsiteY6" fmla="*/ 902970 h 902970"/>
              <a:gd name="connsiteX7" fmla="*/ 72036 w 3621049"/>
              <a:gd name="connsiteY7" fmla="*/ 902970 h 902970"/>
              <a:gd name="connsiteX8" fmla="*/ 2186 w 3621049"/>
              <a:gd name="connsiteY8" fmla="*/ 813507 h 902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21049" h="902970">
                <a:moveTo>
                  <a:pt x="2186" y="813507"/>
                </a:moveTo>
                <a:lnTo>
                  <a:pt x="191929" y="54537"/>
                </a:lnTo>
                <a:cubicBezTo>
                  <a:pt x="199946" y="22469"/>
                  <a:pt x="228724" y="0"/>
                  <a:pt x="261779" y="0"/>
                </a:cubicBezTo>
                <a:lnTo>
                  <a:pt x="3549014" y="0"/>
                </a:lnTo>
                <a:cubicBezTo>
                  <a:pt x="3595860" y="0"/>
                  <a:pt x="3630226" y="44016"/>
                  <a:pt x="3618864" y="89463"/>
                </a:cubicBezTo>
                <a:lnTo>
                  <a:pt x="3429122" y="848432"/>
                </a:lnTo>
                <a:cubicBezTo>
                  <a:pt x="3421105" y="880500"/>
                  <a:pt x="3392327" y="902970"/>
                  <a:pt x="3359272" y="902970"/>
                </a:cubicBezTo>
                <a:lnTo>
                  <a:pt x="72036" y="902970"/>
                </a:lnTo>
                <a:cubicBezTo>
                  <a:pt x="25190" y="902970"/>
                  <a:pt x="-9176" y="858954"/>
                  <a:pt x="2186" y="813507"/>
                </a:cubicBezTo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4">
                  <a:lumMod val="10000"/>
                  <a:lumOff val="90000"/>
                </a:schemeClr>
              </a:gs>
            </a:gsLst>
            <a:lin ang="14400000" scaled="0"/>
          </a:gradFill>
          <a:ln>
            <a:gradFill flip="none" rotWithShape="1">
              <a:gsLst>
                <a:gs pos="0">
                  <a:schemeClr val="accent4">
                    <a:lumMod val="40000"/>
                    <a:lumOff val="60000"/>
                  </a:schemeClr>
                </a:gs>
                <a:gs pos="100000">
                  <a:schemeClr val="accent4">
                    <a:lumMod val="40000"/>
                    <a:lumOff val="60000"/>
                    <a:alpha val="0"/>
                  </a:schemeClr>
                </a:gs>
              </a:gsLst>
              <a:lin ang="13500000" scaled="1"/>
            </a:gradFill>
          </a:ln>
          <a:effectLst>
            <a:outerShdw algn="tr" blurRad="152400" dir="8100000" dist="38100" rotWithShape="0">
              <a:schemeClr val="accent4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50262" name="平行四边形 2"/>
          <p:cNvSpPr/>
          <p:nvPr>
            <p:custDataLst>
              <p:tags r:id="rId23"/>
            </p:custDataLst>
          </p:nvPr>
        </p:nvSpPr>
        <p:spPr>
          <a:xfrm>
            <a:off x="1270215" y="4701221"/>
            <a:ext cx="1992143" cy="441375"/>
          </a:xfrm>
          <a:custGeom>
            <a:avLst/>
            <a:gdLst>
              <a:gd name="connsiteX0" fmla="*/ 2186 w 3621049"/>
              <a:gd name="connsiteY0" fmla="*/ 813507 h 902970"/>
              <a:gd name="connsiteX1" fmla="*/ 191929 w 3621049"/>
              <a:gd name="connsiteY1" fmla="*/ 54537 h 902970"/>
              <a:gd name="connsiteX2" fmla="*/ 261779 w 3621049"/>
              <a:gd name="connsiteY2" fmla="*/ 0 h 902970"/>
              <a:gd name="connsiteX3" fmla="*/ 3549014 w 3621049"/>
              <a:gd name="connsiteY3" fmla="*/ 0 h 902970"/>
              <a:gd name="connsiteX4" fmla="*/ 3618864 w 3621049"/>
              <a:gd name="connsiteY4" fmla="*/ 89463 h 902970"/>
              <a:gd name="connsiteX5" fmla="*/ 3429122 w 3621049"/>
              <a:gd name="connsiteY5" fmla="*/ 848432 h 902970"/>
              <a:gd name="connsiteX6" fmla="*/ 3359272 w 3621049"/>
              <a:gd name="connsiteY6" fmla="*/ 902970 h 902970"/>
              <a:gd name="connsiteX7" fmla="*/ 72036 w 3621049"/>
              <a:gd name="connsiteY7" fmla="*/ 902970 h 902970"/>
              <a:gd name="connsiteX8" fmla="*/ 2186 w 3621049"/>
              <a:gd name="connsiteY8" fmla="*/ 813507 h 902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21049" h="902970">
                <a:moveTo>
                  <a:pt x="2186" y="813507"/>
                </a:moveTo>
                <a:lnTo>
                  <a:pt x="191929" y="54537"/>
                </a:lnTo>
                <a:cubicBezTo>
                  <a:pt x="199946" y="22469"/>
                  <a:pt x="228724" y="0"/>
                  <a:pt x="261779" y="0"/>
                </a:cubicBezTo>
                <a:lnTo>
                  <a:pt x="3549014" y="0"/>
                </a:lnTo>
                <a:cubicBezTo>
                  <a:pt x="3595860" y="0"/>
                  <a:pt x="3630226" y="44016"/>
                  <a:pt x="3618864" y="89463"/>
                </a:cubicBezTo>
                <a:lnTo>
                  <a:pt x="3429122" y="848432"/>
                </a:lnTo>
                <a:cubicBezTo>
                  <a:pt x="3421105" y="880500"/>
                  <a:pt x="3392327" y="902970"/>
                  <a:pt x="3359272" y="902970"/>
                </a:cubicBezTo>
                <a:lnTo>
                  <a:pt x="72036" y="902970"/>
                </a:lnTo>
                <a:cubicBezTo>
                  <a:pt x="25190" y="902970"/>
                  <a:pt x="-9176" y="858954"/>
                  <a:pt x="2186" y="813507"/>
                </a:cubicBezTo>
              </a:path>
            </a:pathLst>
          </a:cu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69000">
                <a:schemeClr val="accent4"/>
              </a:gs>
              <a:gs pos="100000">
                <a:schemeClr val="accent4">
                  <a:lumMod val="80000"/>
                  <a:lumOff val="20000"/>
                </a:schemeClr>
              </a:gs>
            </a:gsLst>
            <a:lin ang="2700000" scaled="1"/>
          </a:gradFill>
          <a:ln>
            <a:noFill/>
          </a:ln>
          <a:effectLst>
            <a:outerShdw algn="tl" blurRad="50800" dir="2700000" dist="38100" rotWithShape="0">
              <a:schemeClr val="accent4">
                <a:alpha val="24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/>
          </a:p>
        </p:txBody>
      </p:sp>
      <p:sp>
        <p:nvSpPr>
          <p:cNvPr id="1050264" name="标题"/>
          <p:cNvSpPr txBox="1"/>
          <p:nvPr>
            <p:custDataLst>
              <p:tags r:id="rId24"/>
            </p:custDataLst>
          </p:nvPr>
        </p:nvSpPr>
        <p:spPr>
          <a:xfrm>
            <a:off x="1378058" y="4701221"/>
            <a:ext cx="1775953" cy="374542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defPPr>
              <a:defRPr lang="zh-CN"/>
            </a:defPPr>
            <a:lvl1pPr algn="ctr">
              <a:defRPr b="1" spc="3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添加项标题</a:t>
            </a:r>
            <a:endParaRPr altLang="en-US" dirty="0" lang="zh-CN"/>
          </a:p>
        </p:txBody>
      </p:sp>
      <p:sp>
        <p:nvSpPr>
          <p:cNvPr id="1050266" name="正文"/>
          <p:cNvSpPr txBox="1"/>
          <p:nvPr>
            <p:custDataLst>
              <p:tags r:id="rId25"/>
            </p:custDataLst>
          </p:nvPr>
        </p:nvSpPr>
        <p:spPr>
          <a:xfrm>
            <a:off x="1270215" y="5243662"/>
            <a:ext cx="4280234" cy="72285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zh-CN"/>
            </a:defPPr>
            <a:lvl1pPr fontAlgn="auto" indent="0">
              <a:lnSpc>
                <a:spcPct val="130000"/>
              </a:lnSpc>
              <a:defRPr sz="1200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altLang="en-US" dirty="0" lang="zh-CN">
                <a:sym typeface="+mn-ea"/>
              </a:rPr>
              <a:t>及时调整：随着企业战略和业务环境的变化，及时调整绩效指标和目标值，以确保其与实际情况相符。</a:t>
            </a:r>
            <a:endParaRPr altLang="en-US" dirty="0" lang="zh-CN"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建立完善的激励机制与反馈机制</a:t>
            </a:r>
            <a:endParaRPr altLang="en-US" lang="zh-CN"/>
          </a:p>
        </p:txBody>
      </p:sp>
      <p:sp>
        <p:nvSpPr>
          <p:cNvPr id="1050304" name="五边形 2"/>
          <p:cNvSpPr/>
          <p:nvPr>
            <p:custDataLst>
              <p:tags r:id="rId1"/>
            </p:custDataLst>
          </p:nvPr>
        </p:nvSpPr>
        <p:spPr>
          <a:xfrm rot="16200000" flipH="1">
            <a:off x="3896151" y="1161855"/>
            <a:ext cx="995867" cy="289606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6" name="五边形 3"/>
          <p:cNvSpPr/>
          <p:nvPr>
            <p:custDataLst>
              <p:tags r:id="rId2"/>
            </p:custDataLst>
          </p:nvPr>
        </p:nvSpPr>
        <p:spPr>
          <a:xfrm rot="16200000" flipH="1">
            <a:off x="3922683" y="4389637"/>
            <a:ext cx="946710" cy="2600273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8" name="任意多边形 4"/>
          <p:cNvSpPr/>
          <p:nvPr>
            <p:custDataLst>
              <p:tags r:id="rId3"/>
            </p:custDataLst>
          </p:nvPr>
        </p:nvSpPr>
        <p:spPr>
          <a:xfrm>
            <a:off x="3095030" y="2108576"/>
            <a:ext cx="2600273" cy="392414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0" name="任意多边形 5"/>
          <p:cNvSpPr/>
          <p:nvPr>
            <p:custDataLst>
              <p:tags r:id="rId4"/>
            </p:custDataLst>
          </p:nvPr>
        </p:nvSpPr>
        <p:spPr>
          <a:xfrm flipV="1">
            <a:off x="2946195" y="1364400"/>
            <a:ext cx="2896066" cy="139251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095030" y="2934287"/>
            <a:ext cx="2600273" cy="2342807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2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激励机制：通过奖励、晋升等方式激发员工积极性，提高工作效率和业绩</a:t>
            </a:r>
            <a:endParaRPr altLang="en-US" baseline="0" b="0" cap="none" dirty="0" sz="22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14" name="五边形 9"/>
          <p:cNvSpPr/>
          <p:nvPr>
            <p:custDataLst>
              <p:tags r:id="rId6"/>
            </p:custDataLst>
          </p:nvPr>
        </p:nvSpPr>
        <p:spPr>
          <a:xfrm rot="16200000" flipH="1">
            <a:off x="7300594" y="1177385"/>
            <a:ext cx="995867" cy="289606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6" name="五边形 10"/>
          <p:cNvSpPr/>
          <p:nvPr>
            <p:custDataLst>
              <p:tags r:id="rId7"/>
            </p:custDataLst>
          </p:nvPr>
        </p:nvSpPr>
        <p:spPr>
          <a:xfrm rot="16200000" flipH="1">
            <a:off x="7325831" y="4404520"/>
            <a:ext cx="946710" cy="2600273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8" name="任意多边形 11"/>
          <p:cNvSpPr/>
          <p:nvPr>
            <p:custDataLst>
              <p:tags r:id="rId8"/>
            </p:custDataLst>
          </p:nvPr>
        </p:nvSpPr>
        <p:spPr>
          <a:xfrm>
            <a:off x="6499473" y="2123459"/>
            <a:ext cx="2600273" cy="392414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0" name="任意多边形 12"/>
          <p:cNvSpPr/>
          <p:nvPr>
            <p:custDataLst>
              <p:tags r:id="rId9"/>
            </p:custDataLst>
          </p:nvPr>
        </p:nvSpPr>
        <p:spPr>
          <a:xfrm flipV="1">
            <a:off x="6350638" y="1379931"/>
            <a:ext cx="2896066" cy="139251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99473" y="2934287"/>
            <a:ext cx="2600273" cy="2342807"/>
          </a:xfrm>
          <a:prstGeom prst="rect"/>
          <a:noFill/>
          <a:ln>
            <a:noFill/>
          </a:ln>
        </p:spPr>
        <p:txBody>
          <a:bodyPr wrap="square">
            <a:normAutofit fontScale="94167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4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反馈机制：及时收集员工意见和建议，调整战略规划与绩效管理方案，确保方案的有效实施</a:t>
            </a:r>
            <a:endParaRPr altLang="en-US" baseline="0" b="0" cap="none" dirty="0" sz="24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实施战略规划与绩效管理的挑战与应对策略</a:t>
            </a:r>
            <a:endParaRPr altLang="en-US" dirty="0" lang="zh-CN"/>
          </a:p>
        </p:txBody>
      </p:sp>
      <p:sp>
        <p:nvSpPr>
          <p:cNvPr id="105036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应对市场变化带来的挑战</a:t>
            </a:r>
            <a:endParaRPr altLang="en-US" lang="zh-CN"/>
          </a:p>
        </p:txBody>
      </p:sp>
      <p:sp>
        <p:nvSpPr>
          <p:cNvPr id="105045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5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5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及时调整战略规划，以适应市场变化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45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6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6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加强绩效管理，提高员工应对市场变化的能力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46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6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6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建立快速响应市场变化的机制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47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7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7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加强与客户的沟通，及时了解市场需求和变化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解决企业内部管理问题</a:t>
            </a:r>
            <a:endParaRPr altLang="en-US" lang="zh-CN"/>
          </a:p>
        </p:txBody>
      </p:sp>
      <p:sp>
        <p:nvSpPr>
          <p:cNvPr id="105051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明确战略目标与业务目标：确保企业内部各部门对战略目标有清晰的认识，并制定相应的业务目标。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1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1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建立有效的沟通机制：加强企业内部各层级之间的沟通，确保信息的畅通，提高决策效率。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2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2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强化员工培训与激励机制：通过培训提高员工的专业素质，通过激励机制激发员工的积极性和创造力。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2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3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优化组织结构与流程：调整组织结构，使其更加扁平化、高效化；优化工作流程，减少不必要的环节，提高工作效率。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3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加强团队建设与人才培养</a:t>
            </a:r>
            <a:endParaRPr altLang="en-US" lang="zh-CN"/>
          </a:p>
        </p:txBody>
      </p:sp>
      <p:sp>
        <p:nvSpPr>
          <p:cNvPr id="105057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建立高效协作的团队：通过培训、激励等方式提高团队成员的协作能力和工作效率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培养专业人才：通过选拔、培训等方式培养具备战略规划和绩效管理能力的专业人才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建立良好的激励机制：通过设立奖励机制、晋升机制等方式激发团队成员的积极性和创造力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加强沟通与协作：通过定期召开会议、分享经验等方式促进团队成员之间的沟通与协作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持续改进，不断完善战略规划与绩效管理体系</a:t>
            </a:r>
            <a:endParaRPr altLang="en-US" lang="zh-CN"/>
          </a:p>
        </p:txBody>
      </p:sp>
      <p:sp>
        <p:nvSpPr>
          <p:cNvPr id="105061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建立持续改进的企业文化：鼓励员工提出改进意见，形成持续改进的企业文化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制定明确的改进目标：设定明确的改进目标，并确保所有员工都了解这些目标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建立有效的沟通机制：加强内部沟通，确保员工能够及时了解战略规划和绩效管理的最新动态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不断优化战略规划与绩效管理流程：定期评估战略规划和绩效管理流程，并根据需要进行调整和优化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5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66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6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6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1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6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6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3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6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6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2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6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6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4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6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6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5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77_6*l_h_i*1_6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7_6*l_h_a*1_6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6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32.xml><?xml version="1.0" encoding="utf-8"?>
<p:tagLst xmlns:p="http://schemas.openxmlformats.org/presentationml/2006/main">
  <p:tag name="KSO_WM_SLIDE_ID" val="custom2023097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201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4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96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5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5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5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5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5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5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5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5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5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5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5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5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5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5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5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5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5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5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5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5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1_5*l_h_i*1_6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301_5*l_h_i*1_6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0,&quot;colorType&quot;:1,&quot;foreColorIndex&quot;:10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1_5*l_h_i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1_5*l_h_f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565_4*l_h_i*1_1_1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DIAGRAM_VERSION" val="3"/>
  <p:tag name="KSO_WM_DIAGRAM_COLOR_TRICK" val="3"/>
  <p:tag name="KSO_WM_DIAGRAM_COLOR_TEXT_CAN_REMOVE" val="n"/>
  <p:tag name="KSO_WM_DIAGRAM_GROUP_CODE" val="l1-1"/>
  <p:tag name="KSO_WM_UNIT_TYPE" val="l_h_i"/>
  <p:tag name="KSO_WM_UNIT_INDEX" val="1_1_1"/>
  <p:tag name="KSO_WM_UNIT_FILL_FORE_SCHEMECOLOR_INDEX" val="5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565_4*l_h_i*1_1_2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DIAGRAM_VERSION" val="3"/>
  <p:tag name="KSO_WM_DIAGRAM_COLOR_TRICK" val="3"/>
  <p:tag name="KSO_WM_DIAGRAM_COLOR_TEXT_CAN_REMOVE" val="n"/>
  <p:tag name="KSO_WM_DIAGRAM_GROUP_CODE" val="l1-1"/>
  <p:tag name="KSO_WM_UNIT_TYPE" val="l_h_i"/>
  <p:tag name="KSO_WM_UNIT_INDEX" val="1_1_2"/>
  <p:tag name="KSO_WM_UNIT_FILL_FORE_SCHEMECOLOR_INDEX" val="5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gradient&quot;:[{&quot;brightness&quot;:0,&quot;colorType&quot;:1,&quot;foreColorIndex&quot;:14,&quot;pos&quot;:0,&quot;transparency&quot;:0},{&quot;brightness&quot;:0.8999999761581421,&quot;colorType&quot;:1,&quot;foreColorIndex&quot;:5,&quot;pos&quot;:1,&quot;transparency&quot;:0}],&quot;type&quot;:3},&quot;glow&quot;:{&quot;colorType&quot;:0},&quot;line&quot;:{&quot;gradient&quot;:[{&quot;brightness&quot;:0.6000000238418579,&quot;colorType&quot;:1,&quot;foreColorIndex&quot;:5,&quot;pos&quot;:0,&quot;transparency&quot;:0},{&quot;brightness&quot;:0.6000000238418579,&quot;colorType&quot;:1,&quot;foreColorIndex&quot;:5,&quot;pos&quot;:1,&quot;transparency&quot;:1}],&quot;type&quot;:2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565_4*l_h_i*1_1_3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DIAGRAM_VERSION" val="3"/>
  <p:tag name="KSO_WM_DIAGRAM_COLOR_TRICK" val="3"/>
  <p:tag name="KSO_WM_DIAGRAM_COLOR_TEXT_CAN_REMOVE" val="n"/>
  <p:tag name="KSO_WM_DIAGRAM_GROUP_CODE" val="l1-1"/>
  <p:tag name="KSO_WM_UNIT_TYPE" val="l_h_i"/>
  <p:tag name="KSO_WM_UNIT_INDEX" val="1_1_3"/>
  <p:tag name="KSO_WM_UNIT_FILL_FORE_SCHEMECOLOR_INDEX" val="5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gradient&quot;:[{&quot;brightness&quot;:0,&quot;colorType&quot;:1,&quot;foreColorIndex&quot;:5,&quot;pos&quot;:0.6899999976158142,&quot;transparency&quot;:0},{&quot;brightness&quot;:0.4000000059604645,&quot;colorType&quot;:1,&quot;foreColorIndex&quot;:5,&quot;pos&quot;:0,&quot;transparency&quot;:0},{&quot;brightness&quot;:0.20000000298023224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7599999904632568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565_4*l_h_a*1_1_1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3"/>
  <p:tag name="KSO_WM_DIAGRAM_COLOR_TEXT_CAN_REMOVE" val="n"/>
  <p:tag name="KSO_WM_DIAGRAM_GROUP_CODE" val="l1-1"/>
  <p:tag name="KSO_WM_UNIT_PRESET_TEXT" val="添加项标题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565_4*l_h_f*1_1_1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3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565_4*l_h_i*1_2_1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DIAGRAM_VERSION" val="3"/>
  <p:tag name="KSO_WM_DIAGRAM_COLOR_TRICK" val="3"/>
  <p:tag name="KSO_WM_DIAGRAM_COLOR_TEXT_CAN_REMOVE" val="n"/>
  <p:tag name="KSO_WM_DIAGRAM_GROUP_CODE" val="l1-1"/>
  <p:tag name="KSO_WM_UNIT_TYPE" val="l_h_i"/>
  <p:tag name="KSO_WM_UNIT_INDEX" val="1_2_1"/>
  <p:tag name="KSO_WM_UNIT_FILL_FORE_SCHEMECOLOR_INDEX" val="8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gradient&quot;:[{&quot;brightness&quot;:0,&quot;colorType&quot;:1,&quot;foreColorIndex&quot;:8,&quot;pos&quot;:0,&quot;transparency&quot;:0},{&quot;brightness&quot;:-0.25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565_4*l_h_i*1_2_2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DIAGRAM_VERSION" val="3"/>
  <p:tag name="KSO_WM_DIAGRAM_COLOR_TRICK" val="3"/>
  <p:tag name="KSO_WM_DIAGRAM_COLOR_TEXT_CAN_REMOVE" val="n"/>
  <p:tag name="KSO_WM_DIAGRAM_GROUP_CODE" val="l1-1"/>
  <p:tag name="KSO_WM_UNIT_TYPE" val="l_h_i"/>
  <p:tag name="KSO_WM_UNIT_INDEX" val="1_2_2"/>
  <p:tag name="KSO_WM_UNIT_FILL_FORE_SCHEMECOLOR_INDEX" val="8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gradient&quot;:[{&quot;brightness&quot;:0,&quot;colorType&quot;:1,&quot;foreColorIndex&quot;:14,&quot;pos&quot;:0,&quot;transparency&quot;:0},{&quot;brightness&quot;:0.8999999761581421,&quot;colorType&quot;:1,&quot;foreColorIndex&quot;:8,&quot;pos&quot;:1,&quot;transparency&quot;:0}],&quot;type&quot;:3},&quot;glow&quot;:{&quot;colorType&quot;:0},&quot;line&quot;:{&quot;gradient&quot;:[{&quot;brightness&quot;:0.6000000238418579,&quot;colorType&quot;:1,&quot;foreColorIndex&quot;:8,&quot;pos&quot;:0,&quot;transparency&quot;:0},{&quot;brightness&quot;:0.6000000238418579,&quot;colorType&quot;:1,&quot;foreColorIndex&quot;:8,&quot;pos&quot;:1,&quot;transparency&quot;:1}],&quot;type&quot;:2},&quot;shadow&quot;:{&quot;brightness&quot;:0,&quot;colorType&quot;:1,&quot;foreColorIndex&quot;:8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565_4*l_h_i*1_2_3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DIAGRAM_VERSION" val="3"/>
  <p:tag name="KSO_WM_DIAGRAM_COLOR_TRICK" val="3"/>
  <p:tag name="KSO_WM_DIAGRAM_COLOR_TEXT_CAN_REMOVE" val="n"/>
  <p:tag name="KSO_WM_DIAGRAM_GROUP_CODE" val="l1-1"/>
  <p:tag name="KSO_WM_UNIT_TYPE" val="l_h_i"/>
  <p:tag name="KSO_WM_UNIT_INDEX" val="1_2_3"/>
  <p:tag name="KSO_WM_UNIT_FILL_FORE_SCHEMECOLOR_INDEX" val="8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gradient&quot;:[{&quot;brightness&quot;:0,&quot;colorType&quot;:1,&quot;foreColorIndex&quot;:8,&quot;pos&quot;:0.6899999976158142,&quot;transparency&quot;:0},{&quot;brightness&quot;:0.4000000059604645,&quot;colorType&quot;:1,&quot;foreColorIndex&quot;:8,&quot;pos&quot;:0,&quot;transparency&quot;:0},{&quot;brightness&quot;:0.20000000298023224,&quot;colorType&quot;:1,&quot;foreColorIndex&quot;:8,&quot;pos&quot;:1,&quot;transparency&quot;:0}],&quot;type&quot;:3},&quot;glow&quot;:{&quot;colorType&quot;:0},&quot;line&quot;:{&quot;type&quot;:0},&quot;shadow&quot;:{&quot;brightness&quot;:0,&quot;colorType&quot;:1,&quot;foreColorIndex&quot;:8,&quot;transparency&quot;:0.7599999904632568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565_4*l_h_a*1_2_1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3"/>
  <p:tag name="KSO_WM_DIAGRAM_COLOR_TEXT_CAN_REMOVE" val="n"/>
  <p:tag name="KSO_WM_DIAGRAM_GROUP_CODE" val="l1-1"/>
  <p:tag name="KSO_WM_UNIT_PRESET_TEXT" val="添加项标题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565_4*l_h_f*1_2_1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3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565_4*l_h_i*1_3_1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DIAGRAM_VERSION" val="3"/>
  <p:tag name="KSO_WM_DIAGRAM_COLOR_TRICK" val="3"/>
  <p:tag name="KSO_WM_DIAGRAM_COLOR_TEXT_CAN_REMOVE" val="n"/>
  <p:tag name="KSO_WM_DIAGRAM_GROUP_CODE" val="l1-1"/>
  <p:tag name="KSO_WM_UNIT_TYPE" val="l_h_i"/>
  <p:tag name="KSO_WM_UNIT_INDEX" val="1_3_1"/>
  <p:tag name="KSO_WM_UNIT_FILL_FORE_SCHEMECOLOR_INDEX" val="10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gradient&quot;:[{&quot;brightness&quot;:0,&quot;colorType&quot;:1,&quot;foreColorIndex&quot;:10,&quot;pos&quot;:0,&quot;transparency&quot;:0},{&quot;brightness&quot;:-0.25,&quot;colorType&quot;:1,&quot;foreColorIndex&quot;:10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565_4*l_h_i*1_3_2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DIAGRAM_VERSION" val="3"/>
  <p:tag name="KSO_WM_DIAGRAM_COLOR_TRICK" val="3"/>
  <p:tag name="KSO_WM_DIAGRAM_COLOR_TEXT_CAN_REMOVE" val="n"/>
  <p:tag name="KSO_WM_DIAGRAM_GROUP_CODE" val="l1-1"/>
  <p:tag name="KSO_WM_UNIT_TYPE" val="l_h_i"/>
  <p:tag name="KSO_WM_UNIT_INDEX" val="1_3_2"/>
  <p:tag name="KSO_WM_UNIT_FILL_FORE_SCHEMECOLOR_INDEX" val="10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gradient&quot;:[{&quot;brightness&quot;:0,&quot;colorType&quot;:1,&quot;foreColorIndex&quot;:14,&quot;pos&quot;:0,&quot;transparency&quot;:0},{&quot;brightness&quot;:0.8999999761581421,&quot;colorType&quot;:1,&quot;foreColorIndex&quot;:10,&quot;pos&quot;:1,&quot;transparency&quot;:0}],&quot;type&quot;:3},&quot;glow&quot;:{&quot;colorType&quot;:0},&quot;line&quot;:{&quot;gradient&quot;:[{&quot;brightness&quot;:0.6000000238418579,&quot;colorType&quot;:1,&quot;foreColorIndex&quot;:10,&quot;pos&quot;:0,&quot;transparency&quot;:0},{&quot;brightness&quot;:0.6000000238418579,&quot;colorType&quot;:1,&quot;foreColorIndex&quot;:10,&quot;pos&quot;:1,&quot;transparency&quot;:0}],&quot;type&quot;:2},&quot;shadow&quot;:{&quot;brightness&quot;:0,&quot;colorType&quot;:1,&quot;foreColorIndex&quot;:10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565_4*l_h_i*1_3_3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DIAGRAM_VERSION" val="3"/>
  <p:tag name="KSO_WM_DIAGRAM_COLOR_TRICK" val="3"/>
  <p:tag name="KSO_WM_DIAGRAM_COLOR_TEXT_CAN_REMOVE" val="n"/>
  <p:tag name="KSO_WM_DIAGRAM_GROUP_CODE" val="l1-1"/>
  <p:tag name="KSO_WM_UNIT_TYPE" val="l_h_i"/>
  <p:tag name="KSO_WM_UNIT_INDEX" val="1_3_3"/>
  <p:tag name="KSO_WM_UNIT_FILL_FORE_SCHEMECOLOR_INDEX" val="10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gradient&quot;:[{&quot;brightness&quot;:0,&quot;colorType&quot;:1,&quot;foreColorIndex&quot;:10,&quot;pos&quot;:0.6899999976158142,&quot;transparency&quot;:0},{&quot;brightness&quot;:0.4000000059604645,&quot;colorType&quot;:1,&quot;foreColorIndex&quot;:10,&quot;pos&quot;:0,&quot;transparency&quot;:0},{&quot;brightness&quot;:0.20000000298023224,&quot;colorType&quot;:1,&quot;foreColorIndex&quot;:10,&quot;pos&quot;:1,&quot;transparency&quot;:0}],&quot;type&quot;:3},&quot;glow&quot;:{&quot;colorType&quot;:0},&quot;line&quot;:{&quot;type&quot;:0},&quot;shadow&quot;:{&quot;brightness&quot;:0,&quot;colorType&quot;:1,&quot;foreColorIndex&quot;:5,&quot;transparency&quot;:0.7599999904632568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565_4*l_h_a*1_3_1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3"/>
  <p:tag name="KSO_WM_DIAGRAM_COLOR_TEXT_CAN_REMOVE" val="n"/>
  <p:tag name="KSO_WM_DIAGRAM_GROUP_CODE" val="l1-1"/>
  <p:tag name="KSO_WM_UNIT_PRESET_TEXT" val="添加项标题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565_4*l_h_f*1_3_1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3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565_4*l_h_i*1_4_1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DIAGRAM_VERSION" val="3"/>
  <p:tag name="KSO_WM_DIAGRAM_COLOR_TRICK" val="3"/>
  <p:tag name="KSO_WM_DIAGRAM_COLOR_TEXT_CAN_REMOVE" val="n"/>
  <p:tag name="KSO_WM_DIAGRAM_GROUP_CODE" val="l1-1"/>
  <p:tag name="KSO_WM_UNIT_TYPE" val="l_h_i"/>
  <p:tag name="KSO_WM_UNIT_INDEX" val="1_4_1"/>
  <p:tag name="KSO_WM_UNIT_FILL_FORE_SCHEMECOLOR_INDEX" val="5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565_4*l_h_i*1_4_2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DIAGRAM_VERSION" val="3"/>
  <p:tag name="KSO_WM_DIAGRAM_COLOR_TRICK" val="3"/>
  <p:tag name="KSO_WM_DIAGRAM_COLOR_TEXT_CAN_REMOVE" val="n"/>
  <p:tag name="KSO_WM_DIAGRAM_GROUP_CODE" val="l1-1"/>
  <p:tag name="KSO_WM_UNIT_TYPE" val="l_h_i"/>
  <p:tag name="KSO_WM_UNIT_INDEX" val="1_4_2"/>
  <p:tag name="KSO_WM_UNIT_FILL_FORE_SCHEMECOLOR_INDEX" val="5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gradient&quot;:[{&quot;brightness&quot;:0,&quot;colorType&quot;:1,&quot;foreColorIndex&quot;:14,&quot;pos&quot;:0,&quot;transparency&quot;:0},{&quot;brightness&quot;:0.8999999761581421,&quot;colorType&quot;:1,&quot;foreColorIndex&quot;:5,&quot;pos&quot;:1,&quot;transparency&quot;:0}],&quot;type&quot;:3},&quot;glow&quot;:{&quot;colorType&quot;:0},&quot;line&quot;:{&quot;gradient&quot;:[{&quot;brightness&quot;:0.6000000238418579,&quot;colorType&quot;:1,&quot;foreColorIndex&quot;:5,&quot;pos&quot;:0,&quot;transparency&quot;:0},{&quot;brightness&quot;:0.6000000238418579,&quot;colorType&quot;:1,&quot;foreColorIndex&quot;:5,&quot;pos&quot;:1,&quot;transparency&quot;:1}],&quot;type&quot;:2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565_4*l_h_i*1_4_3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DIAGRAM_VERSION" val="3"/>
  <p:tag name="KSO_WM_DIAGRAM_COLOR_TRICK" val="3"/>
  <p:tag name="KSO_WM_DIAGRAM_COLOR_TEXT_CAN_REMOVE" val="n"/>
  <p:tag name="KSO_WM_DIAGRAM_GROUP_CODE" val="l1-1"/>
  <p:tag name="KSO_WM_UNIT_TYPE" val="l_h_i"/>
  <p:tag name="KSO_WM_UNIT_INDEX" val="1_4_3"/>
  <p:tag name="KSO_WM_UNIT_FILL_FORE_SCHEMECOLOR_INDEX" val="5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gradient&quot;:[{&quot;brightness&quot;:0,&quot;colorType&quot;:1,&quot;foreColorIndex&quot;:5,&quot;pos&quot;:0.6899999976158142,&quot;transparency&quot;:0},{&quot;brightness&quot;:0.4000000059604645,&quot;colorType&quot;:1,&quot;foreColorIndex&quot;:5,&quot;pos&quot;:0,&quot;transparency&quot;:0},{&quot;brightness&quot;:0.20000000298023224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7599999904632568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565_4*l_h_a*1_4_1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3"/>
  <p:tag name="KSO_WM_DIAGRAM_COLOR_TEXT_CAN_REMOVE" val="n"/>
  <p:tag name="KSO_WM_DIAGRAM_GROUP_CODE" val="l1-1"/>
  <p:tag name="KSO_WM_UNIT_PRESET_TEXT" val="添加项标题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565_4*l_h_f*1_4_1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3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565_4*l_h_i*1_5_1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DIAGRAM_VERSION" val="3"/>
  <p:tag name="KSO_WM_DIAGRAM_COLOR_TRICK" val="3"/>
  <p:tag name="KSO_WM_DIAGRAM_COLOR_TEXT_CAN_REMOVE" val="n"/>
  <p:tag name="KSO_WM_DIAGRAM_GROUP_CODE" val="l1-1"/>
  <p:tag name="KSO_WM_UNIT_TYPE" val="l_h_i"/>
  <p:tag name="KSO_WM_UNIT_INDEX" val="1_5_1"/>
  <p:tag name="KSO_WM_UNIT_FILL_FORE_SCHEMECOLOR_INDEX" val="8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gradient&quot;:[{&quot;brightness&quot;:0,&quot;colorType&quot;:1,&quot;foreColorIndex&quot;:8,&quot;pos&quot;:0,&quot;transparency&quot;:0},{&quot;brightness&quot;:-0.25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565_4*l_h_i*1_5_2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DIAGRAM_VERSION" val="3"/>
  <p:tag name="KSO_WM_DIAGRAM_COLOR_TRICK" val="3"/>
  <p:tag name="KSO_WM_DIAGRAM_COLOR_TEXT_CAN_REMOVE" val="n"/>
  <p:tag name="KSO_WM_DIAGRAM_GROUP_CODE" val="l1-1"/>
  <p:tag name="KSO_WM_UNIT_TYPE" val="l_h_i"/>
  <p:tag name="KSO_WM_UNIT_INDEX" val="1_5_2"/>
  <p:tag name="KSO_WM_UNIT_FILL_FORE_SCHEMECOLOR_INDEX" val="8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gradient&quot;:[{&quot;brightness&quot;:0,&quot;colorType&quot;:1,&quot;foreColorIndex&quot;:14,&quot;pos&quot;:0,&quot;transparency&quot;:0},{&quot;brightness&quot;:0.8999999761581421,&quot;colorType&quot;:1,&quot;foreColorIndex&quot;:8,&quot;pos&quot;:1,&quot;transparency&quot;:0}],&quot;type&quot;:3},&quot;glow&quot;:{&quot;colorType&quot;:0},&quot;line&quot;:{&quot;gradient&quot;:[{&quot;brightness&quot;:0.6000000238418579,&quot;colorType&quot;:1,&quot;foreColorIndex&quot;:8,&quot;pos&quot;:0,&quot;transparency&quot;:0},{&quot;brightness&quot;:0.6000000238418579,&quot;colorType&quot;:1,&quot;foreColorIndex&quot;:8,&quot;pos&quot;:1,&quot;transparency&quot;:1}],&quot;type&quot;:2},&quot;shadow&quot;:{&quot;brightness&quot;:0,&quot;colorType&quot;:1,&quot;foreColorIndex&quot;:8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565_4*l_h_i*1_5_3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DIAGRAM_VERSION" val="3"/>
  <p:tag name="KSO_WM_DIAGRAM_COLOR_TRICK" val="3"/>
  <p:tag name="KSO_WM_DIAGRAM_COLOR_TEXT_CAN_REMOVE" val="n"/>
  <p:tag name="KSO_WM_DIAGRAM_GROUP_CODE" val="l1-1"/>
  <p:tag name="KSO_WM_UNIT_TYPE" val="l_h_i"/>
  <p:tag name="KSO_WM_UNIT_INDEX" val="1_5_3"/>
  <p:tag name="KSO_WM_UNIT_FILL_FORE_SCHEMECOLOR_INDEX" val="8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gradient&quot;:[{&quot;brightness&quot;:0,&quot;colorType&quot;:1,&quot;foreColorIndex&quot;:8,&quot;pos&quot;:0.6899999976158142,&quot;transparency&quot;:0},{&quot;brightness&quot;:0.4000000059604645,&quot;colorType&quot;:1,&quot;foreColorIndex&quot;:8,&quot;pos&quot;:0,&quot;transparency&quot;:0},{&quot;brightness&quot;:0.20000000298023224,&quot;colorType&quot;:1,&quot;foreColorIndex&quot;:8,&quot;pos&quot;:1,&quot;transparency&quot;:0}],&quot;type&quot;:3},&quot;glow&quot;:{&quot;colorType&quot;:0},&quot;line&quot;:{&quot;type&quot;:0},&quot;shadow&quot;:{&quot;brightness&quot;:0,&quot;colorType&quot;:1,&quot;foreColorIndex&quot;:8,&quot;transparency&quot;:0.7599999904632568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565_4*l_h_a*1_5_1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3"/>
  <p:tag name="KSO_WM_DIAGRAM_COLOR_TEXT_CAN_REMOVE" val="n"/>
  <p:tag name="KSO_WM_DIAGRAM_GROUP_CODE" val="l1-1"/>
  <p:tag name="KSO_WM_UNIT_PRESET_TEXT" val="添加项标题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565_4*l_h_f*1_5_1"/>
  <p:tag name="KSO_WM_TEMPLATE_CATEGORY" val="diagram"/>
  <p:tag name="KSO_WM_TEMPLATE_INDEX" val="20231565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3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DIAGRAM_MAX_ITEMCNT" val="6"/>
  <p:tag name="KSO_WM_DIAGRAM_MIN_ITEMCNT" val="2"/>
  <p:tag name="KSO_WM_DIAGRAM_VIRTUALLY_FRAME" val="{&quot;height&quot;:346.11078740157484,&quot;width&quot;:814.238031496063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1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1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1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1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1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1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1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1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1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1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8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387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422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2023-12-20T05:12:50Z</dcterms:created>
  <dcterms:modified xsi:type="dcterms:W3CDTF">2023-12-20T05:12:50Z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1e1f18d3a67e47b099689d4aabddcddd_21</vt:lpwstr>
  </property>
</Properties>
</file>