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18" r:id="rId3"/>
    <p:sldId id="471" r:id="rId5"/>
    <p:sldId id="353" r:id="rId6"/>
    <p:sldId id="519" r:id="rId7"/>
    <p:sldId id="540" r:id="rId8"/>
    <p:sldId id="526" r:id="rId9"/>
    <p:sldId id="531" r:id="rId10"/>
    <p:sldId id="524" r:id="rId11"/>
    <p:sldId id="297" r:id="rId12"/>
  </p:sldIdLst>
  <p:sldSz cx="12190095" cy="685927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991"/>
    <a:srgbClr val="5B8156"/>
    <a:srgbClr val="135D93"/>
    <a:srgbClr val="5BC158"/>
    <a:srgbClr val="709C8B"/>
    <a:srgbClr val="FF8A91"/>
    <a:srgbClr val="4AB0A2"/>
    <a:srgbClr val="4AA466"/>
    <a:srgbClr val="8AC08F"/>
    <a:srgbClr val="E493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9" autoAdjust="0"/>
    <p:restoredTop sz="97778" autoAdjust="0"/>
  </p:normalViewPr>
  <p:slideViewPr>
    <p:cSldViewPr snapToGrid="0" showGuides="1">
      <p:cViewPr varScale="1">
        <p:scale>
          <a:sx n="58" d="100"/>
          <a:sy n="58" d="100"/>
        </p:scale>
        <p:origin x="-108" y="-151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9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8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8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8.xml"/><Relationship Id="rId4" Type="http://schemas.microsoft.com/office/2007/relationships/hdphoto" Target="../media/image15.wdp"/><Relationship Id="rId3" Type="http://schemas.openxmlformats.org/officeDocument/2006/relationships/image" Target="../media/image14.png"/><Relationship Id="rId2" Type="http://schemas.openxmlformats.org/officeDocument/2006/relationships/tags" Target="../tags/tag28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" contrast="5000"/>
                    </a14:imgEffect>
                    <a14:imgEffect>
                      <a14:sharpenSoften amoun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0827" y="1564704"/>
            <a:ext cx="2479926" cy="220721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031774" y="2395235"/>
            <a:ext cx="5080000" cy="3341089"/>
            <a:chOff x="3302737" y="2246911"/>
            <a:chExt cx="5080000" cy="334108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flipH="1" flipV="1">
            <a:off x="4109109" y="1187358"/>
            <a:ext cx="5080000" cy="3341089"/>
            <a:chOff x="3302737" y="2246911"/>
            <a:chExt cx="5080000" cy="334108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3531870" y="3245485"/>
            <a:ext cx="51454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BQG125/0.45气动隔膜泵</a:t>
            </a:r>
            <a:endParaRPr lang="zh-CN" altLang="en-US" sz="3600"/>
          </a:p>
        </p:txBody>
      </p:sp>
      <p:sp>
        <p:nvSpPr>
          <p:cNvPr id="3" name="文本框 2"/>
          <p:cNvSpPr txBox="1"/>
          <p:nvPr/>
        </p:nvSpPr>
        <p:spPr>
          <a:xfrm>
            <a:off x="7189470" y="5052060"/>
            <a:ext cx="8642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/>
              <a:t>Kuangan001</a:t>
            </a:r>
            <a:endParaRPr lang="en-US" altLang="zh-CN" sz="1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C:\Users\Administrator\Desktop\17\3.jpg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-27305"/>
            <a:ext cx="12190730" cy="6986905"/>
          </a:xfrm>
          <a:prstGeom prst="rect">
            <a:avLst/>
          </a:prstGeom>
        </p:spPr>
      </p:pic>
      <p:sp>
        <p:nvSpPr>
          <p:cNvPr id="14" name="_14"/>
          <p:cNvSpPr txBox="1">
            <a:spLocks noChangeArrowheads="1"/>
          </p:cNvSpPr>
          <p:nvPr/>
        </p:nvSpPr>
        <p:spPr bwMode="auto">
          <a:xfrm>
            <a:off x="2578487" y="1571070"/>
            <a:ext cx="2598224" cy="103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5B815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  <a:endParaRPr lang="en-US" altLang="zh-CN" sz="4800" spc="600" dirty="0">
              <a:solidFill>
                <a:srgbClr val="5B8156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  <a:p>
            <a:pPr algn="ctr"/>
            <a:r>
              <a:rPr lang="en-US" altLang="zh-CN" sz="22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DIRECTORY</a:t>
            </a:r>
            <a:endParaRPr lang="en-US" altLang="zh-CN" sz="2200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50201" y="2601258"/>
            <a:ext cx="5080000" cy="3341089"/>
            <a:chOff x="3302737" y="2246911"/>
            <a:chExt cx="5080000" cy="3341089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 flipH="1" flipV="1">
            <a:off x="5447840" y="1539244"/>
            <a:ext cx="5080000" cy="3341089"/>
            <a:chOff x="3302737" y="2246911"/>
            <a:chExt cx="5080000" cy="3341089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>
            <p:custDataLst>
              <p:tags r:id="rId2"/>
            </p:custDataLst>
          </p:nvPr>
        </p:nvGrpSpPr>
        <p:grpSpPr>
          <a:xfrm>
            <a:off x="4701505" y="2360072"/>
            <a:ext cx="5185410" cy="732230"/>
            <a:chOff x="1491415" y="2438323"/>
            <a:chExt cx="5185410" cy="732230"/>
          </a:xfrm>
        </p:grpSpPr>
        <p:sp>
          <p:nvSpPr>
            <p:cNvPr id="38" name="_1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zh-CN" sz="3200" spc="6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4"/>
              </p:custDataLst>
            </p:nvPr>
          </p:nvSpPr>
          <p:spPr bwMode="auto">
            <a:xfrm>
              <a:off x="2691565" y="2450388"/>
              <a:ext cx="398526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BQG125/0.45气动隔膜泵介绍</a:t>
              </a:r>
              <a:endParaRPr lang="zh-CN" altLang="en-US" sz="20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5"/>
            </p:custDataLst>
          </p:nvPr>
        </p:nvGrpSpPr>
        <p:grpSpPr>
          <a:xfrm>
            <a:off x="4701505" y="3090700"/>
            <a:ext cx="5184775" cy="732230"/>
            <a:chOff x="1491415" y="2438323"/>
            <a:chExt cx="5184775" cy="732230"/>
          </a:xfrm>
        </p:grpSpPr>
        <p:sp>
          <p:nvSpPr>
            <p:cNvPr id="41" name="_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zh-CN" sz="3200" spc="6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7"/>
              </p:custDataLst>
            </p:nvPr>
          </p:nvSpPr>
          <p:spPr bwMode="auto">
            <a:xfrm>
              <a:off x="2691565" y="2450388"/>
              <a:ext cx="398462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BQG125/0.45气动隔膜泵技术参数</a:t>
              </a:r>
              <a:endParaRPr lang="zh-CN" altLang="en-US" sz="20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8"/>
            </p:custDataLst>
          </p:nvPr>
        </p:nvGrpSpPr>
        <p:grpSpPr>
          <a:xfrm>
            <a:off x="4701505" y="3821328"/>
            <a:ext cx="5067935" cy="732230"/>
            <a:chOff x="1491415" y="2438323"/>
            <a:chExt cx="5067935" cy="732230"/>
          </a:xfrm>
        </p:grpSpPr>
        <p:sp>
          <p:nvSpPr>
            <p:cNvPr id="44" name="_1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zh-CN" sz="3200" spc="6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10"/>
              </p:custDataLst>
            </p:nvPr>
          </p:nvSpPr>
          <p:spPr bwMode="auto">
            <a:xfrm>
              <a:off x="2691565" y="2450388"/>
              <a:ext cx="386778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BQG125/0.45气动隔膜泵技术特点</a:t>
              </a:r>
              <a:endParaRPr lang="zh-CN" altLang="en-US" sz="20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>
            <p:custDataLst>
              <p:tags r:id="rId11"/>
            </p:custDataLst>
          </p:nvPr>
        </p:nvGrpSpPr>
        <p:grpSpPr>
          <a:xfrm>
            <a:off x="4701505" y="4551956"/>
            <a:ext cx="5067935" cy="732230"/>
            <a:chOff x="1491415" y="2438323"/>
            <a:chExt cx="5067935" cy="732230"/>
          </a:xfrm>
        </p:grpSpPr>
        <p:sp>
          <p:nvSpPr>
            <p:cNvPr id="47" name="_14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zh-CN" sz="3200" spc="6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13"/>
              </p:custDataLst>
            </p:nvPr>
          </p:nvSpPr>
          <p:spPr bwMode="auto">
            <a:xfrm>
              <a:off x="2691565" y="2450388"/>
              <a:ext cx="386778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5B815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BQG125/0.45气动隔膜泵材质</a:t>
              </a:r>
              <a:endParaRPr lang="zh-CN" altLang="en-US" sz="20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\Users\Administrator\Desktop\17\3.jpg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57150"/>
            <a:ext cx="12190730" cy="691896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750201" y="2601258"/>
            <a:ext cx="5080000" cy="3341089"/>
            <a:chOff x="3302737" y="2246911"/>
            <a:chExt cx="5080000" cy="3341089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 flipH="1" flipV="1">
            <a:off x="5447840" y="1539244"/>
            <a:ext cx="5080000" cy="3341089"/>
            <a:chOff x="3302737" y="2246911"/>
            <a:chExt cx="5080000" cy="3341089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隔膜泵 (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770" y="2536825"/>
            <a:ext cx="2623820" cy="2623820"/>
          </a:xfrm>
          <a:prstGeom prst="rect">
            <a:avLst/>
          </a:prstGeom>
        </p:spPr>
      </p:pic>
      <p:pic>
        <p:nvPicPr>
          <p:cNvPr id="3" name="图片 2" descr="隔膜泵 (8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745" y="2536825"/>
            <a:ext cx="2623820" cy="2623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 Notice"/>
          <p:cNvSpPr/>
          <p:nvPr/>
        </p:nvSpPr>
        <p:spPr bwMode="auto">
          <a:xfrm>
            <a:off x="3864398" y="367672"/>
            <a:ext cx="4462298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BQG125/0.45气动隔膜泵介绍</a:t>
            </a:r>
            <a:endParaRPr lang="en-US" sz="2400" cap="small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 flipV="1">
            <a:off x="1428750" y="623156"/>
            <a:ext cx="10761664" cy="5263294"/>
            <a:chOff x="3302736" y="324704"/>
            <a:chExt cx="10761664" cy="526329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3802743" y="324704"/>
              <a:ext cx="0" cy="5263294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02736" y="5227013"/>
              <a:ext cx="10761664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-19050" y="1409700"/>
            <a:ext cx="10344150" cy="5449888"/>
            <a:chOff x="3302737" y="138111"/>
            <a:chExt cx="10344150" cy="54498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802743" y="138111"/>
              <a:ext cx="0" cy="5449888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02737" y="5227013"/>
              <a:ext cx="1034415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317625" y="1893156"/>
            <a:ext cx="3835400" cy="3836987"/>
            <a:chOff x="4502150" y="2097088"/>
            <a:chExt cx="3835400" cy="3836987"/>
          </a:xfrm>
        </p:grpSpPr>
        <p:sp>
          <p:nvSpPr>
            <p:cNvPr id="16" name="Oval 2"/>
            <p:cNvSpPr>
              <a:spLocks noChangeArrowheads="1"/>
            </p:cNvSpPr>
            <p:nvPr/>
          </p:nvSpPr>
          <p:spPr bwMode="auto">
            <a:xfrm>
              <a:off x="5880100" y="2097088"/>
              <a:ext cx="1081088" cy="1077912"/>
            </a:xfrm>
            <a:prstGeom prst="ellipse">
              <a:avLst/>
            </a:prstGeom>
            <a:solidFill>
              <a:srgbClr val="5B8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lnSpc>
                  <a:spcPct val="120000"/>
                </a:lnSpc>
              </a:pPr>
              <a:endParaRPr lang="zh-CN" altLang="en-US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3"/>
            <p:cNvSpPr>
              <a:spLocks noChangeArrowheads="1"/>
            </p:cNvSpPr>
            <p:nvPr/>
          </p:nvSpPr>
          <p:spPr bwMode="auto">
            <a:xfrm>
              <a:off x="6024563" y="3614738"/>
              <a:ext cx="809625" cy="808037"/>
            </a:xfrm>
            <a:prstGeom prst="ellipse">
              <a:avLst/>
            </a:prstGeom>
            <a:solidFill>
              <a:srgbClr val="5B8156"/>
            </a:solidFill>
            <a:ln w="9525" cmpd="sng">
              <a:noFill/>
              <a:round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defRPr/>
              </a:pPr>
              <a:endParaRPr lang="zh-CN" altLang="en-US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7259638" y="3476625"/>
              <a:ext cx="1077912" cy="1077913"/>
            </a:xfrm>
            <a:prstGeom prst="ellipse">
              <a:avLst/>
            </a:prstGeom>
            <a:solidFill>
              <a:srgbClr val="98C991"/>
            </a:solidFill>
            <a:ln>
              <a:noFill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defRPr/>
              </a:pPr>
              <a:endParaRPr lang="zh-CN" altLang="en-US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4502150" y="3476625"/>
              <a:ext cx="1079500" cy="1077913"/>
            </a:xfrm>
            <a:prstGeom prst="ellipse">
              <a:avLst/>
            </a:prstGeom>
            <a:solidFill>
              <a:srgbClr val="98C9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lnSpc>
                  <a:spcPct val="120000"/>
                </a:lnSpc>
              </a:pPr>
              <a:endParaRPr lang="zh-CN" altLang="en-US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5880100" y="4854575"/>
              <a:ext cx="1081088" cy="1079500"/>
            </a:xfrm>
            <a:prstGeom prst="ellipse">
              <a:avLst/>
            </a:prstGeom>
            <a:solidFill>
              <a:srgbClr val="5B8156"/>
            </a:solidFill>
            <a:ln>
              <a:noFill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defRPr/>
              </a:pPr>
              <a:endParaRPr lang="zh-CN" altLang="en-US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1"/>
            <p:cNvSpPr>
              <a:spLocks noChangeArrowheads="1"/>
            </p:cNvSpPr>
            <p:nvPr/>
          </p:nvSpPr>
          <p:spPr bwMode="auto">
            <a:xfrm>
              <a:off x="7038975" y="3925888"/>
              <a:ext cx="95250" cy="192087"/>
            </a:xfrm>
            <a:custGeom>
              <a:avLst/>
              <a:gdLst>
                <a:gd name="T0" fmla="*/ 0 w 43"/>
                <a:gd name="T1" fmla="*/ 0 h 86"/>
                <a:gd name="T2" fmla="*/ 210989826 w 43"/>
                <a:gd name="T3" fmla="*/ 214520975 h 86"/>
                <a:gd name="T4" fmla="*/ 0 w 43"/>
                <a:gd name="T5" fmla="*/ 429039716 h 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86">
                  <a:moveTo>
                    <a:pt x="0" y="0"/>
                  </a:moveTo>
                  <a:lnTo>
                    <a:pt x="43" y="43"/>
                  </a:lnTo>
                  <a:lnTo>
                    <a:pt x="0" y="86"/>
                  </a:lnTo>
                </a:path>
              </a:pathLst>
            </a:custGeom>
            <a:noFill/>
            <a:ln w="1270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 noChangeArrowheads="1"/>
            </p:cNvSpPr>
            <p:nvPr/>
          </p:nvSpPr>
          <p:spPr bwMode="auto">
            <a:xfrm>
              <a:off x="5705475" y="3925888"/>
              <a:ext cx="96838" cy="192087"/>
            </a:xfrm>
            <a:custGeom>
              <a:avLst/>
              <a:gdLst>
                <a:gd name="T0" fmla="*/ 218083680 w 43"/>
                <a:gd name="T1" fmla="*/ 429039716 h 86"/>
                <a:gd name="T2" fmla="*/ 0 w 43"/>
                <a:gd name="T3" fmla="*/ 214520975 h 86"/>
                <a:gd name="T4" fmla="*/ 218083680 w 43"/>
                <a:gd name="T5" fmla="*/ 0 h 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86">
                  <a:moveTo>
                    <a:pt x="43" y="86"/>
                  </a:moveTo>
                  <a:lnTo>
                    <a:pt x="0" y="43"/>
                  </a:lnTo>
                  <a:lnTo>
                    <a:pt x="43" y="0"/>
                  </a:lnTo>
                </a:path>
              </a:pathLst>
            </a:custGeom>
            <a:noFill/>
            <a:ln w="1270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6324600" y="4640263"/>
              <a:ext cx="192088" cy="95250"/>
            </a:xfrm>
            <a:custGeom>
              <a:avLst/>
              <a:gdLst>
                <a:gd name="T0" fmla="*/ 429044183 w 86"/>
                <a:gd name="T1" fmla="*/ 0 h 43"/>
                <a:gd name="T2" fmla="*/ 214522092 w 86"/>
                <a:gd name="T3" fmla="*/ 210989826 h 43"/>
                <a:gd name="T4" fmla="*/ 0 w 86"/>
                <a:gd name="T5" fmla="*/ 0 h 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" h="43">
                  <a:moveTo>
                    <a:pt x="86" y="0"/>
                  </a:moveTo>
                  <a:lnTo>
                    <a:pt x="43" y="43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6324600" y="3306763"/>
              <a:ext cx="192088" cy="96837"/>
            </a:xfrm>
            <a:custGeom>
              <a:avLst/>
              <a:gdLst>
                <a:gd name="T0" fmla="*/ 0 w 86"/>
                <a:gd name="T1" fmla="*/ 218079176 h 43"/>
                <a:gd name="T2" fmla="*/ 214522092 w 86"/>
                <a:gd name="T3" fmla="*/ 0 h 43"/>
                <a:gd name="T4" fmla="*/ 429044183 w 86"/>
                <a:gd name="T5" fmla="*/ 218079176 h 4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" h="43">
                  <a:moveTo>
                    <a:pt x="0" y="43"/>
                  </a:moveTo>
                  <a:lnTo>
                    <a:pt x="43" y="0"/>
                  </a:lnTo>
                  <a:lnTo>
                    <a:pt x="86" y="43"/>
                  </a:lnTo>
                </a:path>
              </a:pathLst>
            </a:custGeom>
            <a:noFill/>
            <a:ln w="1270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9"/>
            <p:cNvSpPr>
              <a:spLocks noEditPoints="1" noChangeArrowheads="1"/>
            </p:cNvSpPr>
            <p:nvPr/>
          </p:nvSpPr>
          <p:spPr bwMode="auto">
            <a:xfrm>
              <a:off x="6238875" y="2447925"/>
              <a:ext cx="393700" cy="401638"/>
            </a:xfrm>
            <a:custGeom>
              <a:avLst/>
              <a:gdLst>
                <a:gd name="T0" fmla="*/ 1089422902 w 136"/>
                <a:gd name="T1" fmla="*/ 271599091 h 140"/>
                <a:gd name="T2" fmla="*/ 838016504 w 136"/>
                <a:gd name="T3" fmla="*/ 271599091 h 140"/>
                <a:gd name="T4" fmla="*/ 838016504 w 136"/>
                <a:gd name="T5" fmla="*/ 49381392 h 140"/>
                <a:gd name="T6" fmla="*/ 787735803 w 136"/>
                <a:gd name="T7" fmla="*/ 0 h 140"/>
                <a:gd name="T8" fmla="*/ 50280701 w 136"/>
                <a:gd name="T9" fmla="*/ 0 h 140"/>
                <a:gd name="T10" fmla="*/ 0 w 136"/>
                <a:gd name="T11" fmla="*/ 49381392 h 140"/>
                <a:gd name="T12" fmla="*/ 0 w 136"/>
                <a:gd name="T13" fmla="*/ 288060511 h 140"/>
                <a:gd name="T14" fmla="*/ 0 w 136"/>
                <a:gd name="T15" fmla="*/ 855947955 h 140"/>
                <a:gd name="T16" fmla="*/ 0 w 136"/>
                <a:gd name="T17" fmla="*/ 1102854915 h 140"/>
                <a:gd name="T18" fmla="*/ 50280701 w 136"/>
                <a:gd name="T19" fmla="*/ 1152236307 h 140"/>
                <a:gd name="T20" fmla="*/ 787735803 w 136"/>
                <a:gd name="T21" fmla="*/ 1152236307 h 140"/>
                <a:gd name="T22" fmla="*/ 1089422902 w 136"/>
                <a:gd name="T23" fmla="*/ 1152236307 h 140"/>
                <a:gd name="T24" fmla="*/ 1139703603 w 136"/>
                <a:gd name="T25" fmla="*/ 1102854915 h 140"/>
                <a:gd name="T26" fmla="*/ 1139703603 w 136"/>
                <a:gd name="T27" fmla="*/ 320980483 h 140"/>
                <a:gd name="T28" fmla="*/ 1089422902 w 136"/>
                <a:gd name="T29" fmla="*/ 271599091 h 140"/>
                <a:gd name="T30" fmla="*/ 737455102 w 136"/>
                <a:gd name="T31" fmla="*/ 1053473523 h 140"/>
                <a:gd name="T32" fmla="*/ 603371304 w 136"/>
                <a:gd name="T33" fmla="*/ 1053473523 h 140"/>
                <a:gd name="T34" fmla="*/ 603371304 w 136"/>
                <a:gd name="T35" fmla="*/ 905329347 h 140"/>
                <a:gd name="T36" fmla="*/ 737455102 w 136"/>
                <a:gd name="T37" fmla="*/ 905329347 h 140"/>
                <a:gd name="T38" fmla="*/ 737455102 w 136"/>
                <a:gd name="T39" fmla="*/ 1053473523 h 140"/>
                <a:gd name="T40" fmla="*/ 502809902 w 136"/>
                <a:gd name="T41" fmla="*/ 905329347 h 140"/>
                <a:gd name="T42" fmla="*/ 502809902 w 136"/>
                <a:gd name="T43" fmla="*/ 1053473523 h 140"/>
                <a:gd name="T44" fmla="*/ 326826002 w 136"/>
                <a:gd name="T45" fmla="*/ 1053473523 h 140"/>
                <a:gd name="T46" fmla="*/ 326826002 w 136"/>
                <a:gd name="T47" fmla="*/ 905329347 h 140"/>
                <a:gd name="T48" fmla="*/ 502809902 w 136"/>
                <a:gd name="T49" fmla="*/ 905329347 h 140"/>
                <a:gd name="T50" fmla="*/ 100561401 w 136"/>
                <a:gd name="T51" fmla="*/ 806566563 h 140"/>
                <a:gd name="T52" fmla="*/ 100561401 w 136"/>
                <a:gd name="T53" fmla="*/ 337441903 h 140"/>
                <a:gd name="T54" fmla="*/ 737455102 w 136"/>
                <a:gd name="T55" fmla="*/ 337441903 h 140"/>
                <a:gd name="T56" fmla="*/ 737455102 w 136"/>
                <a:gd name="T57" fmla="*/ 806566563 h 140"/>
                <a:gd name="T58" fmla="*/ 100561401 w 136"/>
                <a:gd name="T59" fmla="*/ 806566563 h 140"/>
                <a:gd name="T60" fmla="*/ 326826002 w 136"/>
                <a:gd name="T61" fmla="*/ 238676250 h 140"/>
                <a:gd name="T62" fmla="*/ 326826002 w 136"/>
                <a:gd name="T63" fmla="*/ 98762784 h 140"/>
                <a:gd name="T64" fmla="*/ 502809902 w 136"/>
                <a:gd name="T65" fmla="*/ 98762784 h 140"/>
                <a:gd name="T66" fmla="*/ 502809902 w 136"/>
                <a:gd name="T67" fmla="*/ 238676250 h 140"/>
                <a:gd name="T68" fmla="*/ 326826002 w 136"/>
                <a:gd name="T69" fmla="*/ 238676250 h 140"/>
                <a:gd name="T70" fmla="*/ 737455102 w 136"/>
                <a:gd name="T71" fmla="*/ 238676250 h 140"/>
                <a:gd name="T72" fmla="*/ 603371304 w 136"/>
                <a:gd name="T73" fmla="*/ 238676250 h 140"/>
                <a:gd name="T74" fmla="*/ 603371304 w 136"/>
                <a:gd name="T75" fmla="*/ 98762784 h 140"/>
                <a:gd name="T76" fmla="*/ 737455102 w 136"/>
                <a:gd name="T77" fmla="*/ 98762784 h 140"/>
                <a:gd name="T78" fmla="*/ 737455102 w 136"/>
                <a:gd name="T79" fmla="*/ 238676250 h 140"/>
                <a:gd name="T80" fmla="*/ 100561401 w 136"/>
                <a:gd name="T81" fmla="*/ 98762784 h 140"/>
                <a:gd name="T82" fmla="*/ 226264601 w 136"/>
                <a:gd name="T83" fmla="*/ 98762784 h 140"/>
                <a:gd name="T84" fmla="*/ 226264601 w 136"/>
                <a:gd name="T85" fmla="*/ 238676250 h 140"/>
                <a:gd name="T86" fmla="*/ 100561401 w 136"/>
                <a:gd name="T87" fmla="*/ 238676250 h 140"/>
                <a:gd name="T88" fmla="*/ 100561401 w 136"/>
                <a:gd name="T89" fmla="*/ 98762784 h 140"/>
                <a:gd name="T90" fmla="*/ 100561401 w 136"/>
                <a:gd name="T91" fmla="*/ 905329347 h 140"/>
                <a:gd name="T92" fmla="*/ 226264601 w 136"/>
                <a:gd name="T93" fmla="*/ 905329347 h 140"/>
                <a:gd name="T94" fmla="*/ 226264601 w 136"/>
                <a:gd name="T95" fmla="*/ 1053473523 h 140"/>
                <a:gd name="T96" fmla="*/ 100561401 w 136"/>
                <a:gd name="T97" fmla="*/ 1053473523 h 140"/>
                <a:gd name="T98" fmla="*/ 100561401 w 136"/>
                <a:gd name="T99" fmla="*/ 905329347 h 140"/>
                <a:gd name="T100" fmla="*/ 1039142201 w 136"/>
                <a:gd name="T101" fmla="*/ 1053473523 h 140"/>
                <a:gd name="T102" fmla="*/ 838016504 w 136"/>
                <a:gd name="T103" fmla="*/ 1053473523 h 140"/>
                <a:gd name="T104" fmla="*/ 838016504 w 136"/>
                <a:gd name="T105" fmla="*/ 855947955 h 140"/>
                <a:gd name="T106" fmla="*/ 838016504 w 136"/>
                <a:gd name="T107" fmla="*/ 370361875 h 140"/>
                <a:gd name="T108" fmla="*/ 1039142201 w 136"/>
                <a:gd name="T109" fmla="*/ 370361875 h 140"/>
                <a:gd name="T110" fmla="*/ 1039142201 w 136"/>
                <a:gd name="T111" fmla="*/ 1053473523 h 1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36" h="140">
                  <a:moveTo>
                    <a:pt x="13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2"/>
                    <a:pt x="97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7"/>
                    <a:pt x="2" y="140"/>
                    <a:pt x="6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4" y="140"/>
                    <a:pt x="136" y="137"/>
                    <a:pt x="136" y="134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36" y="36"/>
                    <a:pt x="134" y="33"/>
                    <a:pt x="130" y="33"/>
                  </a:cubicBezTo>
                  <a:close/>
                  <a:moveTo>
                    <a:pt x="88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88" y="110"/>
                    <a:pt x="88" y="110"/>
                    <a:pt x="88" y="110"/>
                  </a:cubicBezTo>
                  <a:lnTo>
                    <a:pt x="88" y="128"/>
                  </a:lnTo>
                  <a:close/>
                  <a:moveTo>
                    <a:pt x="60" y="110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10"/>
                    <a:pt x="39" y="110"/>
                    <a:pt x="39" y="110"/>
                  </a:cubicBezTo>
                  <a:lnTo>
                    <a:pt x="60" y="110"/>
                  </a:lnTo>
                  <a:close/>
                  <a:moveTo>
                    <a:pt x="12" y="98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98"/>
                    <a:pt x="88" y="98"/>
                    <a:pt x="88" y="98"/>
                  </a:cubicBezTo>
                  <a:lnTo>
                    <a:pt x="12" y="98"/>
                  </a:lnTo>
                  <a:close/>
                  <a:moveTo>
                    <a:pt x="39" y="29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29"/>
                    <a:pt x="60" y="29"/>
                    <a:pt x="60" y="29"/>
                  </a:cubicBezTo>
                  <a:lnTo>
                    <a:pt x="39" y="29"/>
                  </a:lnTo>
                  <a:close/>
                  <a:moveTo>
                    <a:pt x="88" y="29"/>
                  </a:moveTo>
                  <a:cubicBezTo>
                    <a:pt x="72" y="29"/>
                    <a:pt x="72" y="29"/>
                    <a:pt x="72" y="29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88" y="12"/>
                    <a:pt x="88" y="12"/>
                    <a:pt x="88" y="12"/>
                  </a:cubicBezTo>
                  <a:lnTo>
                    <a:pt x="88" y="29"/>
                  </a:lnTo>
                  <a:close/>
                  <a:moveTo>
                    <a:pt x="12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12" y="12"/>
                  </a:lnTo>
                  <a:close/>
                  <a:moveTo>
                    <a:pt x="12" y="110"/>
                  </a:moveTo>
                  <a:cubicBezTo>
                    <a:pt x="27" y="110"/>
                    <a:pt x="27" y="110"/>
                    <a:pt x="27" y="110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12" y="128"/>
                    <a:pt x="12" y="128"/>
                    <a:pt x="12" y="128"/>
                  </a:cubicBezTo>
                  <a:lnTo>
                    <a:pt x="12" y="110"/>
                  </a:lnTo>
                  <a:close/>
                  <a:moveTo>
                    <a:pt x="124" y="128"/>
                  </a:moveTo>
                  <a:cubicBezTo>
                    <a:pt x="100" y="128"/>
                    <a:pt x="100" y="128"/>
                    <a:pt x="100" y="128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24" y="45"/>
                    <a:pt x="124" y="45"/>
                    <a:pt x="124" y="45"/>
                  </a:cubicBezTo>
                  <a:lnTo>
                    <a:pt x="124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" name="Group 20"/>
            <p:cNvGrpSpPr/>
            <p:nvPr/>
          </p:nvGrpSpPr>
          <p:grpSpPr bwMode="auto">
            <a:xfrm>
              <a:off x="4814888" y="3778250"/>
              <a:ext cx="495300" cy="504825"/>
              <a:chOff x="0" y="0"/>
              <a:chExt cx="276" cy="281"/>
            </a:xfrm>
          </p:grpSpPr>
          <p:sp>
            <p:nvSpPr>
              <p:cNvPr id="32" name="Freeform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6" cy="203"/>
              </a:xfrm>
              <a:custGeom>
                <a:avLst/>
                <a:gdLst>
                  <a:gd name="T0" fmla="*/ 424 w 138"/>
                  <a:gd name="T1" fmla="*/ 149 h 101"/>
                  <a:gd name="T2" fmla="*/ 400 w 138"/>
                  <a:gd name="T3" fmla="*/ 153 h 101"/>
                  <a:gd name="T4" fmla="*/ 400 w 138"/>
                  <a:gd name="T5" fmla="*/ 141 h 101"/>
                  <a:gd name="T6" fmla="*/ 264 w 138"/>
                  <a:gd name="T7" fmla="*/ 0 h 101"/>
                  <a:gd name="T8" fmla="*/ 128 w 138"/>
                  <a:gd name="T9" fmla="*/ 117 h 101"/>
                  <a:gd name="T10" fmla="*/ 88 w 138"/>
                  <a:gd name="T11" fmla="*/ 121 h 101"/>
                  <a:gd name="T12" fmla="*/ 88 w 138"/>
                  <a:gd name="T13" fmla="*/ 121 h 101"/>
                  <a:gd name="T14" fmla="*/ 32 w 138"/>
                  <a:gd name="T15" fmla="*/ 207 h 101"/>
                  <a:gd name="T16" fmla="*/ 40 w 138"/>
                  <a:gd name="T17" fmla="*/ 243 h 101"/>
                  <a:gd name="T18" fmla="*/ 0 w 138"/>
                  <a:gd name="T19" fmla="*/ 320 h 101"/>
                  <a:gd name="T20" fmla="*/ 88 w 138"/>
                  <a:gd name="T21" fmla="*/ 408 h 101"/>
                  <a:gd name="T22" fmla="*/ 180 w 138"/>
                  <a:gd name="T23" fmla="*/ 408 h 101"/>
                  <a:gd name="T24" fmla="*/ 204 w 138"/>
                  <a:gd name="T25" fmla="*/ 384 h 101"/>
                  <a:gd name="T26" fmla="*/ 180 w 138"/>
                  <a:gd name="T27" fmla="*/ 360 h 101"/>
                  <a:gd name="T28" fmla="*/ 88 w 138"/>
                  <a:gd name="T29" fmla="*/ 360 h 101"/>
                  <a:gd name="T30" fmla="*/ 48 w 138"/>
                  <a:gd name="T31" fmla="*/ 320 h 101"/>
                  <a:gd name="T32" fmla="*/ 80 w 138"/>
                  <a:gd name="T33" fmla="*/ 279 h 101"/>
                  <a:gd name="T34" fmla="*/ 100 w 138"/>
                  <a:gd name="T35" fmla="*/ 263 h 101"/>
                  <a:gd name="T36" fmla="*/ 92 w 138"/>
                  <a:gd name="T37" fmla="*/ 235 h 101"/>
                  <a:gd name="T38" fmla="*/ 80 w 138"/>
                  <a:gd name="T39" fmla="*/ 207 h 101"/>
                  <a:gd name="T40" fmla="*/ 104 w 138"/>
                  <a:gd name="T41" fmla="*/ 165 h 101"/>
                  <a:gd name="T42" fmla="*/ 104 w 138"/>
                  <a:gd name="T43" fmla="*/ 165 h 101"/>
                  <a:gd name="T44" fmla="*/ 140 w 138"/>
                  <a:gd name="T45" fmla="*/ 169 h 101"/>
                  <a:gd name="T46" fmla="*/ 164 w 138"/>
                  <a:gd name="T47" fmla="*/ 169 h 101"/>
                  <a:gd name="T48" fmla="*/ 172 w 138"/>
                  <a:gd name="T49" fmla="*/ 145 h 101"/>
                  <a:gd name="T50" fmla="*/ 172 w 138"/>
                  <a:gd name="T51" fmla="*/ 141 h 101"/>
                  <a:gd name="T52" fmla="*/ 172 w 138"/>
                  <a:gd name="T53" fmla="*/ 141 h 101"/>
                  <a:gd name="T54" fmla="*/ 264 w 138"/>
                  <a:gd name="T55" fmla="*/ 48 h 101"/>
                  <a:gd name="T56" fmla="*/ 352 w 138"/>
                  <a:gd name="T57" fmla="*/ 141 h 101"/>
                  <a:gd name="T58" fmla="*/ 336 w 138"/>
                  <a:gd name="T59" fmla="*/ 185 h 101"/>
                  <a:gd name="T60" fmla="*/ 344 w 138"/>
                  <a:gd name="T61" fmla="*/ 219 h 101"/>
                  <a:gd name="T62" fmla="*/ 372 w 138"/>
                  <a:gd name="T63" fmla="*/ 219 h 101"/>
                  <a:gd name="T64" fmla="*/ 424 w 138"/>
                  <a:gd name="T65" fmla="*/ 197 h 101"/>
                  <a:gd name="T66" fmla="*/ 504 w 138"/>
                  <a:gd name="T67" fmla="*/ 279 h 101"/>
                  <a:gd name="T68" fmla="*/ 424 w 138"/>
                  <a:gd name="T69" fmla="*/ 360 h 101"/>
                  <a:gd name="T70" fmla="*/ 372 w 138"/>
                  <a:gd name="T71" fmla="*/ 360 h 101"/>
                  <a:gd name="T72" fmla="*/ 348 w 138"/>
                  <a:gd name="T73" fmla="*/ 384 h 101"/>
                  <a:gd name="T74" fmla="*/ 372 w 138"/>
                  <a:gd name="T75" fmla="*/ 408 h 101"/>
                  <a:gd name="T76" fmla="*/ 424 w 138"/>
                  <a:gd name="T77" fmla="*/ 408 h 101"/>
                  <a:gd name="T78" fmla="*/ 552 w 138"/>
                  <a:gd name="T79" fmla="*/ 279 h 101"/>
                  <a:gd name="T80" fmla="*/ 424 w 138"/>
                  <a:gd name="T81" fmla="*/ 149 h 1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38" h="101">
                    <a:moveTo>
                      <a:pt x="106" y="37"/>
                    </a:moveTo>
                    <a:cubicBezTo>
                      <a:pt x="104" y="37"/>
                      <a:pt x="102" y="37"/>
                      <a:pt x="100" y="38"/>
                    </a:cubicBezTo>
                    <a:cubicBezTo>
                      <a:pt x="100" y="37"/>
                      <a:pt x="100" y="36"/>
                      <a:pt x="100" y="35"/>
                    </a:cubicBezTo>
                    <a:cubicBezTo>
                      <a:pt x="100" y="16"/>
                      <a:pt x="84" y="0"/>
                      <a:pt x="66" y="0"/>
                    </a:cubicBezTo>
                    <a:cubicBezTo>
                      <a:pt x="49" y="0"/>
                      <a:pt x="35" y="13"/>
                      <a:pt x="32" y="29"/>
                    </a:cubicBezTo>
                    <a:cubicBezTo>
                      <a:pt x="28" y="28"/>
                      <a:pt x="25" y="29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13" y="33"/>
                      <a:pt x="8" y="42"/>
                      <a:pt x="8" y="51"/>
                    </a:cubicBezTo>
                    <a:cubicBezTo>
                      <a:pt x="8" y="54"/>
                      <a:pt x="8" y="57"/>
                      <a:pt x="10" y="60"/>
                    </a:cubicBezTo>
                    <a:cubicBezTo>
                      <a:pt x="4" y="64"/>
                      <a:pt x="0" y="71"/>
                      <a:pt x="0" y="79"/>
                    </a:cubicBezTo>
                    <a:cubicBezTo>
                      <a:pt x="0" y="91"/>
                      <a:pt x="10" y="101"/>
                      <a:pt x="22" y="101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8" y="101"/>
                      <a:pt x="51" y="98"/>
                      <a:pt x="51" y="95"/>
                    </a:cubicBezTo>
                    <a:cubicBezTo>
                      <a:pt x="51" y="92"/>
                      <a:pt x="48" y="89"/>
                      <a:pt x="45" y="89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16" y="89"/>
                      <a:pt x="12" y="84"/>
                      <a:pt x="12" y="79"/>
                    </a:cubicBezTo>
                    <a:cubicBezTo>
                      <a:pt x="12" y="74"/>
                      <a:pt x="16" y="70"/>
                      <a:pt x="20" y="69"/>
                    </a:cubicBezTo>
                    <a:cubicBezTo>
                      <a:pt x="23" y="69"/>
                      <a:pt x="25" y="67"/>
                      <a:pt x="25" y="65"/>
                    </a:cubicBezTo>
                    <a:cubicBezTo>
                      <a:pt x="26" y="62"/>
                      <a:pt x="25" y="60"/>
                      <a:pt x="23" y="58"/>
                    </a:cubicBezTo>
                    <a:cubicBezTo>
                      <a:pt x="21" y="57"/>
                      <a:pt x="20" y="54"/>
                      <a:pt x="20" y="51"/>
                    </a:cubicBezTo>
                    <a:cubicBezTo>
                      <a:pt x="20" y="47"/>
                      <a:pt x="22" y="43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40"/>
                      <a:pt x="32" y="40"/>
                      <a:pt x="35" y="42"/>
                    </a:cubicBezTo>
                    <a:cubicBezTo>
                      <a:pt x="36" y="43"/>
                      <a:pt x="39" y="43"/>
                      <a:pt x="41" y="42"/>
                    </a:cubicBezTo>
                    <a:cubicBezTo>
                      <a:pt x="43" y="41"/>
                      <a:pt x="44" y="39"/>
                      <a:pt x="43" y="36"/>
                    </a:cubicBezTo>
                    <a:cubicBezTo>
                      <a:pt x="43" y="36"/>
                      <a:pt x="43" y="36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22"/>
                      <a:pt x="53" y="12"/>
                      <a:pt x="66" y="12"/>
                    </a:cubicBezTo>
                    <a:cubicBezTo>
                      <a:pt x="78" y="12"/>
                      <a:pt x="88" y="22"/>
                      <a:pt x="88" y="35"/>
                    </a:cubicBezTo>
                    <a:cubicBezTo>
                      <a:pt x="88" y="39"/>
                      <a:pt x="87" y="43"/>
                      <a:pt x="84" y="46"/>
                    </a:cubicBezTo>
                    <a:cubicBezTo>
                      <a:pt x="83" y="49"/>
                      <a:pt x="83" y="52"/>
                      <a:pt x="86" y="54"/>
                    </a:cubicBezTo>
                    <a:cubicBezTo>
                      <a:pt x="88" y="56"/>
                      <a:pt x="91" y="56"/>
                      <a:pt x="93" y="54"/>
                    </a:cubicBezTo>
                    <a:cubicBezTo>
                      <a:pt x="96" y="52"/>
                      <a:pt x="100" y="49"/>
                      <a:pt x="106" y="49"/>
                    </a:cubicBezTo>
                    <a:cubicBezTo>
                      <a:pt x="117" y="49"/>
                      <a:pt x="126" y="58"/>
                      <a:pt x="126" y="69"/>
                    </a:cubicBezTo>
                    <a:cubicBezTo>
                      <a:pt x="126" y="80"/>
                      <a:pt x="117" y="89"/>
                      <a:pt x="106" y="89"/>
                    </a:cubicBezTo>
                    <a:cubicBezTo>
                      <a:pt x="93" y="89"/>
                      <a:pt x="93" y="89"/>
                      <a:pt x="93" y="89"/>
                    </a:cubicBezTo>
                    <a:cubicBezTo>
                      <a:pt x="90" y="89"/>
                      <a:pt x="87" y="92"/>
                      <a:pt x="87" y="95"/>
                    </a:cubicBezTo>
                    <a:cubicBezTo>
                      <a:pt x="87" y="98"/>
                      <a:pt x="90" y="101"/>
                      <a:pt x="93" y="101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24" y="101"/>
                      <a:pt x="138" y="87"/>
                      <a:pt x="138" y="69"/>
                    </a:cubicBezTo>
                    <a:cubicBezTo>
                      <a:pt x="138" y="51"/>
                      <a:pt x="124" y="37"/>
                      <a:pt x="10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22"/>
              <p:cNvSpPr>
                <a:spLocks noChangeArrowheads="1"/>
              </p:cNvSpPr>
              <p:nvPr/>
            </p:nvSpPr>
            <p:spPr bwMode="auto">
              <a:xfrm>
                <a:off x="84" y="115"/>
                <a:ext cx="108" cy="166"/>
              </a:xfrm>
              <a:custGeom>
                <a:avLst/>
                <a:gdLst>
                  <a:gd name="T0" fmla="*/ 172 w 54"/>
                  <a:gd name="T1" fmla="*/ 212 h 83"/>
                  <a:gd name="T2" fmla="*/ 132 w 54"/>
                  <a:gd name="T3" fmla="*/ 252 h 83"/>
                  <a:gd name="T4" fmla="*/ 132 w 54"/>
                  <a:gd name="T5" fmla="*/ 24 h 83"/>
                  <a:gd name="T6" fmla="*/ 108 w 54"/>
                  <a:gd name="T7" fmla="*/ 0 h 83"/>
                  <a:gd name="T8" fmla="*/ 84 w 54"/>
                  <a:gd name="T9" fmla="*/ 24 h 83"/>
                  <a:gd name="T10" fmla="*/ 84 w 54"/>
                  <a:gd name="T11" fmla="*/ 252 h 83"/>
                  <a:gd name="T12" fmla="*/ 44 w 54"/>
                  <a:gd name="T13" fmla="*/ 212 h 83"/>
                  <a:gd name="T14" fmla="*/ 8 w 54"/>
                  <a:gd name="T15" fmla="*/ 212 h 83"/>
                  <a:gd name="T16" fmla="*/ 8 w 54"/>
                  <a:gd name="T17" fmla="*/ 244 h 83"/>
                  <a:gd name="T18" fmla="*/ 92 w 54"/>
                  <a:gd name="T19" fmla="*/ 328 h 83"/>
                  <a:gd name="T20" fmla="*/ 108 w 54"/>
                  <a:gd name="T21" fmla="*/ 332 h 83"/>
                  <a:gd name="T22" fmla="*/ 124 w 54"/>
                  <a:gd name="T23" fmla="*/ 328 h 83"/>
                  <a:gd name="T24" fmla="*/ 208 w 54"/>
                  <a:gd name="T25" fmla="*/ 244 h 83"/>
                  <a:gd name="T26" fmla="*/ 208 w 54"/>
                  <a:gd name="T27" fmla="*/ 212 h 83"/>
                  <a:gd name="T28" fmla="*/ 172 w 54"/>
                  <a:gd name="T29" fmla="*/ 212 h 8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" h="83">
                    <a:moveTo>
                      <a:pt x="43" y="53"/>
                    </a:move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2"/>
                      <a:pt x="30" y="0"/>
                      <a:pt x="27" y="0"/>
                    </a:cubicBezTo>
                    <a:cubicBezTo>
                      <a:pt x="24" y="0"/>
                      <a:pt x="21" y="2"/>
                      <a:pt x="21" y="6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8" y="50"/>
                      <a:pt x="5" y="50"/>
                      <a:pt x="2" y="53"/>
                    </a:cubicBezTo>
                    <a:cubicBezTo>
                      <a:pt x="0" y="55"/>
                      <a:pt x="0" y="59"/>
                      <a:pt x="2" y="61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4" y="83"/>
                      <a:pt x="25" y="83"/>
                      <a:pt x="27" y="83"/>
                    </a:cubicBezTo>
                    <a:cubicBezTo>
                      <a:pt x="28" y="83"/>
                      <a:pt x="30" y="83"/>
                      <a:pt x="31" y="82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4" y="59"/>
                      <a:pt x="54" y="55"/>
                      <a:pt x="52" y="53"/>
                    </a:cubicBezTo>
                    <a:cubicBezTo>
                      <a:pt x="49" y="50"/>
                      <a:pt x="45" y="50"/>
                      <a:pt x="43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" name="Freeform 23"/>
            <p:cNvSpPr>
              <a:spLocks noEditPoints="1" noChangeArrowheads="1"/>
            </p:cNvSpPr>
            <p:nvPr/>
          </p:nvSpPr>
          <p:spPr bwMode="auto">
            <a:xfrm>
              <a:off x="6210300" y="5181600"/>
              <a:ext cx="438150" cy="465138"/>
            </a:xfrm>
            <a:custGeom>
              <a:avLst/>
              <a:gdLst>
                <a:gd name="T0" fmla="*/ 1222982868 w 132"/>
                <a:gd name="T1" fmla="*/ 618151790 h 140"/>
                <a:gd name="T2" fmla="*/ 1134841693 w 132"/>
                <a:gd name="T3" fmla="*/ 618151790 h 140"/>
                <a:gd name="T4" fmla="*/ 1134841693 w 132"/>
                <a:gd name="T5" fmla="*/ 408421066 h 140"/>
                <a:gd name="T6" fmla="*/ 727179631 w 132"/>
                <a:gd name="T7" fmla="*/ 0 h 140"/>
                <a:gd name="T8" fmla="*/ 319517568 w 132"/>
                <a:gd name="T9" fmla="*/ 408421066 h 140"/>
                <a:gd name="T10" fmla="*/ 319517568 w 132"/>
                <a:gd name="T11" fmla="*/ 607114730 h 140"/>
                <a:gd name="T12" fmla="*/ 231376393 w 132"/>
                <a:gd name="T13" fmla="*/ 607114730 h 140"/>
                <a:gd name="T14" fmla="*/ 0 w 132"/>
                <a:gd name="T15" fmla="*/ 838919574 h 140"/>
                <a:gd name="T16" fmla="*/ 231376393 w 132"/>
                <a:gd name="T17" fmla="*/ 1070727742 h 140"/>
                <a:gd name="T18" fmla="*/ 451732650 w 132"/>
                <a:gd name="T19" fmla="*/ 1070727742 h 140"/>
                <a:gd name="T20" fmla="*/ 451732650 w 132"/>
                <a:gd name="T21" fmla="*/ 629192173 h 140"/>
                <a:gd name="T22" fmla="*/ 451732650 w 132"/>
                <a:gd name="T23" fmla="*/ 607114730 h 140"/>
                <a:gd name="T24" fmla="*/ 451732650 w 132"/>
                <a:gd name="T25" fmla="*/ 408421066 h 140"/>
                <a:gd name="T26" fmla="*/ 727179631 w 132"/>
                <a:gd name="T27" fmla="*/ 132461335 h 140"/>
                <a:gd name="T28" fmla="*/ 1002626611 w 132"/>
                <a:gd name="T29" fmla="*/ 408421066 h 140"/>
                <a:gd name="T30" fmla="*/ 1002626611 w 132"/>
                <a:gd name="T31" fmla="*/ 618151790 h 140"/>
                <a:gd name="T32" fmla="*/ 1002626611 w 132"/>
                <a:gd name="T33" fmla="*/ 651266293 h 140"/>
                <a:gd name="T34" fmla="*/ 1002626611 w 132"/>
                <a:gd name="T35" fmla="*/ 1015535795 h 140"/>
                <a:gd name="T36" fmla="*/ 1002626611 w 132"/>
                <a:gd name="T37" fmla="*/ 1081768124 h 140"/>
                <a:gd name="T38" fmla="*/ 1002626611 w 132"/>
                <a:gd name="T39" fmla="*/ 1203189077 h 140"/>
                <a:gd name="T40" fmla="*/ 892448483 w 132"/>
                <a:gd name="T41" fmla="*/ 1313572969 h 140"/>
                <a:gd name="T42" fmla="*/ 870411530 w 132"/>
                <a:gd name="T43" fmla="*/ 1313572969 h 140"/>
                <a:gd name="T44" fmla="*/ 727179631 w 132"/>
                <a:gd name="T45" fmla="*/ 1214229459 h 140"/>
                <a:gd name="T46" fmla="*/ 561910778 w 132"/>
                <a:gd name="T47" fmla="*/ 1379805298 h 140"/>
                <a:gd name="T48" fmla="*/ 727179631 w 132"/>
                <a:gd name="T49" fmla="*/ 1545381136 h 140"/>
                <a:gd name="T50" fmla="*/ 870411530 w 132"/>
                <a:gd name="T51" fmla="*/ 1446034304 h 140"/>
                <a:gd name="T52" fmla="*/ 892448483 w 132"/>
                <a:gd name="T53" fmla="*/ 1446034304 h 140"/>
                <a:gd name="T54" fmla="*/ 1134841693 w 132"/>
                <a:gd name="T55" fmla="*/ 1203189077 h 140"/>
                <a:gd name="T56" fmla="*/ 1134841693 w 132"/>
                <a:gd name="T57" fmla="*/ 1081768124 h 140"/>
                <a:gd name="T58" fmla="*/ 1222982868 w 132"/>
                <a:gd name="T59" fmla="*/ 1081768124 h 140"/>
                <a:gd name="T60" fmla="*/ 1454359261 w 132"/>
                <a:gd name="T61" fmla="*/ 849959957 h 140"/>
                <a:gd name="T62" fmla="*/ 1222982868 w 132"/>
                <a:gd name="T63" fmla="*/ 618151790 h 140"/>
                <a:gd name="T64" fmla="*/ 319517568 w 132"/>
                <a:gd name="T65" fmla="*/ 938266406 h 140"/>
                <a:gd name="T66" fmla="*/ 231376393 w 132"/>
                <a:gd name="T67" fmla="*/ 938266406 h 140"/>
                <a:gd name="T68" fmla="*/ 132215082 w 132"/>
                <a:gd name="T69" fmla="*/ 838919574 h 140"/>
                <a:gd name="T70" fmla="*/ 231376393 w 132"/>
                <a:gd name="T71" fmla="*/ 739576065 h 140"/>
                <a:gd name="T72" fmla="*/ 319517568 w 132"/>
                <a:gd name="T73" fmla="*/ 739576065 h 140"/>
                <a:gd name="T74" fmla="*/ 319517568 w 132"/>
                <a:gd name="T75" fmla="*/ 938266406 h 140"/>
                <a:gd name="T76" fmla="*/ 1222982868 w 132"/>
                <a:gd name="T77" fmla="*/ 949306789 h 140"/>
                <a:gd name="T78" fmla="*/ 1134841693 w 132"/>
                <a:gd name="T79" fmla="*/ 949306789 h 140"/>
                <a:gd name="T80" fmla="*/ 1134841693 w 132"/>
                <a:gd name="T81" fmla="*/ 750613125 h 140"/>
                <a:gd name="T82" fmla="*/ 1222982868 w 132"/>
                <a:gd name="T83" fmla="*/ 750613125 h 140"/>
                <a:gd name="T84" fmla="*/ 1322144180 w 132"/>
                <a:gd name="T85" fmla="*/ 849959957 h 140"/>
                <a:gd name="T86" fmla="*/ 1222982868 w 132"/>
                <a:gd name="T87" fmla="*/ 949306789 h 1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32" h="140">
                  <a:moveTo>
                    <a:pt x="111" y="56"/>
                  </a:moveTo>
                  <a:cubicBezTo>
                    <a:pt x="103" y="56"/>
                    <a:pt x="103" y="56"/>
                    <a:pt x="103" y="5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16"/>
                    <a:pt x="86" y="0"/>
                    <a:pt x="66" y="0"/>
                  </a:cubicBezTo>
                  <a:cubicBezTo>
                    <a:pt x="46" y="0"/>
                    <a:pt x="29" y="16"/>
                    <a:pt x="29" y="3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9" y="55"/>
                    <a:pt x="0" y="65"/>
                    <a:pt x="0" y="76"/>
                  </a:cubicBezTo>
                  <a:cubicBezTo>
                    <a:pt x="0" y="88"/>
                    <a:pt x="9" y="97"/>
                    <a:pt x="2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23"/>
                    <a:pt x="52" y="12"/>
                    <a:pt x="66" y="12"/>
                  </a:cubicBezTo>
                  <a:cubicBezTo>
                    <a:pt x="80" y="12"/>
                    <a:pt x="91" y="23"/>
                    <a:pt x="91" y="37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1" y="109"/>
                    <a:pt x="91" y="109"/>
                    <a:pt x="91" y="109"/>
                  </a:cubicBezTo>
                  <a:cubicBezTo>
                    <a:pt x="91" y="114"/>
                    <a:pt x="86" y="119"/>
                    <a:pt x="81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7" y="114"/>
                    <a:pt x="72" y="110"/>
                    <a:pt x="66" y="110"/>
                  </a:cubicBezTo>
                  <a:cubicBezTo>
                    <a:pt x="58" y="110"/>
                    <a:pt x="51" y="117"/>
                    <a:pt x="51" y="125"/>
                  </a:cubicBezTo>
                  <a:cubicBezTo>
                    <a:pt x="51" y="133"/>
                    <a:pt x="58" y="140"/>
                    <a:pt x="66" y="140"/>
                  </a:cubicBezTo>
                  <a:cubicBezTo>
                    <a:pt x="72" y="140"/>
                    <a:pt x="77" y="136"/>
                    <a:pt x="79" y="131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93" y="131"/>
                    <a:pt x="103" y="121"/>
                    <a:pt x="103" y="109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23" y="98"/>
                    <a:pt x="132" y="89"/>
                    <a:pt x="132" y="77"/>
                  </a:cubicBezTo>
                  <a:cubicBezTo>
                    <a:pt x="132" y="66"/>
                    <a:pt x="123" y="56"/>
                    <a:pt x="111" y="56"/>
                  </a:cubicBezTo>
                  <a:close/>
                  <a:moveTo>
                    <a:pt x="29" y="85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6" y="85"/>
                    <a:pt x="12" y="81"/>
                    <a:pt x="12" y="76"/>
                  </a:cubicBezTo>
                  <a:cubicBezTo>
                    <a:pt x="12" y="71"/>
                    <a:pt x="16" y="67"/>
                    <a:pt x="21" y="67"/>
                  </a:cubicBezTo>
                  <a:cubicBezTo>
                    <a:pt x="29" y="67"/>
                    <a:pt x="29" y="67"/>
                    <a:pt x="29" y="67"/>
                  </a:cubicBezTo>
                  <a:lnTo>
                    <a:pt x="29" y="85"/>
                  </a:lnTo>
                  <a:close/>
                  <a:moveTo>
                    <a:pt x="111" y="86"/>
                  </a:moveTo>
                  <a:cubicBezTo>
                    <a:pt x="103" y="86"/>
                    <a:pt x="103" y="86"/>
                    <a:pt x="103" y="86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6" y="68"/>
                    <a:pt x="120" y="72"/>
                    <a:pt x="120" y="77"/>
                  </a:cubicBezTo>
                  <a:cubicBezTo>
                    <a:pt x="120" y="82"/>
                    <a:pt x="116" y="86"/>
                    <a:pt x="111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Group 24"/>
            <p:cNvGrpSpPr/>
            <p:nvPr/>
          </p:nvGrpSpPr>
          <p:grpSpPr bwMode="auto">
            <a:xfrm>
              <a:off x="7593013" y="3813175"/>
              <a:ext cx="431800" cy="371475"/>
              <a:chOff x="0" y="0"/>
              <a:chExt cx="280" cy="240"/>
            </a:xfrm>
          </p:grpSpPr>
          <p:sp>
            <p:nvSpPr>
              <p:cNvPr id="30" name="Freeform 2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80" cy="240"/>
              </a:xfrm>
              <a:custGeom>
                <a:avLst/>
                <a:gdLst>
                  <a:gd name="T0" fmla="*/ 488 w 140"/>
                  <a:gd name="T1" fmla="*/ 80 h 120"/>
                  <a:gd name="T2" fmla="*/ 400 w 140"/>
                  <a:gd name="T3" fmla="*/ 80 h 120"/>
                  <a:gd name="T4" fmla="*/ 400 w 140"/>
                  <a:gd name="T5" fmla="*/ 72 h 120"/>
                  <a:gd name="T6" fmla="*/ 400 w 140"/>
                  <a:gd name="T7" fmla="*/ 60 h 120"/>
                  <a:gd name="T8" fmla="*/ 340 w 140"/>
                  <a:gd name="T9" fmla="*/ 0 h 120"/>
                  <a:gd name="T10" fmla="*/ 280 w 140"/>
                  <a:gd name="T11" fmla="*/ 0 h 120"/>
                  <a:gd name="T12" fmla="*/ 224 w 140"/>
                  <a:gd name="T13" fmla="*/ 60 h 120"/>
                  <a:gd name="T14" fmla="*/ 224 w 140"/>
                  <a:gd name="T15" fmla="*/ 80 h 120"/>
                  <a:gd name="T16" fmla="*/ 72 w 140"/>
                  <a:gd name="T17" fmla="*/ 80 h 120"/>
                  <a:gd name="T18" fmla="*/ 0 w 140"/>
                  <a:gd name="T19" fmla="*/ 152 h 120"/>
                  <a:gd name="T20" fmla="*/ 0 w 140"/>
                  <a:gd name="T21" fmla="*/ 404 h 120"/>
                  <a:gd name="T22" fmla="*/ 72 w 140"/>
                  <a:gd name="T23" fmla="*/ 480 h 120"/>
                  <a:gd name="T24" fmla="*/ 488 w 140"/>
                  <a:gd name="T25" fmla="*/ 480 h 120"/>
                  <a:gd name="T26" fmla="*/ 560 w 140"/>
                  <a:gd name="T27" fmla="*/ 404 h 120"/>
                  <a:gd name="T28" fmla="*/ 560 w 140"/>
                  <a:gd name="T29" fmla="*/ 152 h 120"/>
                  <a:gd name="T30" fmla="*/ 488 w 140"/>
                  <a:gd name="T31" fmla="*/ 80 h 120"/>
                  <a:gd name="T32" fmla="*/ 48 w 140"/>
                  <a:gd name="T33" fmla="*/ 404 h 120"/>
                  <a:gd name="T34" fmla="*/ 48 w 140"/>
                  <a:gd name="T35" fmla="*/ 152 h 120"/>
                  <a:gd name="T36" fmla="*/ 72 w 140"/>
                  <a:gd name="T37" fmla="*/ 128 h 120"/>
                  <a:gd name="T38" fmla="*/ 132 w 140"/>
                  <a:gd name="T39" fmla="*/ 128 h 120"/>
                  <a:gd name="T40" fmla="*/ 132 w 140"/>
                  <a:gd name="T41" fmla="*/ 432 h 120"/>
                  <a:gd name="T42" fmla="*/ 72 w 140"/>
                  <a:gd name="T43" fmla="*/ 432 h 120"/>
                  <a:gd name="T44" fmla="*/ 48 w 140"/>
                  <a:gd name="T45" fmla="*/ 404 h 120"/>
                  <a:gd name="T46" fmla="*/ 512 w 140"/>
                  <a:gd name="T47" fmla="*/ 404 h 120"/>
                  <a:gd name="T48" fmla="*/ 488 w 140"/>
                  <a:gd name="T49" fmla="*/ 432 h 120"/>
                  <a:gd name="T50" fmla="*/ 180 w 140"/>
                  <a:gd name="T51" fmla="*/ 432 h 120"/>
                  <a:gd name="T52" fmla="*/ 180 w 140"/>
                  <a:gd name="T53" fmla="*/ 128 h 120"/>
                  <a:gd name="T54" fmla="*/ 224 w 140"/>
                  <a:gd name="T55" fmla="*/ 128 h 120"/>
                  <a:gd name="T56" fmla="*/ 396 w 140"/>
                  <a:gd name="T57" fmla="*/ 128 h 120"/>
                  <a:gd name="T58" fmla="*/ 488 w 140"/>
                  <a:gd name="T59" fmla="*/ 128 h 120"/>
                  <a:gd name="T60" fmla="*/ 512 w 140"/>
                  <a:gd name="T61" fmla="*/ 152 h 120"/>
                  <a:gd name="T62" fmla="*/ 512 w 140"/>
                  <a:gd name="T63" fmla="*/ 404 h 1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0" h="120">
                    <a:moveTo>
                      <a:pt x="122" y="20"/>
                    </a:moveTo>
                    <a:cubicBezTo>
                      <a:pt x="100" y="20"/>
                      <a:pt x="100" y="20"/>
                      <a:pt x="100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6"/>
                      <a:pt x="93" y="0"/>
                      <a:pt x="85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2" y="0"/>
                      <a:pt x="56" y="6"/>
                      <a:pt x="56" y="15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8" y="20"/>
                      <a:pt x="0" y="28"/>
                      <a:pt x="0" y="38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12"/>
                      <a:pt x="8" y="120"/>
                      <a:pt x="18" y="120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32" y="120"/>
                      <a:pt x="140" y="111"/>
                      <a:pt x="140" y="101"/>
                    </a:cubicBezTo>
                    <a:cubicBezTo>
                      <a:pt x="140" y="38"/>
                      <a:pt x="140" y="38"/>
                      <a:pt x="140" y="38"/>
                    </a:cubicBezTo>
                    <a:cubicBezTo>
                      <a:pt x="140" y="28"/>
                      <a:pt x="132" y="20"/>
                      <a:pt x="122" y="20"/>
                    </a:cubicBezTo>
                    <a:close/>
                    <a:moveTo>
                      <a:pt x="12" y="101"/>
                    </a:move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4"/>
                      <a:pt x="15" y="32"/>
                      <a:pt x="18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3" y="108"/>
                      <a:pt x="33" y="108"/>
                      <a:pt x="33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4" y="108"/>
                      <a:pt x="12" y="105"/>
                      <a:pt x="12" y="101"/>
                    </a:cubicBezTo>
                    <a:close/>
                    <a:moveTo>
                      <a:pt x="128" y="101"/>
                    </a:moveTo>
                    <a:cubicBezTo>
                      <a:pt x="128" y="105"/>
                      <a:pt x="125" y="108"/>
                      <a:pt x="122" y="108"/>
                    </a:cubicBez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125" y="32"/>
                      <a:pt x="128" y="34"/>
                      <a:pt x="128" y="38"/>
                    </a:cubicBezTo>
                    <a:lnTo>
                      <a:pt x="128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Freeform 26"/>
              <p:cNvSpPr>
                <a:spLocks noEditPoints="1" noChangeArrowheads="1"/>
              </p:cNvSpPr>
              <p:nvPr/>
            </p:nvSpPr>
            <p:spPr bwMode="auto">
              <a:xfrm>
                <a:off x="112" y="100"/>
                <a:ext cx="88" cy="88"/>
              </a:xfrm>
              <a:custGeom>
                <a:avLst/>
                <a:gdLst>
                  <a:gd name="T0" fmla="*/ 88 w 44"/>
                  <a:gd name="T1" fmla="*/ 0 h 44"/>
                  <a:gd name="T2" fmla="*/ 0 w 44"/>
                  <a:gd name="T3" fmla="*/ 88 h 44"/>
                  <a:gd name="T4" fmla="*/ 88 w 44"/>
                  <a:gd name="T5" fmla="*/ 176 h 44"/>
                  <a:gd name="T6" fmla="*/ 176 w 44"/>
                  <a:gd name="T7" fmla="*/ 88 h 44"/>
                  <a:gd name="T8" fmla="*/ 88 w 44"/>
                  <a:gd name="T9" fmla="*/ 0 h 44"/>
                  <a:gd name="T10" fmla="*/ 88 w 44"/>
                  <a:gd name="T11" fmla="*/ 128 h 44"/>
                  <a:gd name="T12" fmla="*/ 48 w 44"/>
                  <a:gd name="T13" fmla="*/ 88 h 44"/>
                  <a:gd name="T14" fmla="*/ 88 w 44"/>
                  <a:gd name="T15" fmla="*/ 48 h 44"/>
                  <a:gd name="T16" fmla="*/ 128 w 44"/>
                  <a:gd name="T17" fmla="*/ 88 h 44"/>
                  <a:gd name="T18" fmla="*/ 88 w 44"/>
                  <a:gd name="T19" fmla="*/ 128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2"/>
                    </a:moveTo>
                    <a:cubicBezTo>
                      <a:pt x="16" y="32"/>
                      <a:pt x="12" y="27"/>
                      <a:pt x="12" y="22"/>
                    </a:cubicBezTo>
                    <a:cubicBezTo>
                      <a:pt x="12" y="16"/>
                      <a:pt x="16" y="12"/>
                      <a:pt x="22" y="12"/>
                    </a:cubicBezTo>
                    <a:cubicBezTo>
                      <a:pt x="27" y="12"/>
                      <a:pt x="32" y="16"/>
                      <a:pt x="32" y="22"/>
                    </a:cubicBezTo>
                    <a:cubicBezTo>
                      <a:pt x="32" y="27"/>
                      <a:pt x="27" y="32"/>
                      <a:pt x="22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9" name="Freeform 27"/>
            <p:cNvSpPr>
              <a:spLocks noEditPoints="1" noChangeArrowheads="1"/>
            </p:cNvSpPr>
            <p:nvPr/>
          </p:nvSpPr>
          <p:spPr bwMode="auto">
            <a:xfrm>
              <a:off x="6265863" y="3870325"/>
              <a:ext cx="327025" cy="303213"/>
            </a:xfrm>
            <a:custGeom>
              <a:avLst/>
              <a:gdLst>
                <a:gd name="T0" fmla="*/ 731921101 w 142"/>
                <a:gd name="T1" fmla="*/ 244280248 h 133"/>
                <a:gd name="T2" fmla="*/ 604630074 w 142"/>
                <a:gd name="T3" fmla="*/ 155924436 h 133"/>
                <a:gd name="T4" fmla="*/ 604630074 w 142"/>
                <a:gd name="T5" fmla="*/ 62370686 h 133"/>
                <a:gd name="T6" fmla="*/ 572807317 w 142"/>
                <a:gd name="T7" fmla="*/ 31185343 h 133"/>
                <a:gd name="T8" fmla="*/ 551592146 w 142"/>
                <a:gd name="T9" fmla="*/ 31185343 h 133"/>
                <a:gd name="T10" fmla="*/ 519769390 w 142"/>
                <a:gd name="T11" fmla="*/ 62370686 h 133"/>
                <a:gd name="T12" fmla="*/ 519769390 w 142"/>
                <a:gd name="T13" fmla="*/ 93553749 h 133"/>
                <a:gd name="T14" fmla="*/ 392478363 w 142"/>
                <a:gd name="T15" fmla="*/ 10395874 h 133"/>
                <a:gd name="T16" fmla="*/ 360657909 w 142"/>
                <a:gd name="T17" fmla="*/ 10395874 h 133"/>
                <a:gd name="T18" fmla="*/ 21215171 w 142"/>
                <a:gd name="T19" fmla="*/ 244280248 h 133"/>
                <a:gd name="T20" fmla="*/ 10607586 w 142"/>
                <a:gd name="T21" fmla="*/ 291059402 h 133"/>
                <a:gd name="T22" fmla="*/ 53037928 w 142"/>
                <a:gd name="T23" fmla="*/ 296255060 h 133"/>
                <a:gd name="T24" fmla="*/ 90164477 w 142"/>
                <a:gd name="T25" fmla="*/ 270267654 h 133"/>
                <a:gd name="T26" fmla="*/ 90164477 w 142"/>
                <a:gd name="T27" fmla="*/ 639289274 h 133"/>
                <a:gd name="T28" fmla="*/ 143202405 w 142"/>
                <a:gd name="T29" fmla="*/ 691264085 h 133"/>
                <a:gd name="T30" fmla="*/ 609933867 w 142"/>
                <a:gd name="T31" fmla="*/ 691264085 h 133"/>
                <a:gd name="T32" fmla="*/ 662971795 w 142"/>
                <a:gd name="T33" fmla="*/ 639289274 h 133"/>
                <a:gd name="T34" fmla="*/ 662971795 w 142"/>
                <a:gd name="T35" fmla="*/ 270267654 h 133"/>
                <a:gd name="T36" fmla="*/ 700098344 w 142"/>
                <a:gd name="T37" fmla="*/ 296255060 h 133"/>
                <a:gd name="T38" fmla="*/ 716009723 w 142"/>
                <a:gd name="T39" fmla="*/ 301452997 h 133"/>
                <a:gd name="T40" fmla="*/ 742528686 w 142"/>
                <a:gd name="T41" fmla="*/ 291059402 h 133"/>
                <a:gd name="T42" fmla="*/ 731921101 w 142"/>
                <a:gd name="T43" fmla="*/ 244280248 h 133"/>
                <a:gd name="T44" fmla="*/ 440212498 w 142"/>
                <a:gd name="T45" fmla="*/ 628893399 h 133"/>
                <a:gd name="T46" fmla="*/ 312923774 w 142"/>
                <a:gd name="T47" fmla="*/ 628893399 h 133"/>
                <a:gd name="T48" fmla="*/ 312923774 w 142"/>
                <a:gd name="T49" fmla="*/ 436587963 h 133"/>
                <a:gd name="T50" fmla="*/ 440212498 w 142"/>
                <a:gd name="T51" fmla="*/ 436587963 h 133"/>
                <a:gd name="T52" fmla="*/ 440212498 w 142"/>
                <a:gd name="T53" fmla="*/ 628893399 h 133"/>
                <a:gd name="T54" fmla="*/ 599326281 w 142"/>
                <a:gd name="T55" fmla="*/ 628893399 h 133"/>
                <a:gd name="T56" fmla="*/ 503858011 w 142"/>
                <a:gd name="T57" fmla="*/ 628893399 h 133"/>
                <a:gd name="T58" fmla="*/ 503858011 w 142"/>
                <a:gd name="T59" fmla="*/ 426192089 h 133"/>
                <a:gd name="T60" fmla="*/ 450820083 w 142"/>
                <a:gd name="T61" fmla="*/ 374217277 h 133"/>
                <a:gd name="T62" fmla="*/ 302316189 w 142"/>
                <a:gd name="T63" fmla="*/ 374217277 h 133"/>
                <a:gd name="T64" fmla="*/ 249278261 w 142"/>
                <a:gd name="T65" fmla="*/ 426192089 h 133"/>
                <a:gd name="T66" fmla="*/ 249278261 w 142"/>
                <a:gd name="T67" fmla="*/ 628893399 h 133"/>
                <a:gd name="T68" fmla="*/ 153809991 w 142"/>
                <a:gd name="T69" fmla="*/ 628893399 h 133"/>
                <a:gd name="T70" fmla="*/ 153809991 w 142"/>
                <a:gd name="T71" fmla="*/ 228688716 h 133"/>
                <a:gd name="T72" fmla="*/ 376569288 w 142"/>
                <a:gd name="T73" fmla="*/ 72764281 h 133"/>
                <a:gd name="T74" fmla="*/ 599326281 w 142"/>
                <a:gd name="T75" fmla="*/ 228688716 h 133"/>
                <a:gd name="T76" fmla="*/ 599326281 w 142"/>
                <a:gd name="T77" fmla="*/ 628893399 h 13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42" h="133">
                  <a:moveTo>
                    <a:pt x="138" y="47"/>
                  </a:moveTo>
                  <a:cubicBezTo>
                    <a:pt x="114" y="30"/>
                    <a:pt x="114" y="30"/>
                    <a:pt x="114" y="30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9"/>
                    <a:pt x="111" y="6"/>
                    <a:pt x="108" y="6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0" y="6"/>
                    <a:pt x="98" y="9"/>
                    <a:pt x="98" y="12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2" y="0"/>
                    <a:pt x="70" y="0"/>
                    <a:pt x="68" y="2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1" y="49"/>
                    <a:pt x="0" y="53"/>
                    <a:pt x="2" y="56"/>
                  </a:cubicBezTo>
                  <a:cubicBezTo>
                    <a:pt x="4" y="58"/>
                    <a:pt x="8" y="59"/>
                    <a:pt x="10" y="5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7" y="129"/>
                    <a:pt x="21" y="133"/>
                    <a:pt x="27" y="133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21" y="133"/>
                    <a:pt x="125" y="129"/>
                    <a:pt x="125" y="12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3" y="58"/>
                    <a:pt x="134" y="58"/>
                    <a:pt x="135" y="58"/>
                  </a:cubicBezTo>
                  <a:cubicBezTo>
                    <a:pt x="137" y="58"/>
                    <a:pt x="139" y="57"/>
                    <a:pt x="140" y="56"/>
                  </a:cubicBezTo>
                  <a:cubicBezTo>
                    <a:pt x="142" y="53"/>
                    <a:pt x="141" y="49"/>
                    <a:pt x="138" y="47"/>
                  </a:cubicBezTo>
                  <a:close/>
                  <a:moveTo>
                    <a:pt x="83" y="121"/>
                  </a:moveTo>
                  <a:cubicBezTo>
                    <a:pt x="59" y="121"/>
                    <a:pt x="59" y="121"/>
                    <a:pt x="59" y="121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83" y="84"/>
                    <a:pt x="83" y="84"/>
                    <a:pt x="83" y="84"/>
                  </a:cubicBezTo>
                  <a:lnTo>
                    <a:pt x="83" y="121"/>
                  </a:lnTo>
                  <a:close/>
                  <a:moveTo>
                    <a:pt x="113" y="121"/>
                  </a:moveTo>
                  <a:cubicBezTo>
                    <a:pt x="95" y="121"/>
                    <a:pt x="95" y="121"/>
                    <a:pt x="95" y="121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76"/>
                    <a:pt x="90" y="72"/>
                    <a:pt x="85" y="7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72"/>
                    <a:pt x="47" y="76"/>
                    <a:pt x="47" y="82"/>
                  </a:cubicBezTo>
                  <a:cubicBezTo>
                    <a:pt x="47" y="121"/>
                    <a:pt x="47" y="121"/>
                    <a:pt x="47" y="121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113" y="44"/>
                    <a:pt x="113" y="44"/>
                    <a:pt x="113" y="44"/>
                  </a:cubicBezTo>
                  <a:lnTo>
                    <a:pt x="113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" name="Rectangle 23"/>
          <p:cNvSpPr/>
          <p:nvPr/>
        </p:nvSpPr>
        <p:spPr>
          <a:xfrm>
            <a:off x="5991860" y="2863215"/>
            <a:ext cx="470154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noProof="1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BQG125/0.45气动隔膜泵气动隔膜泵是一种新型输送机械，是目前国内zui新颖的一种泵类。采用压缩气体为动力源，对于各种腐化性液体，肆零零捌捌陆零伍叁柒</a:t>
            </a:r>
            <a:r>
              <a:rPr lang="zh-CN" altLang="en-US" sz="1600" noProof="1">
                <a:solidFill>
                  <a:schemeClr val="tx1"/>
                </a:solidFill>
                <a:latin typeface="+mj-lt"/>
                <a:ea typeface="宋体" panose="02010600030101010101" pitchFamily="2" charset="-122"/>
              </a:rPr>
              <a:t>，</a:t>
            </a:r>
            <a:r>
              <a:rPr lang="en-US" sz="1600" noProof="1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带颗粒的液体，高粘度、易挥发、易燃、剧毒的液体，均能予以抽光吸尽</a:t>
            </a:r>
            <a:r>
              <a:rPr lang="en-US" sz="1200" noProof="1">
                <a:solidFill>
                  <a:schemeClr val="bg1">
                    <a:lumMod val="50000"/>
                  </a:schemeClr>
                </a:solidFill>
                <a:latin typeface="+mj-lt"/>
                <a:ea typeface="Roboto Light" panose="02000000000000000000" pitchFamily="2" charset="0"/>
              </a:rPr>
              <a:t>。</a:t>
            </a:r>
            <a:endParaRPr lang="en-US" sz="1200" noProof="1">
              <a:solidFill>
                <a:schemeClr val="bg1">
                  <a:lumMod val="50000"/>
                </a:schemeClr>
              </a:solidFill>
              <a:latin typeface="+mj-lt"/>
              <a:ea typeface="Roboto Light" panose="02000000000000000000" pitchFamily="2" charset="0"/>
            </a:endParaRPr>
          </a:p>
        </p:txBody>
      </p:sp>
      <p:cxnSp>
        <p:nvCxnSpPr>
          <p:cNvPr id="42" name="Straight Connector 16"/>
          <p:cNvCxnSpPr/>
          <p:nvPr/>
        </p:nvCxnSpPr>
        <p:spPr>
          <a:xfrm>
            <a:off x="5846820" y="1829656"/>
            <a:ext cx="0" cy="39195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 Notice"/>
          <p:cNvSpPr/>
          <p:nvPr/>
        </p:nvSpPr>
        <p:spPr bwMode="auto">
          <a:xfrm>
            <a:off x="3864398" y="367672"/>
            <a:ext cx="4462298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BQG125/0.45气动隔膜泵</a:t>
            </a:r>
            <a:endParaRPr lang="en-US" sz="2400" cap="small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 flipV="1">
            <a:off x="1428750" y="623156"/>
            <a:ext cx="10761664" cy="5263294"/>
            <a:chOff x="3302736" y="324704"/>
            <a:chExt cx="10761664" cy="526329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3802743" y="324704"/>
              <a:ext cx="0" cy="5263294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02736" y="5227013"/>
              <a:ext cx="10761664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-19050" y="1409700"/>
            <a:ext cx="10344150" cy="5449888"/>
            <a:chOff x="3302737" y="138111"/>
            <a:chExt cx="10344150" cy="54498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802743" y="138111"/>
              <a:ext cx="0" cy="5449888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02737" y="5227013"/>
              <a:ext cx="1034415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551264" y="2180400"/>
            <a:ext cx="9088566" cy="3547502"/>
            <a:chOff x="1184484" y="2275078"/>
            <a:chExt cx="7363867" cy="2874308"/>
          </a:xfrm>
        </p:grpSpPr>
        <p:sp>
          <p:nvSpPr>
            <p:cNvPr id="31" name="Rounded Rectangle 2"/>
            <p:cNvSpPr/>
            <p:nvPr>
              <p:custDataLst>
                <p:tags r:id="rId2"/>
              </p:custDataLst>
            </p:nvPr>
          </p:nvSpPr>
          <p:spPr>
            <a:xfrm>
              <a:off x="1184484" y="2275079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5B815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33" name="Rounded Rectangle 22"/>
            <p:cNvSpPr/>
            <p:nvPr>
              <p:custDataLst>
                <p:tags r:id="rId3"/>
              </p:custDataLst>
            </p:nvPr>
          </p:nvSpPr>
          <p:spPr>
            <a:xfrm>
              <a:off x="3771709" y="2275078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98C99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35" name="Rounded Rectangle 29"/>
            <p:cNvSpPr/>
            <p:nvPr>
              <p:custDataLst>
                <p:tags r:id="rId4"/>
              </p:custDataLst>
            </p:nvPr>
          </p:nvSpPr>
          <p:spPr>
            <a:xfrm>
              <a:off x="6358934" y="2275079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5B815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pic>
        <p:nvPicPr>
          <p:cNvPr id="3" name="图片 2" descr="气动隔膜泵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680" y="2767965"/>
            <a:ext cx="2362835" cy="2362835"/>
          </a:xfrm>
          <a:prstGeom prst="rect">
            <a:avLst/>
          </a:prstGeom>
        </p:spPr>
      </p:pic>
      <p:pic>
        <p:nvPicPr>
          <p:cNvPr id="4" name="图片 3" descr="气动隔膜泵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265" y="2767965"/>
            <a:ext cx="2362835" cy="2362835"/>
          </a:xfrm>
          <a:prstGeom prst="rect">
            <a:avLst/>
          </a:prstGeom>
        </p:spPr>
      </p:pic>
      <p:pic>
        <p:nvPicPr>
          <p:cNvPr id="5" name="图片 4" descr="气动隔膜泵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0850" y="2767965"/>
            <a:ext cx="2362835" cy="236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 Notice"/>
          <p:cNvSpPr/>
          <p:nvPr/>
        </p:nvSpPr>
        <p:spPr bwMode="auto">
          <a:xfrm>
            <a:off x="3695700" y="367665"/>
            <a:ext cx="486346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BQG125/0.45气动隔膜泵技术参数</a:t>
            </a:r>
            <a:endParaRPr lang="en-US" sz="2400" cap="small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 flipV="1">
            <a:off x="1428750" y="623156"/>
            <a:ext cx="10761664" cy="5263294"/>
            <a:chOff x="3302736" y="324704"/>
            <a:chExt cx="10761664" cy="526329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3802743" y="324704"/>
              <a:ext cx="0" cy="5263294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02736" y="5227013"/>
              <a:ext cx="10761664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-19050" y="1409700"/>
            <a:ext cx="10344150" cy="5449888"/>
            <a:chOff x="3302737" y="138111"/>
            <a:chExt cx="10344150" cy="54498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802743" y="138111"/>
              <a:ext cx="0" cy="5449888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02737" y="5227013"/>
              <a:ext cx="1034415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4"/>
          <p:cNvGrpSpPr>
            <a:grpSpLocks noChangeAspect="1"/>
          </p:cNvGrpSpPr>
          <p:nvPr/>
        </p:nvGrpSpPr>
        <p:grpSpPr bwMode="auto">
          <a:xfrm rot="4351113">
            <a:off x="882651" y="2075596"/>
            <a:ext cx="4706938" cy="3246438"/>
            <a:chOff x="940378" y="1114346"/>
            <a:chExt cx="7056438" cy="4867275"/>
          </a:xfrm>
          <a:solidFill>
            <a:srgbClr val="5B8156"/>
          </a:solidFill>
        </p:grpSpPr>
        <p:sp>
          <p:nvSpPr>
            <p:cNvPr id="16" name="Arc 682"/>
            <p:cNvSpPr>
              <a:spLocks noChangeArrowheads="1"/>
            </p:cNvSpPr>
            <p:nvPr/>
          </p:nvSpPr>
          <p:spPr bwMode="auto">
            <a:xfrm rot="-2853595">
              <a:off x="3554195" y="1119903"/>
              <a:ext cx="1014413" cy="1003300"/>
            </a:xfrm>
            <a:custGeom>
              <a:avLst/>
              <a:gdLst>
                <a:gd name="T0" fmla="*/ 7139448 w 21600"/>
                <a:gd name="T1" fmla="*/ -2208 h 21356"/>
                <a:gd name="T2" fmla="*/ 47640451 w 21600"/>
                <a:gd name="T3" fmla="*/ 47134805 h 21356"/>
                <a:gd name="T4" fmla="*/ 7139448 w 21600"/>
                <a:gd name="T5" fmla="*/ -2208 h 21356"/>
                <a:gd name="T6" fmla="*/ 47640451 w 21600"/>
                <a:gd name="T7" fmla="*/ 47134805 h 21356"/>
                <a:gd name="T8" fmla="*/ 0 w 21600"/>
                <a:gd name="T9" fmla="*/ 47134805 h 21356"/>
                <a:gd name="T10" fmla="*/ 7139448 w 21600"/>
                <a:gd name="T11" fmla="*/ -2208 h 213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356" fill="none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rgbClr val="5B8156"/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Freeform 673"/>
            <p:cNvSpPr>
              <a:spLocks noEditPoints="1" noChangeArrowheads="1"/>
            </p:cNvSpPr>
            <p:nvPr/>
          </p:nvSpPr>
          <p:spPr bwMode="auto">
            <a:xfrm rot="-324743">
              <a:off x="4204278" y="1579484"/>
              <a:ext cx="2628900" cy="2630487"/>
            </a:xfrm>
            <a:custGeom>
              <a:avLst/>
              <a:gdLst>
                <a:gd name="T0" fmla="*/ 2147483646 w 1816"/>
                <a:gd name="T1" fmla="*/ 1661750774 h 1816"/>
                <a:gd name="T2" fmla="*/ 2147483646 w 1816"/>
                <a:gd name="T3" fmla="*/ 1313454595 h 1816"/>
                <a:gd name="T4" fmla="*/ 2147483646 w 1816"/>
                <a:gd name="T5" fmla="*/ 965158417 h 1816"/>
                <a:gd name="T6" fmla="*/ 2147483646 w 1816"/>
                <a:gd name="T7" fmla="*/ 453204230 h 1816"/>
                <a:gd name="T8" fmla="*/ 2147483646 w 1816"/>
                <a:gd name="T9" fmla="*/ 449007908 h 1816"/>
                <a:gd name="T10" fmla="*/ 2147483646 w 1816"/>
                <a:gd name="T11" fmla="*/ 289547670 h 1816"/>
                <a:gd name="T12" fmla="*/ 2049534448 w 1816"/>
                <a:gd name="T13" fmla="*/ 218210195 h 1816"/>
                <a:gd name="T14" fmla="*/ 1659746461 w 1816"/>
                <a:gd name="T15" fmla="*/ 230799161 h 1816"/>
                <a:gd name="T16" fmla="*/ 1311870319 w 1816"/>
                <a:gd name="T17" fmla="*/ 88122763 h 1816"/>
                <a:gd name="T18" fmla="*/ 963994178 w 1816"/>
                <a:gd name="T19" fmla="*/ 495167450 h 1816"/>
                <a:gd name="T20" fmla="*/ 452658652 w 1816"/>
                <a:gd name="T21" fmla="*/ 663021781 h 1816"/>
                <a:gd name="T22" fmla="*/ 448466309 w 1816"/>
                <a:gd name="T23" fmla="*/ 1040692213 h 1816"/>
                <a:gd name="T24" fmla="*/ 289197819 w 1816"/>
                <a:gd name="T25" fmla="*/ 1397381036 h 1816"/>
                <a:gd name="T26" fmla="*/ 217946812 w 1816"/>
                <a:gd name="T27" fmla="*/ 1754069859 h 1816"/>
                <a:gd name="T28" fmla="*/ 226328602 w 1816"/>
                <a:gd name="T29" fmla="*/ 2144329258 h 1816"/>
                <a:gd name="T30" fmla="*/ 88017483 w 1816"/>
                <a:gd name="T31" fmla="*/ 2147483646 h 1816"/>
                <a:gd name="T32" fmla="*/ 494570498 w 1816"/>
                <a:gd name="T33" fmla="*/ 2147483646 h 1816"/>
                <a:gd name="T34" fmla="*/ 662222226 w 1816"/>
                <a:gd name="T35" fmla="*/ 2147483646 h 1816"/>
                <a:gd name="T36" fmla="*/ 1039437528 w 1816"/>
                <a:gd name="T37" fmla="*/ 2147483646 h 1816"/>
                <a:gd name="T38" fmla="*/ 1395695460 w 1816"/>
                <a:gd name="T39" fmla="*/ 2147483646 h 1816"/>
                <a:gd name="T40" fmla="*/ 1751953391 w 1816"/>
                <a:gd name="T41" fmla="*/ 2147483646 h 1816"/>
                <a:gd name="T42" fmla="*/ 2141742826 w 1816"/>
                <a:gd name="T43" fmla="*/ 2147483646 h 1816"/>
                <a:gd name="T44" fmla="*/ 2147483646 w 1816"/>
                <a:gd name="T45" fmla="*/ 2147483646 h 1816"/>
                <a:gd name="T46" fmla="*/ 2147483646 w 1816"/>
                <a:gd name="T47" fmla="*/ 2147483646 h 1816"/>
                <a:gd name="T48" fmla="*/ 2147483646 w 1816"/>
                <a:gd name="T49" fmla="*/ 2147483646 h 1816"/>
                <a:gd name="T50" fmla="*/ 2147483646 w 1816"/>
                <a:gd name="T51" fmla="*/ 2147483646 h 1816"/>
                <a:gd name="T52" fmla="*/ 2147483646 w 1816"/>
                <a:gd name="T53" fmla="*/ 2147483646 h 1816"/>
                <a:gd name="T54" fmla="*/ 2147483646 w 1816"/>
                <a:gd name="T55" fmla="*/ 2052010172 h 1816"/>
                <a:gd name="T56" fmla="*/ 1827396741 w 1816"/>
                <a:gd name="T57" fmla="*/ 2147483646 h 1816"/>
                <a:gd name="T58" fmla="*/ 1529815684 w 1816"/>
                <a:gd name="T59" fmla="*/ 2147483646 h 1816"/>
                <a:gd name="T60" fmla="*/ 1261575235 w 1816"/>
                <a:gd name="T61" fmla="*/ 2147483646 h 1816"/>
                <a:gd name="T62" fmla="*/ 1014289262 w 1816"/>
                <a:gd name="T63" fmla="*/ 2147483646 h 1816"/>
                <a:gd name="T64" fmla="*/ 804725688 w 1816"/>
                <a:gd name="T65" fmla="*/ 2147483646 h 1816"/>
                <a:gd name="T66" fmla="*/ 637073960 w 1816"/>
                <a:gd name="T67" fmla="*/ 2147483646 h 1816"/>
                <a:gd name="T68" fmla="*/ 511335526 w 1816"/>
                <a:gd name="T69" fmla="*/ 2147483646 h 1816"/>
                <a:gd name="T70" fmla="*/ 440084519 w 1816"/>
                <a:gd name="T71" fmla="*/ 2131740291 h 1816"/>
                <a:gd name="T72" fmla="*/ 423319491 w 1816"/>
                <a:gd name="T73" fmla="*/ 1829603655 h 1816"/>
                <a:gd name="T74" fmla="*/ 469423680 w 1816"/>
                <a:gd name="T75" fmla="*/ 1535859664 h 1816"/>
                <a:gd name="T76" fmla="*/ 570013848 w 1816"/>
                <a:gd name="T77" fmla="*/ 1263098730 h 1816"/>
                <a:gd name="T78" fmla="*/ 716708205 w 1816"/>
                <a:gd name="T79" fmla="*/ 1019710603 h 1816"/>
                <a:gd name="T80" fmla="*/ 905315856 w 1816"/>
                <a:gd name="T81" fmla="*/ 809893052 h 1816"/>
                <a:gd name="T82" fmla="*/ 1135836801 w 1816"/>
                <a:gd name="T83" fmla="*/ 637843848 h 1816"/>
                <a:gd name="T84" fmla="*/ 1391504565 w 1816"/>
                <a:gd name="T85" fmla="*/ 511952738 h 1816"/>
                <a:gd name="T86" fmla="*/ 1676511489 w 1816"/>
                <a:gd name="T87" fmla="*/ 440615264 h 1816"/>
                <a:gd name="T88" fmla="*/ 1978283441 w 1816"/>
                <a:gd name="T89" fmla="*/ 423829975 h 1816"/>
                <a:gd name="T90" fmla="*/ 2147483646 w 1816"/>
                <a:gd name="T91" fmla="*/ 469989518 h 1816"/>
                <a:gd name="T92" fmla="*/ 2147483646 w 1816"/>
                <a:gd name="T93" fmla="*/ 570702696 h 1816"/>
                <a:gd name="T94" fmla="*/ 2147483646 w 1816"/>
                <a:gd name="T95" fmla="*/ 717573967 h 1816"/>
                <a:gd name="T96" fmla="*/ 2147483646 w 1816"/>
                <a:gd name="T97" fmla="*/ 906409908 h 1816"/>
                <a:gd name="T98" fmla="*/ 2147483646 w 1816"/>
                <a:gd name="T99" fmla="*/ 1137207621 h 1816"/>
                <a:gd name="T100" fmla="*/ 2147483646 w 1816"/>
                <a:gd name="T101" fmla="*/ 1393184714 h 1816"/>
                <a:gd name="T102" fmla="*/ 2147483646 w 1816"/>
                <a:gd name="T103" fmla="*/ 1678536062 h 1816"/>
                <a:gd name="T104" fmla="*/ 2147483646 w 1816"/>
                <a:gd name="T105" fmla="*/ 1980672698 h 1816"/>
                <a:gd name="T106" fmla="*/ 2147483646 w 1816"/>
                <a:gd name="T107" fmla="*/ 2147483646 h 1816"/>
                <a:gd name="T108" fmla="*/ 2147483646 w 1816"/>
                <a:gd name="T109" fmla="*/ 2147483646 h 1816"/>
                <a:gd name="T110" fmla="*/ 2147483646 w 1816"/>
                <a:gd name="T111" fmla="*/ 2147483646 h 1816"/>
                <a:gd name="T112" fmla="*/ 2147483646 w 1816"/>
                <a:gd name="T113" fmla="*/ 2147483646 h 1816"/>
                <a:gd name="T114" fmla="*/ 2147483646 w 1816"/>
                <a:gd name="T115" fmla="*/ 2147483646 h 1816"/>
                <a:gd name="T116" fmla="*/ 2147483646 w 1816"/>
                <a:gd name="T117" fmla="*/ 2147483646 h 1816"/>
                <a:gd name="T118" fmla="*/ 2124977798 w 1816"/>
                <a:gd name="T119" fmla="*/ 2147483646 h 18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98C9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Freeform 675"/>
            <p:cNvSpPr>
              <a:spLocks noEditPoints="1" noChangeArrowheads="1"/>
            </p:cNvSpPr>
            <p:nvPr/>
          </p:nvSpPr>
          <p:spPr bwMode="auto">
            <a:xfrm rot="-324743">
              <a:off x="940378" y="1649334"/>
              <a:ext cx="3429000" cy="3429000"/>
            </a:xfrm>
            <a:custGeom>
              <a:avLst/>
              <a:gdLst>
                <a:gd name="T0" fmla="*/ 2147483646 w 2622"/>
                <a:gd name="T1" fmla="*/ 1970253443 h 2622"/>
                <a:gd name="T2" fmla="*/ 2147483646 w 2622"/>
                <a:gd name="T3" fmla="*/ 1590569506 h 2622"/>
                <a:gd name="T4" fmla="*/ 2147483646 w 2622"/>
                <a:gd name="T5" fmla="*/ 1227987412 h 2622"/>
                <a:gd name="T6" fmla="*/ 2147483646 w 2622"/>
                <a:gd name="T7" fmla="*/ 923555770 h 2622"/>
                <a:gd name="T8" fmla="*/ 2147483646 w 2622"/>
                <a:gd name="T9" fmla="*/ 646489431 h 2622"/>
                <a:gd name="T10" fmla="*/ 2147483646 w 2622"/>
                <a:gd name="T11" fmla="*/ 239440191 h 2622"/>
                <a:gd name="T12" fmla="*/ 2147483646 w 2622"/>
                <a:gd name="T13" fmla="*/ 277066339 h 2622"/>
                <a:gd name="T14" fmla="*/ 2147483646 w 2622"/>
                <a:gd name="T15" fmla="*/ 191551891 h 2622"/>
                <a:gd name="T16" fmla="*/ 2120759341 w 2622"/>
                <a:gd name="T17" fmla="*/ 177869894 h 2622"/>
                <a:gd name="T18" fmla="*/ 1782121397 w 2622"/>
                <a:gd name="T19" fmla="*/ 44467146 h 2622"/>
                <a:gd name="T20" fmla="*/ 1381913156 w 2622"/>
                <a:gd name="T21" fmla="*/ 359160941 h 2622"/>
                <a:gd name="T22" fmla="*/ 1043276519 w 2622"/>
                <a:gd name="T23" fmla="*/ 557553831 h 2622"/>
                <a:gd name="T24" fmla="*/ 571237136 w 2622"/>
                <a:gd name="T25" fmla="*/ 742266031 h 2622"/>
                <a:gd name="T26" fmla="*/ 516507838 w 2622"/>
                <a:gd name="T27" fmla="*/ 1104846817 h 2622"/>
                <a:gd name="T28" fmla="*/ 331795637 w 2622"/>
                <a:gd name="T29" fmla="*/ 1450325760 h 2622"/>
                <a:gd name="T30" fmla="*/ 215496041 w 2622"/>
                <a:gd name="T31" fmla="*/ 1826588543 h 2622"/>
                <a:gd name="T32" fmla="*/ 0 w 2622"/>
                <a:gd name="T33" fmla="*/ 2120759341 h 2622"/>
                <a:gd name="T34" fmla="*/ 201814043 w 2622"/>
                <a:gd name="T35" fmla="*/ 2147483646 h 2622"/>
                <a:gd name="T36" fmla="*/ 304431642 w 2622"/>
                <a:gd name="T37" fmla="*/ 2147483646 h 2622"/>
                <a:gd name="T38" fmla="*/ 362580786 w 2622"/>
                <a:gd name="T39" fmla="*/ 2147483646 h 2622"/>
                <a:gd name="T40" fmla="*/ 697797577 w 2622"/>
                <a:gd name="T41" fmla="*/ 2147483646 h 2622"/>
                <a:gd name="T42" fmla="*/ 985126068 w 2622"/>
                <a:gd name="T43" fmla="*/ 2147483646 h 2622"/>
                <a:gd name="T44" fmla="*/ 1316923013 w 2622"/>
                <a:gd name="T45" fmla="*/ 2147483646 h 2622"/>
                <a:gd name="T46" fmla="*/ 1546101051 w 2622"/>
                <a:gd name="T47" fmla="*/ 2147483646 h 2622"/>
                <a:gd name="T48" fmla="*/ 2045505738 w 2622"/>
                <a:gd name="T49" fmla="*/ 2147483646 h 2622"/>
                <a:gd name="T50" fmla="*/ 2147483646 w 2622"/>
                <a:gd name="T51" fmla="*/ 2147483646 h 2622"/>
                <a:gd name="T52" fmla="*/ 2147483646 w 2622"/>
                <a:gd name="T53" fmla="*/ 2147483646 h 2622"/>
                <a:gd name="T54" fmla="*/ 2147483646 w 2622"/>
                <a:gd name="T55" fmla="*/ 2147483646 h 2622"/>
                <a:gd name="T56" fmla="*/ 2147483646 w 2622"/>
                <a:gd name="T57" fmla="*/ 2147483646 h 2622"/>
                <a:gd name="T58" fmla="*/ 2147483646 w 2622"/>
                <a:gd name="T59" fmla="*/ 2147483646 h 2622"/>
                <a:gd name="T60" fmla="*/ 2147483646 w 2622"/>
                <a:gd name="T61" fmla="*/ 2147483646 h 2622"/>
                <a:gd name="T62" fmla="*/ 2147483646 w 2622"/>
                <a:gd name="T63" fmla="*/ 2147483646 h 2622"/>
                <a:gd name="T64" fmla="*/ 2147483646 w 2622"/>
                <a:gd name="T65" fmla="*/ 2147483646 h 2622"/>
                <a:gd name="T66" fmla="*/ 2147483646 w 2622"/>
                <a:gd name="T67" fmla="*/ 2147483646 h 2622"/>
                <a:gd name="T68" fmla="*/ 1860794846 w 2622"/>
                <a:gd name="T69" fmla="*/ 2147483646 h 2622"/>
                <a:gd name="T70" fmla="*/ 1419540611 w 2622"/>
                <a:gd name="T71" fmla="*/ 2147483646 h 2622"/>
                <a:gd name="T72" fmla="*/ 1036435521 w 2622"/>
                <a:gd name="T73" fmla="*/ 2147483646 h 2622"/>
                <a:gd name="T74" fmla="*/ 721741727 w 2622"/>
                <a:gd name="T75" fmla="*/ 2147483646 h 2622"/>
                <a:gd name="T76" fmla="*/ 495983533 w 2622"/>
                <a:gd name="T77" fmla="*/ 2147483646 h 2622"/>
                <a:gd name="T78" fmla="*/ 369423093 w 2622"/>
                <a:gd name="T79" fmla="*/ 2147483646 h 2622"/>
                <a:gd name="T80" fmla="*/ 355739787 w 2622"/>
                <a:gd name="T81" fmla="*/ 2048926891 h 2622"/>
                <a:gd name="T82" fmla="*/ 461778539 w 2622"/>
                <a:gd name="T83" fmla="*/ 1590569506 h 2622"/>
                <a:gd name="T84" fmla="*/ 670433581 w 2622"/>
                <a:gd name="T85" fmla="*/ 1183520265 h 2622"/>
                <a:gd name="T86" fmla="*/ 968024224 w 2622"/>
                <a:gd name="T87" fmla="*/ 838041323 h 2622"/>
                <a:gd name="T88" fmla="*/ 1337446009 w 2622"/>
                <a:gd name="T89" fmla="*/ 574656982 h 2622"/>
                <a:gd name="T90" fmla="*/ 1768439399 w 2622"/>
                <a:gd name="T91" fmla="*/ 403628087 h 2622"/>
                <a:gd name="T92" fmla="*/ 2147483646 w 2622"/>
                <a:gd name="T93" fmla="*/ 345478943 h 2622"/>
                <a:gd name="T94" fmla="*/ 2147483646 w 2622"/>
                <a:gd name="T95" fmla="*/ 403628087 h 2622"/>
                <a:gd name="T96" fmla="*/ 2147483646 w 2622"/>
                <a:gd name="T97" fmla="*/ 574656982 h 2622"/>
                <a:gd name="T98" fmla="*/ 2147483646 w 2622"/>
                <a:gd name="T99" fmla="*/ 838041323 h 2622"/>
                <a:gd name="T100" fmla="*/ 2147483646 w 2622"/>
                <a:gd name="T101" fmla="*/ 1183520265 h 2622"/>
                <a:gd name="T102" fmla="*/ 2147483646 w 2622"/>
                <a:gd name="T103" fmla="*/ 1590569506 h 2622"/>
                <a:gd name="T104" fmla="*/ 2147483646 w 2622"/>
                <a:gd name="T105" fmla="*/ 2048926891 h 2622"/>
                <a:gd name="T106" fmla="*/ 2147483646 w 2622"/>
                <a:gd name="T107" fmla="*/ 2147483646 h 2622"/>
                <a:gd name="T108" fmla="*/ 2147483646 w 2622"/>
                <a:gd name="T109" fmla="*/ 2147483646 h 2622"/>
                <a:gd name="T110" fmla="*/ 2147483646 w 2622"/>
                <a:gd name="T111" fmla="*/ 2147483646 h 2622"/>
                <a:gd name="T112" fmla="*/ 2147483646 w 2622"/>
                <a:gd name="T113" fmla="*/ 2147483646 h 2622"/>
                <a:gd name="T114" fmla="*/ 2147483646 w 2622"/>
                <a:gd name="T115" fmla="*/ 2147483646 h 2622"/>
                <a:gd name="T116" fmla="*/ 2147483646 w 2622"/>
                <a:gd name="T117" fmla="*/ 2147483646 h 262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Oval 676"/>
            <p:cNvSpPr>
              <a:spLocks noChangeArrowheads="1"/>
            </p:cNvSpPr>
            <p:nvPr/>
          </p:nvSpPr>
          <p:spPr bwMode="auto">
            <a:xfrm rot="-324743">
              <a:off x="1307091" y="2016046"/>
              <a:ext cx="2695575" cy="269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</a:pPr>
              <a:endParaRPr lang="ko-KR" altLang="en-US" sz="900">
                <a:solidFill>
                  <a:srgbClr val="A6A6A6"/>
                </a:solidFill>
                <a:latin typeface="Arial" panose="020B0604020202020204" pitchFamily="34" charset="0"/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  <p:sp>
          <p:nvSpPr>
            <p:cNvPr id="20" name="Oval 677"/>
            <p:cNvSpPr>
              <a:spLocks noChangeArrowheads="1"/>
            </p:cNvSpPr>
            <p:nvPr/>
          </p:nvSpPr>
          <p:spPr bwMode="auto">
            <a:xfrm rot="-324743">
              <a:off x="4617028" y="1993821"/>
              <a:ext cx="1801813" cy="1801813"/>
            </a:xfrm>
            <a:prstGeom prst="ellipse">
              <a:avLst/>
            </a:prstGeom>
            <a:solidFill>
              <a:srgbClr val="98C9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</a:pPr>
              <a:endParaRPr lang="ko-KR" altLang="en-US" sz="900">
                <a:solidFill>
                  <a:srgbClr val="A6A6A6"/>
                </a:solidFill>
                <a:latin typeface="Arial" panose="020B0604020202020204" pitchFamily="34" charset="0"/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  <p:sp>
          <p:nvSpPr>
            <p:cNvPr id="21" name="Freeform 679"/>
            <p:cNvSpPr>
              <a:spLocks noEditPoints="1"/>
            </p:cNvSpPr>
            <p:nvPr/>
          </p:nvSpPr>
          <p:spPr bwMode="auto">
            <a:xfrm rot="21275257">
              <a:off x="5687182" y="3675390"/>
              <a:ext cx="2303754" cy="230392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680"/>
            <p:cNvSpPr>
              <a:spLocks noChangeArrowheads="1"/>
            </p:cNvSpPr>
            <p:nvPr/>
          </p:nvSpPr>
          <p:spPr bwMode="auto">
            <a:xfrm rot="21275257">
              <a:off x="6048627" y="4039133"/>
              <a:ext cx="1577882" cy="15779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rc 681"/>
            <p:cNvSpPr>
              <a:spLocks noChangeArrowheads="1"/>
            </p:cNvSpPr>
            <p:nvPr/>
          </p:nvSpPr>
          <p:spPr bwMode="auto">
            <a:xfrm rot="7501686">
              <a:off x="4141571" y="3609103"/>
              <a:ext cx="1906587" cy="1549400"/>
            </a:xfrm>
            <a:custGeom>
              <a:avLst/>
              <a:gdLst>
                <a:gd name="T0" fmla="*/ 115621791 w 21600"/>
                <a:gd name="T1" fmla="*/ -9773 h 15695"/>
                <a:gd name="T2" fmla="*/ 168290462 w 21600"/>
                <a:gd name="T3" fmla="*/ 152955741 h 15695"/>
                <a:gd name="T4" fmla="*/ 115621791 w 21600"/>
                <a:gd name="T5" fmla="*/ -9773 h 15695"/>
                <a:gd name="T6" fmla="*/ 168290462 w 21600"/>
                <a:gd name="T7" fmla="*/ 152955741 h 15695"/>
                <a:gd name="T8" fmla="*/ 0 w 21600"/>
                <a:gd name="T9" fmla="*/ 152955741 h 15695"/>
                <a:gd name="T10" fmla="*/ 115621791 w 21600"/>
                <a:gd name="T11" fmla="*/ -9773 h 156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15695" fill="none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rgbClr val="5B8156"/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" name="Arc 683"/>
            <p:cNvSpPr>
              <a:spLocks noChangeArrowheads="1"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673113 w 21600"/>
                <a:gd name="T1" fmla="*/ -835 h 31203"/>
                <a:gd name="T2" fmla="*/ 17837194 w 21600"/>
                <a:gd name="T3" fmla="*/ 17708743 h 31203"/>
                <a:gd name="T4" fmla="*/ 15875112 w 21600"/>
                <a:gd name="T5" fmla="*/ 25873189 h 31203"/>
                <a:gd name="T6" fmla="*/ 2673113 w 21600"/>
                <a:gd name="T7" fmla="*/ -835 h 31203"/>
                <a:gd name="T8" fmla="*/ 17837194 w 21600"/>
                <a:gd name="T9" fmla="*/ 17708743 h 31203"/>
                <a:gd name="T10" fmla="*/ 15875112 w 21600"/>
                <a:gd name="T11" fmla="*/ 25873189 h 31203"/>
                <a:gd name="T12" fmla="*/ 0 w 21600"/>
                <a:gd name="T13" fmla="*/ 17708743 h 31203"/>
                <a:gd name="T14" fmla="*/ 2673113 w 21600"/>
                <a:gd name="T15" fmla="*/ -835 h 3120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31203" fill="none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rgbClr val="5B8156"/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8" name="Group 17"/>
          <p:cNvGrpSpPr/>
          <p:nvPr/>
        </p:nvGrpSpPr>
        <p:grpSpPr>
          <a:xfrm>
            <a:off x="2697278" y="5239391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2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20"/>
          <p:cNvGrpSpPr/>
          <p:nvPr/>
        </p:nvGrpSpPr>
        <p:grpSpPr>
          <a:xfrm>
            <a:off x="2695200" y="2141785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23"/>
          <p:cNvGrpSpPr/>
          <p:nvPr/>
        </p:nvGrpSpPr>
        <p:grpSpPr>
          <a:xfrm>
            <a:off x="3643562" y="3999140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3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84" tIns="52741" rIns="105484" bIns="52741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椭圆 36"/>
          <p:cNvSpPr/>
          <p:nvPr>
            <p:custDataLst>
              <p:tags r:id="rId1"/>
            </p:custDataLst>
          </p:nvPr>
        </p:nvSpPr>
        <p:spPr>
          <a:xfrm>
            <a:off x="5700226" y="2262590"/>
            <a:ext cx="576622" cy="576785"/>
          </a:xfrm>
          <a:prstGeom prst="ellipse">
            <a:avLst/>
          </a:prstGeom>
          <a:solidFill>
            <a:srgbClr val="5B8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2"/>
            </p:custDataLst>
          </p:nvPr>
        </p:nvCxnSpPr>
        <p:spPr>
          <a:xfrm>
            <a:off x="6264664" y="2529322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标题 11"/>
          <p:cNvSpPr txBox="1"/>
          <p:nvPr>
            <p:custDataLst>
              <p:tags r:id="rId3"/>
            </p:custDataLst>
          </p:nvPr>
        </p:nvSpPr>
        <p:spPr>
          <a:xfrm>
            <a:off x="7272020" y="2042160"/>
            <a:ext cx="3021330" cy="7969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型号  BQG125/0.45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额定流量L/min  125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出料压力MPa  0.45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>
            <p:custDataLst>
              <p:tags r:id="rId4"/>
            </p:custDataLst>
          </p:nvPr>
        </p:nvSpPr>
        <p:spPr>
          <a:xfrm>
            <a:off x="5700227" y="3451019"/>
            <a:ext cx="576622" cy="576785"/>
          </a:xfrm>
          <a:prstGeom prst="ellipse">
            <a:avLst/>
          </a:prstGeom>
          <a:solidFill>
            <a:srgbClr val="98C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5"/>
            </p:custDataLst>
          </p:nvPr>
        </p:nvCxnSpPr>
        <p:spPr>
          <a:xfrm>
            <a:off x="6264665" y="3717751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标题 11"/>
          <p:cNvSpPr txBox="1"/>
          <p:nvPr>
            <p:custDataLst>
              <p:tags r:id="rId6"/>
            </p:custDataLst>
          </p:nvPr>
        </p:nvSpPr>
        <p:spPr>
          <a:xfrm>
            <a:off x="7294245" y="3320415"/>
            <a:ext cx="2633345" cy="7969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额定风压MPa  0.55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zui大耗气量m3/min  0.65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通过颗粒zui大直径mm  7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>
          <a:xfrm>
            <a:off x="5700227" y="4700852"/>
            <a:ext cx="576622" cy="576785"/>
          </a:xfrm>
          <a:prstGeom prst="ellipse">
            <a:avLst/>
          </a:prstGeom>
          <a:solidFill>
            <a:srgbClr val="5B8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8"/>
            </p:custDataLst>
          </p:nvPr>
        </p:nvCxnSpPr>
        <p:spPr>
          <a:xfrm>
            <a:off x="6264665" y="496758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标题 11"/>
          <p:cNvSpPr txBox="1"/>
          <p:nvPr>
            <p:custDataLst>
              <p:tags r:id="rId9"/>
            </p:custDataLst>
          </p:nvPr>
        </p:nvSpPr>
        <p:spPr>
          <a:xfrm>
            <a:off x="7294245" y="4573270"/>
            <a:ext cx="2948940" cy="7969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长×宽×高（mm）438×390×644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重量（kg）  31.2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进chu口管径（英寸）2</a:t>
            </a:r>
            <a:endParaRPr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37" grpId="0" bldLvl="0" animBg="1"/>
      <p:bldP spid="39" grpId="0"/>
      <p:bldP spid="40" grpId="0" bldLvl="0" animBg="1"/>
      <p:bldP spid="42" grpId="0"/>
      <p:bldP spid="43" grpId="0" bldLvl="0" animBg="1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 Notice"/>
          <p:cNvSpPr/>
          <p:nvPr/>
        </p:nvSpPr>
        <p:spPr bwMode="auto">
          <a:xfrm>
            <a:off x="3530600" y="367665"/>
            <a:ext cx="5253355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BQG125/0.45气动隔膜泵技术特点</a:t>
            </a:r>
            <a:endParaRPr lang="en-US" sz="2400" cap="small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 flipV="1">
            <a:off x="1428750" y="623156"/>
            <a:ext cx="10761664" cy="5263294"/>
            <a:chOff x="3302736" y="324704"/>
            <a:chExt cx="10761664" cy="526329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3802743" y="324704"/>
              <a:ext cx="0" cy="5263294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02736" y="5227013"/>
              <a:ext cx="10761664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-19050" y="1409700"/>
            <a:ext cx="10344150" cy="5449888"/>
            <a:chOff x="3302737" y="138111"/>
            <a:chExt cx="10344150" cy="54498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802743" y="138111"/>
              <a:ext cx="0" cy="5449888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02737" y="5227013"/>
              <a:ext cx="1034415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8"/>
          <p:cNvSpPr txBox="1"/>
          <p:nvPr>
            <p:custDataLst>
              <p:tags r:id="rId1"/>
            </p:custDataLst>
          </p:nvPr>
        </p:nvSpPr>
        <p:spPr>
          <a:xfrm>
            <a:off x="6323330" y="1409700"/>
            <a:ext cx="4853940" cy="4705985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（1）泵不会过热：压缩空气作动力，在排气时是一个膨胀吸热的过程，气动泵工作时温度是降低的，无有害气体排出。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（2）不会产生电火花：气动隔膜泵不用电力作动力，接地后又防止了静电火花。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（3）可以通过含颗粒液体：因为容积式工作且进口为球阀，所以不容易被堵。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（4）对物料的剪切力极低：工作时是怎么吸进怎么吐出，所以对物料的搅动zui小，适用于不稳定物质的输送。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（5）流量可调节，可以在物料出口处加装节流阀来调节流量。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（6）具有自吸的功能。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（7）可以空运行，而不会有危险。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  <a:p>
            <a:pPr>
              <a:lnSpc>
                <a:spcPct val="150000"/>
              </a:lnSpc>
            </a:pPr>
            <a:r>
              <a:rPr lang="id-ID" sz="1400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rPr>
              <a:t>（8）可以潜水工作。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Lato Regular"/>
              <a:cs typeface="Lato Regular"/>
            </a:endParaRPr>
          </a:p>
        </p:txBody>
      </p:sp>
      <p:sp>
        <p:nvSpPr>
          <p:cNvPr id="131" name="Freeform 22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6119495" y="1581150"/>
            <a:ext cx="306070" cy="307340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rgbClr val="5B81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05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1622350" y="1569973"/>
            <a:ext cx="4473156" cy="4387460"/>
            <a:chOff x="1311264" y="1939967"/>
            <a:chExt cx="2342633" cy="2297754"/>
          </a:xfrm>
        </p:grpSpPr>
        <p:sp>
          <p:nvSpPr>
            <p:cNvPr id="138" name="椭圆 137"/>
            <p:cNvSpPr/>
            <p:nvPr/>
          </p:nvSpPr>
          <p:spPr>
            <a:xfrm>
              <a:off x="1311264" y="2189999"/>
              <a:ext cx="2072913" cy="2047722"/>
            </a:xfrm>
            <a:prstGeom prst="ellipse">
              <a:avLst/>
            </a:prstGeom>
            <a:noFill/>
            <a:ln w="57150" cap="flat" cmpd="sng" algn="ctr">
              <a:solidFill>
                <a:srgbClr val="5B8156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kern="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2938957" y="2294381"/>
              <a:ext cx="565457" cy="559883"/>
            </a:xfrm>
            <a:prstGeom prst="ellipse">
              <a:avLst/>
            </a:prstGeom>
            <a:solidFill>
              <a:srgbClr val="98C99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pic>
          <p:nvPicPr>
            <p:cNvPr id="140" name="图片 29"/>
            <p:cNvPicPr>
              <a:picLocks noChangeAspect="1"/>
            </p:cNvPicPr>
            <p:nvPr/>
          </p:nvPicPr>
          <p:blipFill>
            <a:blip r:embed="rId3" cstate="screen"/>
            <a:srcRect t="5220"/>
            <a:stretch>
              <a:fillRect/>
            </a:stretch>
          </p:blipFill>
          <p:spPr bwMode="auto">
            <a:xfrm>
              <a:off x="3028339" y="2423334"/>
              <a:ext cx="381785" cy="30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1" name="椭圆 140"/>
            <p:cNvSpPr/>
            <p:nvPr/>
          </p:nvSpPr>
          <p:spPr>
            <a:xfrm>
              <a:off x="2310155" y="1939967"/>
              <a:ext cx="548405" cy="543035"/>
            </a:xfrm>
            <a:prstGeom prst="ellipse">
              <a:avLst/>
            </a:prstGeom>
            <a:solidFill>
              <a:srgbClr val="5B815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pic>
          <p:nvPicPr>
            <p:cNvPr id="142" name="图片 32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466935" y="2083825"/>
              <a:ext cx="234843" cy="255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椭圆 142"/>
            <p:cNvSpPr/>
            <p:nvPr/>
          </p:nvSpPr>
          <p:spPr>
            <a:xfrm>
              <a:off x="3105492" y="2996053"/>
              <a:ext cx="548405" cy="541739"/>
            </a:xfrm>
            <a:prstGeom prst="ellipse">
              <a:avLst/>
            </a:prstGeom>
            <a:solidFill>
              <a:srgbClr val="5B815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4" name="任意多边形 12"/>
            <p:cNvSpPr/>
            <p:nvPr/>
          </p:nvSpPr>
          <p:spPr>
            <a:xfrm>
              <a:off x="3171130" y="3127020"/>
              <a:ext cx="321431" cy="243653"/>
            </a:xfrm>
            <a:custGeom>
              <a:avLst/>
              <a:gdLst>
                <a:gd name="connsiteX0" fmla="*/ 332089 w 388650"/>
                <a:gd name="connsiteY0" fmla="*/ 43940 h 298935"/>
                <a:gd name="connsiteX1" fmla="*/ 354779 w 388650"/>
                <a:gd name="connsiteY1" fmla="*/ 43940 h 298935"/>
                <a:gd name="connsiteX2" fmla="*/ 388650 w 388650"/>
                <a:gd name="connsiteY2" fmla="*/ 77811 h 298935"/>
                <a:gd name="connsiteX3" fmla="*/ 388650 w 388650"/>
                <a:gd name="connsiteY3" fmla="*/ 162486 h 298935"/>
                <a:gd name="connsiteX4" fmla="*/ 388650 w 388650"/>
                <a:gd name="connsiteY4" fmla="*/ 213291 h 298935"/>
                <a:gd name="connsiteX5" fmla="*/ 354779 w 388650"/>
                <a:gd name="connsiteY5" fmla="*/ 247162 h 298935"/>
                <a:gd name="connsiteX6" fmla="*/ 328319 w 388650"/>
                <a:gd name="connsiteY6" fmla="*/ 247162 h 298935"/>
                <a:gd name="connsiteX7" fmla="*/ 262816 w 388650"/>
                <a:gd name="connsiteY7" fmla="*/ 298935 h 298935"/>
                <a:gd name="connsiteX8" fmla="*/ 237822 w 388650"/>
                <a:gd name="connsiteY8" fmla="*/ 247162 h 298935"/>
                <a:gd name="connsiteX9" fmla="*/ 60533 w 388650"/>
                <a:gd name="connsiteY9" fmla="*/ 247162 h 298935"/>
                <a:gd name="connsiteX10" fmla="*/ 26662 w 388650"/>
                <a:gd name="connsiteY10" fmla="*/ 213291 h 298935"/>
                <a:gd name="connsiteX11" fmla="*/ 26662 w 388650"/>
                <a:gd name="connsiteY11" fmla="*/ 188693 h 298935"/>
                <a:gd name="connsiteX12" fmla="*/ 27227 w 388650"/>
                <a:gd name="connsiteY12" fmla="*/ 188927 h 298935"/>
                <a:gd name="connsiteX13" fmla="*/ 300065 w 388650"/>
                <a:gd name="connsiteY13" fmla="*/ 188927 h 298935"/>
                <a:gd name="connsiteX14" fmla="*/ 332089 w 388650"/>
                <a:gd name="connsiteY14" fmla="*/ 156903 h 298935"/>
                <a:gd name="connsiteX15" fmla="*/ 28100 w 388650"/>
                <a:gd name="connsiteY15" fmla="*/ 0 h 298935"/>
                <a:gd name="connsiteX16" fmla="*/ 290988 w 388650"/>
                <a:gd name="connsiteY16" fmla="*/ 0 h 298935"/>
                <a:gd name="connsiteX17" fmla="*/ 319088 w 388650"/>
                <a:gd name="connsiteY17" fmla="*/ 28100 h 298935"/>
                <a:gd name="connsiteX18" fmla="*/ 319088 w 388650"/>
                <a:gd name="connsiteY18" fmla="*/ 140499 h 298935"/>
                <a:gd name="connsiteX19" fmla="*/ 290988 w 388650"/>
                <a:gd name="connsiteY19" fmla="*/ 168599 h 298935"/>
                <a:gd name="connsiteX20" fmla="*/ 28100 w 388650"/>
                <a:gd name="connsiteY20" fmla="*/ 168599 h 298935"/>
                <a:gd name="connsiteX21" fmla="*/ 0 w 388650"/>
                <a:gd name="connsiteY21" fmla="*/ 140499 h 298935"/>
                <a:gd name="connsiteX22" fmla="*/ 0 w 388650"/>
                <a:gd name="connsiteY22" fmla="*/ 28100 h 298935"/>
                <a:gd name="connsiteX23" fmla="*/ 28100 w 388650"/>
                <a:gd name="connsiteY23" fmla="*/ 0 h 29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8650" h="298935">
                  <a:moveTo>
                    <a:pt x="332089" y="43940"/>
                  </a:moveTo>
                  <a:lnTo>
                    <a:pt x="354779" y="43940"/>
                  </a:lnTo>
                  <a:cubicBezTo>
                    <a:pt x="373485" y="43940"/>
                    <a:pt x="388650" y="59105"/>
                    <a:pt x="388650" y="77811"/>
                  </a:cubicBezTo>
                  <a:lnTo>
                    <a:pt x="388650" y="162486"/>
                  </a:lnTo>
                  <a:lnTo>
                    <a:pt x="388650" y="213291"/>
                  </a:lnTo>
                  <a:cubicBezTo>
                    <a:pt x="388650" y="231997"/>
                    <a:pt x="373485" y="247162"/>
                    <a:pt x="354779" y="247162"/>
                  </a:cubicBezTo>
                  <a:lnTo>
                    <a:pt x="328319" y="247162"/>
                  </a:lnTo>
                  <a:lnTo>
                    <a:pt x="262816" y="298935"/>
                  </a:lnTo>
                  <a:lnTo>
                    <a:pt x="237822" y="247162"/>
                  </a:lnTo>
                  <a:lnTo>
                    <a:pt x="60533" y="247162"/>
                  </a:lnTo>
                  <a:cubicBezTo>
                    <a:pt x="41827" y="247162"/>
                    <a:pt x="26662" y="231997"/>
                    <a:pt x="26662" y="213291"/>
                  </a:cubicBezTo>
                  <a:lnTo>
                    <a:pt x="26662" y="188693"/>
                  </a:lnTo>
                  <a:lnTo>
                    <a:pt x="27227" y="188927"/>
                  </a:lnTo>
                  <a:lnTo>
                    <a:pt x="300065" y="188927"/>
                  </a:lnTo>
                  <a:cubicBezTo>
                    <a:pt x="317751" y="188927"/>
                    <a:pt x="332089" y="174589"/>
                    <a:pt x="332089" y="156903"/>
                  </a:cubicBezTo>
                  <a:close/>
                  <a:moveTo>
                    <a:pt x="28100" y="0"/>
                  </a:moveTo>
                  <a:lnTo>
                    <a:pt x="290988" y="0"/>
                  </a:lnTo>
                  <a:cubicBezTo>
                    <a:pt x="306507" y="0"/>
                    <a:pt x="319088" y="12581"/>
                    <a:pt x="319088" y="28100"/>
                  </a:cubicBezTo>
                  <a:lnTo>
                    <a:pt x="319088" y="140499"/>
                  </a:lnTo>
                  <a:cubicBezTo>
                    <a:pt x="319088" y="156018"/>
                    <a:pt x="306507" y="168599"/>
                    <a:pt x="290988" y="168599"/>
                  </a:cubicBezTo>
                  <a:lnTo>
                    <a:pt x="28100" y="168599"/>
                  </a:lnTo>
                  <a:cubicBezTo>
                    <a:pt x="12581" y="168599"/>
                    <a:pt x="0" y="156018"/>
                    <a:pt x="0" y="140499"/>
                  </a:cubicBezTo>
                  <a:lnTo>
                    <a:pt x="0" y="28100"/>
                  </a:lnTo>
                  <a:cubicBezTo>
                    <a:pt x="0" y="12581"/>
                    <a:pt x="12581" y="0"/>
                    <a:pt x="2810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2879935" y="3715393"/>
              <a:ext cx="447382" cy="443241"/>
            </a:xfrm>
            <a:prstGeom prst="ellipse">
              <a:avLst/>
            </a:prstGeom>
            <a:solidFill>
              <a:srgbClr val="98C99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6" name="任意多边形 14"/>
            <p:cNvSpPr/>
            <p:nvPr/>
          </p:nvSpPr>
          <p:spPr>
            <a:xfrm rot="10800000" flipH="1">
              <a:off x="2951599" y="3822545"/>
              <a:ext cx="284699" cy="209956"/>
            </a:xfrm>
            <a:custGeom>
              <a:avLst/>
              <a:gdLst>
                <a:gd name="connsiteX0" fmla="*/ 441259 w 1065398"/>
                <a:gd name="connsiteY0" fmla="*/ 795512 h 795512"/>
                <a:gd name="connsiteX1" fmla="*/ 624139 w 1065398"/>
                <a:gd name="connsiteY1" fmla="*/ 795512 h 795512"/>
                <a:gd name="connsiteX2" fmla="*/ 624139 w 1065398"/>
                <a:gd name="connsiteY2" fmla="*/ 611235 h 795512"/>
                <a:gd name="connsiteX3" fmla="*/ 975398 w 1065398"/>
                <a:gd name="connsiteY3" fmla="*/ 611235 h 795512"/>
                <a:gd name="connsiteX4" fmla="*/ 1065398 w 1065398"/>
                <a:gd name="connsiteY4" fmla="*/ 521235 h 795512"/>
                <a:gd name="connsiteX5" fmla="*/ 975398 w 1065398"/>
                <a:gd name="connsiteY5" fmla="*/ 431235 h 795512"/>
                <a:gd name="connsiteX6" fmla="*/ 624139 w 1065398"/>
                <a:gd name="connsiteY6" fmla="*/ 431235 h 795512"/>
                <a:gd name="connsiteX7" fmla="*/ 624139 w 1065398"/>
                <a:gd name="connsiteY7" fmla="*/ 0 h 795512"/>
                <a:gd name="connsiteX8" fmla="*/ 441259 w 1065398"/>
                <a:gd name="connsiteY8" fmla="*/ 0 h 795512"/>
                <a:gd name="connsiteX9" fmla="*/ 441259 w 1065398"/>
                <a:gd name="connsiteY9" fmla="*/ 217756 h 795512"/>
                <a:gd name="connsiteX10" fmla="*/ 90000 w 1065398"/>
                <a:gd name="connsiteY10" fmla="*/ 217756 h 795512"/>
                <a:gd name="connsiteX11" fmla="*/ 0 w 1065398"/>
                <a:gd name="connsiteY11" fmla="*/ 307756 h 795512"/>
                <a:gd name="connsiteX12" fmla="*/ 90000 w 1065398"/>
                <a:gd name="connsiteY12" fmla="*/ 397756 h 795512"/>
                <a:gd name="connsiteX13" fmla="*/ 441259 w 1065398"/>
                <a:gd name="connsiteY13" fmla="*/ 397756 h 79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5398" h="795512">
                  <a:moveTo>
                    <a:pt x="441259" y="795512"/>
                  </a:moveTo>
                  <a:lnTo>
                    <a:pt x="624139" y="795512"/>
                  </a:lnTo>
                  <a:lnTo>
                    <a:pt x="624139" y="611235"/>
                  </a:lnTo>
                  <a:lnTo>
                    <a:pt x="975398" y="611235"/>
                  </a:lnTo>
                  <a:lnTo>
                    <a:pt x="1065398" y="521235"/>
                  </a:lnTo>
                  <a:lnTo>
                    <a:pt x="975398" y="431235"/>
                  </a:lnTo>
                  <a:lnTo>
                    <a:pt x="624139" y="431235"/>
                  </a:lnTo>
                  <a:lnTo>
                    <a:pt x="624139" y="0"/>
                  </a:lnTo>
                  <a:lnTo>
                    <a:pt x="441259" y="0"/>
                  </a:lnTo>
                  <a:lnTo>
                    <a:pt x="441259" y="217756"/>
                  </a:lnTo>
                  <a:lnTo>
                    <a:pt x="90000" y="217756"/>
                  </a:lnTo>
                  <a:lnTo>
                    <a:pt x="0" y="307756"/>
                  </a:lnTo>
                  <a:lnTo>
                    <a:pt x="90000" y="397756"/>
                  </a:lnTo>
                  <a:lnTo>
                    <a:pt x="441259" y="39775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隔膜泵 (24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045" y="2761615"/>
            <a:ext cx="2625725" cy="2578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 Notice"/>
          <p:cNvSpPr/>
          <p:nvPr/>
        </p:nvSpPr>
        <p:spPr bwMode="auto">
          <a:xfrm>
            <a:off x="3864398" y="367672"/>
            <a:ext cx="4462298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BQG125/0.45气动隔膜泵材质</a:t>
            </a:r>
            <a:endParaRPr lang="en-US" sz="2400" cap="small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 flipV="1">
            <a:off x="1428750" y="623156"/>
            <a:ext cx="10761664" cy="5263294"/>
            <a:chOff x="3302736" y="324704"/>
            <a:chExt cx="10761664" cy="526329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3802743" y="324704"/>
              <a:ext cx="0" cy="5263294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02736" y="5227013"/>
              <a:ext cx="10761664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-19050" y="1409700"/>
            <a:ext cx="10344150" cy="5449888"/>
            <a:chOff x="3302737" y="138111"/>
            <a:chExt cx="10344150" cy="54498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802743" y="138111"/>
              <a:ext cx="0" cy="5449888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02737" y="5227013"/>
              <a:ext cx="1034415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直接连接符 30"/>
          <p:cNvCxnSpPr/>
          <p:nvPr/>
        </p:nvCxnSpPr>
        <p:spPr>
          <a:xfrm>
            <a:off x="5981728" y="1847088"/>
            <a:ext cx="0" cy="4214329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"/>
          <p:cNvSpPr/>
          <p:nvPr/>
        </p:nvSpPr>
        <p:spPr>
          <a:xfrm>
            <a:off x="1096010" y="2125980"/>
            <a:ext cx="4558665" cy="334835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rtlCol="0" anchor="ctr"/>
          <a:lstStyle/>
          <a:p>
            <a:pPr algn="ctr"/>
            <a:endParaRPr lang="en-US" sz="1600" dirty="0">
              <a:latin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269990" y="2868295"/>
            <a:ext cx="4523740" cy="23069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气动隔膜泵有四种材质：塑料、铝合金、铸铁、不锈钢。气动隔膜泵根据不同液体介质分别采用丁晴橡胶、氯丁橡胶、氟橡胶、聚四氟乙烯、聚四六乙烯。以满足不同用户的需要。山东矿安机电有限公司</a:t>
            </a:r>
            <a:r>
              <a:rPr lang="zh-CN" altLang="en-US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，</a:t>
            </a:r>
            <a:r>
              <a:rPr lang="en-US" altLang="zh-CN" sz="1600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</a:rPr>
              <a:t>安置在各种特别场合，用来抽送各种常规泵不能抽吸的介质，均取得了满意的效果。</a:t>
            </a:r>
            <a:endParaRPr lang="en-US" altLang="zh-CN" sz="1600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3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"/>
          <p:cNvSpPr txBox="1"/>
          <p:nvPr/>
        </p:nvSpPr>
        <p:spPr>
          <a:xfrm>
            <a:off x="5480690" y="1925298"/>
            <a:ext cx="31052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5B815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谢谢</a:t>
            </a:r>
            <a:endParaRPr lang="en-US" altLang="zh-CN" sz="8000" dirty="0">
              <a:solidFill>
                <a:srgbClr val="5B8156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  <a:p>
            <a:pPr algn="ctr"/>
            <a:r>
              <a:rPr lang="zh-CN" altLang="en-US" sz="8000" dirty="0">
                <a:solidFill>
                  <a:srgbClr val="5B815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观看</a:t>
            </a:r>
            <a:endParaRPr lang="zh-CN" altLang="en-US" sz="8000" dirty="0">
              <a:solidFill>
                <a:srgbClr val="5B8156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  <p:sp>
        <p:nvSpPr>
          <p:cNvPr id="26" name="1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275455" y="2079625"/>
            <a:ext cx="861695" cy="3895090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我们热爱音乐 </a:t>
            </a:r>
            <a:r>
              <a:rPr lang="en-US" altLang="zh-CN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/ </a:t>
            </a: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关注娱乐 </a:t>
            </a:r>
            <a:r>
              <a:rPr lang="en-US" altLang="zh-CN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/ </a:t>
            </a: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钟爱设计，</a:t>
            </a:r>
            <a:endParaRPr lang="zh-CN" altLang="en-US" sz="1400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我们用更专业、更专注，</a:t>
            </a:r>
            <a:endParaRPr lang="zh-CN" altLang="en-US" sz="1400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夏天热力邀请你各我们一起，</a:t>
            </a:r>
            <a:endParaRPr lang="zh-CN" altLang="en-US" sz="1400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缔造感官世界中独一无二的完美设计</a:t>
            </a:r>
            <a:r>
              <a:rPr lang="en-US" altLang="zh-CN" sz="1400" dirty="0">
                <a:solidFill>
                  <a:srgbClr val="5B81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.</a:t>
            </a:r>
            <a:endParaRPr lang="en-US" altLang="zh-CN" sz="1400" dirty="0">
              <a:solidFill>
                <a:srgbClr val="5B815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 contrast="5000"/>
                    </a14:imgEffect>
                    <a14:imgEffect>
                      <a14:sharpenSoften amoun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3246" y="2704014"/>
            <a:ext cx="1707638" cy="1519856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3070509" y="2382075"/>
            <a:ext cx="5080000" cy="3341089"/>
            <a:chOff x="3302737" y="2246911"/>
            <a:chExt cx="5080000" cy="3341089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 flipH="1" flipV="1">
            <a:off x="4109109" y="1148448"/>
            <a:ext cx="5080000" cy="3341089"/>
            <a:chOff x="3302737" y="2246911"/>
            <a:chExt cx="5080000" cy="3341089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802743" y="2246911"/>
              <a:ext cx="0" cy="3341089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302737" y="5227013"/>
              <a:ext cx="5080000" cy="0"/>
            </a:xfrm>
            <a:prstGeom prst="line">
              <a:avLst/>
            </a:prstGeom>
            <a:ln>
              <a:solidFill>
                <a:srgbClr val="5B8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</p:bldLst>
      </p:timing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2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3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4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5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6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7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8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9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10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11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12.xml><?xml version="1.0" encoding="utf-8"?>
<p:tagLst xmlns:p="http://schemas.openxmlformats.org/presentationml/2006/main">
  <p:tag name="KSO_WM_DIAGRAM_VIRTUALLY_FRAME" val="{&quot;height&quot;:230.24519685039377,&quot;left&quot;:370.19724409448816,&quot;top&quot;:185.83244094488185,&quot;width&quot;:408.29999999999995}"/>
</p:tagLst>
</file>

<file path=ppt/tags/tag13.xml><?xml version="1.0" encoding="utf-8"?>
<p:tagLst xmlns:p="http://schemas.openxmlformats.org/presentationml/2006/main">
  <p:tag name="KSO_WM_DIAGRAM_VIRTUALLY_FRAME" val="{&quot;height&quot;:279.3308661417324,&quot;left&quot;:122.14677165354331,&quot;top&quot;:171.68503937007875,&quot;width&quot;:715.6351181102361}"/>
</p:tagLst>
</file>

<file path=ppt/tags/tag14.xml><?xml version="1.0" encoding="utf-8"?>
<p:tagLst xmlns:p="http://schemas.openxmlformats.org/presentationml/2006/main">
  <p:tag name="KSO_WM_DIAGRAM_VIRTUALLY_FRAME" val="{&quot;height&quot;:279.3308661417324,&quot;left&quot;:122.14677165354331,&quot;top&quot;:171.68503937007875,&quot;width&quot;:715.6351181102361}"/>
</p:tagLst>
</file>

<file path=ppt/tags/tag15.xml><?xml version="1.0" encoding="utf-8"?>
<p:tagLst xmlns:p="http://schemas.openxmlformats.org/presentationml/2006/main">
  <p:tag name="KSO_WM_DIAGRAM_VIRTUALLY_FRAME" val="{&quot;height&quot;:279.3308661417324,&quot;left&quot;:122.14677165354331,&quot;top&quot;:171.68503937007875,&quot;width&quot;:715.6351181102361}"/>
</p:tagLst>
</file>

<file path=ppt/tags/tag16.xml><?xml version="1.0" encoding="utf-8"?>
<p:tagLst xmlns:p="http://schemas.openxmlformats.org/presentationml/2006/main">
  <p:tag name="KSO_WM_DIAGRAM_VIRTUALLY_FRAME" val="{&quot;height&quot;:279.3308661417324,&quot;left&quot;:122.14677165354331,&quot;top&quot;:171.68503937007875,&quot;width&quot;:715.6351181102361}"/>
</p:tagLst>
</file>

<file path=ppt/tags/tag17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18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19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0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1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2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3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4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5.xml><?xml version="1.0" encoding="utf-8"?>
<p:tagLst xmlns:p="http://schemas.openxmlformats.org/presentationml/2006/main">
  <p:tag name="KSO_WM_DIAGRAM_VIRTUALLY_FRAME" val="{&quot;height&quot;:275.71763779527544,&quot;left&quot;:425.58669291338583,&quot;top&quot;:160.79007874015744,&quot;width&quot;:402.3326771653542}"/>
</p:tagLst>
</file>

<file path=ppt/tags/tag26.xml><?xml version="1.0" encoding="utf-8"?>
<p:tagLst xmlns:p="http://schemas.openxmlformats.org/presentationml/2006/main">
  <p:tag name="KSO_WM_DIAGRAM_VIRTUALLY_FRAME" val="{&quot;height&quot;:764.9500159441378,&quot;left&quot;:497.8948031496062,&quot;top&quot;:132.9448031496063,&quot;width&quot;:296.8303149606301}"/>
</p:tagLst>
</file>

<file path=ppt/tags/tag27.xml><?xml version="1.0" encoding="utf-8"?>
<p:tagLst xmlns:p="http://schemas.openxmlformats.org/presentationml/2006/main">
  <p:tag name="KSO_WM_DIAGRAM_VIRTUALLY_FRAME" val="{&quot;height&quot;:764.9500159441378,&quot;left&quot;:497.8948031496062,&quot;top&quot;:132.9448031496063,&quot;width&quot;:296.8303149606301}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WPS 演示</Application>
  <PresentationFormat>自定义</PresentationFormat>
  <Paragraphs>72</Paragraphs>
  <Slides>9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ITC Avant Garde Std Bk</vt:lpstr>
      <vt:lpstr>NumberOnly</vt:lpstr>
      <vt:lpstr>叶根友刀锋黑草</vt:lpstr>
      <vt:lpstr>黑体</vt:lpstr>
      <vt:lpstr>TypeLand 康熙字典體試用版</vt:lpstr>
      <vt:lpstr>微软雅黑</vt:lpstr>
      <vt:lpstr>Arial</vt:lpstr>
      <vt:lpstr>方正姚体</vt:lpstr>
      <vt:lpstr>Abraham Lincoln</vt:lpstr>
      <vt:lpstr>HelveticaNeue LT 43 LightEx</vt:lpstr>
      <vt:lpstr>Lato Light</vt:lpstr>
      <vt:lpstr>Roboto Light</vt:lpstr>
      <vt:lpstr>Impact MT Std</vt:lpstr>
      <vt:lpstr>Haettenschweiler</vt:lpstr>
      <vt:lpstr>Impact</vt:lpstr>
      <vt:lpstr>Open Sans</vt:lpstr>
      <vt:lpstr>Arial Unicode MS</vt:lpstr>
      <vt:lpstr>等线</vt:lpstr>
      <vt:lpstr>Agency FB</vt:lpstr>
      <vt:lpstr>Trebuchet MS</vt:lpstr>
      <vt:lpstr>Dotum</vt:lpstr>
      <vt:lpstr>Gill Sans</vt:lpstr>
      <vt:lpstr>Calibri</vt:lpstr>
      <vt:lpstr>Malgun Gothic</vt:lpstr>
      <vt:lpstr>造字工房尚雅体演示版常规体</vt:lpstr>
      <vt:lpstr>Century Gothic</vt:lpstr>
      <vt:lpstr>Lato Light</vt:lpstr>
      <vt:lpstr>Open Sans Light</vt:lpstr>
      <vt:lpstr>Lato Regular</vt:lpstr>
      <vt:lpstr>Times New Roman</vt:lpstr>
      <vt:lpstr>华文细黑</vt:lpstr>
      <vt:lpstr>Roboto</vt:lpstr>
      <vt:lpstr>Gill Sans MT</vt:lpstr>
      <vt:lpstr>方正兰亭特黑简体</vt:lpstr>
      <vt:lpstr>方正仿宋简体</vt:lpstr>
      <vt:lpstr>方正卡通简体</vt:lpstr>
      <vt:lpstr>方正隶书_GBK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绿色清爽</dc:title>
  <dc:creator>第一PPT</dc:creator>
  <cp:keywords>www.1ppt.com</cp:keywords>
  <dc:description>第一PPT</dc:description>
  <cp:lastModifiedBy>Administrator</cp:lastModifiedBy>
  <cp:revision>3571</cp:revision>
  <dcterms:created xsi:type="dcterms:W3CDTF">2015-12-01T09:06:00Z</dcterms:created>
  <dcterms:modified xsi:type="dcterms:W3CDTF">2024-11-14T06:06:42Z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FE3499E5EBDA49A387021FBC37398452_13</vt:lpwstr>
  </property>
</Properties>
</file>