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9908" r:id="rId1"/>
    <p:sldMasterId id="2147509945" r:id="rId2"/>
  </p:sldMasterIdLst>
  <p:notesMasterIdLst>
    <p:notesMasterId r:id="rId3"/>
  </p:notesMasterIdLst>
  <p:sldIdLst>
    <p:sldId id="11774" r:id="rId4"/>
    <p:sldId id="11779" r:id="rId5"/>
    <p:sldId id="11783" r:id="rId6"/>
    <p:sldId id="11786" r:id="rId7"/>
    <p:sldId id="11789" r:id="rId8"/>
    <p:sldId id="11792" r:id="rId9"/>
    <p:sldId id="11795" r:id="rId10"/>
    <p:sldId id="11798" r:id="rId11"/>
    <p:sldId id="11801" r:id="rId12"/>
    <p:sldId id="11804" r:id="rId13"/>
    <p:sldId id="11807" r:id="rId14"/>
    <p:sldId id="11810" r:id="rId15"/>
    <p:sldId id="11813" r:id="rId16"/>
    <p:sldId id="11816" r:id="rId17"/>
    <p:sldId id="11819" r:id="rId18"/>
    <p:sldId id="11822" r:id="rId19"/>
    <p:sldId id="11825" r:id="rId20"/>
    <p:sldId id="11828" r:id="rId21"/>
    <p:sldId id="11831" r:id="rId22"/>
    <p:sldId id="11834" r:id="rId23"/>
    <p:sldId id="11837" r:id="rId24"/>
    <p:sldId id="11840" r:id="rId25"/>
    <p:sldId id="11843" r:id="rId26"/>
    <p:sldId id="11846" r:id="rId27"/>
    <p:sldId id="11849" r:id="rId28"/>
    <p:sldId id="11852" r:id="rId29"/>
    <p:sldId id="11856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8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image" Target="../media/image3.png"/><Relationship Id="rId11" Type="http://schemas.openxmlformats.org/officeDocument/2006/relationships/tags" Target="../tags/tag8.xml"/><Relationship Id="rId12" Type="http://schemas.openxmlformats.org/officeDocument/2006/relationships/image" Target="../media/image4.png"/><Relationship Id="rId13" Type="http://schemas.openxmlformats.org/officeDocument/2006/relationships/tags" Target="../tags/tag9.xml"/><Relationship Id="rId14" Type="http://schemas.openxmlformats.org/officeDocument/2006/relationships/tags" Target="../tags/tag10.xml"/><Relationship Id="rId15" Type="http://schemas.openxmlformats.org/officeDocument/2006/relationships/tags" Target="../tags/tag11.xml"/><Relationship Id="rId16" Type="http://schemas.openxmlformats.org/officeDocument/2006/relationships/tags" Target="../tags/tag12.xml"/><Relationship Id="rId17" Type="http://schemas.openxmlformats.org/officeDocument/2006/relationships/tags" Target="../tags/tag13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1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1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1.pn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image" Target="../media/image5.png"/><Relationship Id="rId9" Type="http://schemas.openxmlformats.org/officeDocument/2006/relationships/tags" Target="../tags/tag34.xml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1.pn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image" Target="../media/image1.png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1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tags" Target="../tags/tag59.xml"/><Relationship Id="rId7" Type="http://schemas.openxmlformats.org/officeDocument/2006/relationships/tags" Target="../tags/tag60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image" Target="../media/image1.png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1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tags" Target="../tags/tag71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image" Target="../media/image1.png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image" Target="../media/image1.png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image" Target="../media/image6.png"/><Relationship Id="rId8" Type="http://schemas.openxmlformats.org/officeDocument/2006/relationships/tags" Target="../tags/tag84.xml"/><Relationship Id="rId9" Type="http://schemas.openxmlformats.org/officeDocument/2006/relationships/image" Target="../media/image3.png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68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0" name="椭圆 15"/>
          <p:cNvSpPr/>
          <p:nvPr>
            <p:custDataLst>
              <p:tags r:id="rId4"/>
            </p:custDataLst>
          </p:nvPr>
        </p:nvSpPr>
        <p:spPr>
          <a:xfrm>
            <a:off x="9721215" y="1270"/>
            <a:ext cx="2416810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2" name="椭圆 10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7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sp>
        <p:nvSpPr>
          <p:cNvPr id="1048674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8"/>
            </p:custDataLst>
          </p:nvPr>
        </p:nvSpPr>
        <p:spPr>
          <a:xfrm>
            <a:off x="1551940" y="1732280"/>
            <a:ext cx="9091295" cy="2182495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pic>
        <p:nvPicPr>
          <p:cNvPr id="2097159" name="图形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pic>
        <p:nvPicPr>
          <p:cNvPr id="2097161" name="图形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663241" y="594019"/>
            <a:ext cx="228600" cy="228600"/>
          </a:xfrm>
          <a:prstGeom prst="rect"/>
        </p:spPr>
      </p:pic>
      <p:sp>
        <p:nvSpPr>
          <p:cNvPr id="1048676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18160" y="5792470"/>
            <a:ext cx="2536825" cy="69977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8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1551940" y="3914775"/>
            <a:ext cx="8883015" cy="7747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500" strike="noStrike" u="none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6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8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90" name="任意多边形: 形状 37"/>
          <p:cNvSpPr/>
          <p:nvPr>
            <p:custDataLst>
              <p:tags r:id="rId5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98" name="椭圆 22"/>
          <p:cNvSpPr/>
          <p:nvPr>
            <p:custDataLst>
              <p:tags r:id="rId3"/>
            </p:custDataLst>
          </p:nvPr>
        </p:nvSpPr>
        <p:spPr>
          <a:xfrm>
            <a:off x="10795" y="3653790"/>
            <a:ext cx="3129915" cy="3204210"/>
          </a:xfrm>
          <a:prstGeom prst="ellipse"/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1048700" name="内容占位符 6"/>
          <p:cNvSpPr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820490" y="1561381"/>
            <a:ext cx="10248193" cy="4246963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820489" y="734130"/>
            <a:ext cx="10248193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0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0" name="椭圆 9"/>
          <p:cNvSpPr/>
          <p:nvPr>
            <p:custDataLst>
              <p:tags r:id="rId3"/>
            </p:custDataLst>
          </p:nvPr>
        </p:nvSpPr>
        <p:spPr>
          <a:xfrm>
            <a:off x="635" y="2720975"/>
            <a:ext cx="4062095" cy="4137025"/>
          </a:xfrm>
          <a:prstGeom prst="ellipse"/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12" name="椭圆 8"/>
          <p:cNvSpPr/>
          <p:nvPr>
            <p:custDataLst>
              <p:tags r:id="rId4"/>
            </p:custDataLst>
          </p:nvPr>
        </p:nvSpPr>
        <p:spPr>
          <a:xfrm>
            <a:off x="9669780" y="635"/>
            <a:ext cx="2522855" cy="234886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2014220" y="2289811"/>
            <a:ext cx="2496820" cy="2117724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4511040" y="2289810"/>
            <a:ext cx="3531235" cy="21170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 cstate="print"/>
          <a:stretch>
            <a:fillRect/>
          </a:stretch>
        </p:blipFill>
        <p:spPr>
          <a:xfrm>
            <a:off x="8205136" y="3207049"/>
            <a:ext cx="2155313" cy="352463"/>
          </a:xfrm>
          <a:prstGeom prst="rect"/>
        </p:spPr>
      </p:pic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2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5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8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40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正文"/>
          <p:cNvSpPr txBox="1"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56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5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77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6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8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86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96" name="椭圆 11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70785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任意多边形: 形状 37"/>
          <p:cNvSpPr/>
          <p:nvPr>
            <p:custDataLst>
              <p:tags r:id="rId4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椭圆 9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85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pic>
        <p:nvPicPr>
          <p:cNvPr id="2097187" name="图形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sp>
        <p:nvSpPr>
          <p:cNvPr id="1048802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1525270" y="1951355"/>
            <a:ext cx="9239250" cy="21463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4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518160" y="5717540"/>
            <a:ext cx="2536825" cy="8128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0.xml"/><Relationship Id="rId13" Type="http://schemas.openxmlformats.org/officeDocument/2006/relationships/image" Target="../media/image1.png"/><Relationship Id="rId14" Type="http://schemas.openxmlformats.org/officeDocument/2006/relationships/tags" Target="../tags/tag91.xml"/><Relationship Id="rId15" Type="http://schemas.openxmlformats.org/officeDocument/2006/relationships/tags" Target="../tags/tag92.xml"/><Relationship Id="rId16" Type="http://schemas.openxmlformats.org/officeDocument/2006/relationships/tags" Target="../tags/tag93.xml"/><Relationship Id="rId17" Type="http://schemas.openxmlformats.org/officeDocument/2006/relationships/tags" Target="../tags/tag94.xml"/><Relationship Id="rId18" Type="http://schemas.openxmlformats.org/officeDocument/2006/relationships/tags" Target="../tags/tag95.xml"/><Relationship Id="rId19" Type="http://schemas.openxmlformats.org/officeDocument/2006/relationships/tags" Target="../tags/tag96.xml"/><Relationship Id="rId20" Type="http://schemas.openxmlformats.org/officeDocument/2006/relationships/tags" Target="../tags/tag97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909" r:id="rId1"/>
    <p:sldLayoutId id="2147509910" r:id="rId2"/>
    <p:sldLayoutId id="2147509911" r:id="rId3"/>
    <p:sldLayoutId id="2147509912" r:id="rId4"/>
    <p:sldLayoutId id="2147509913" r:id="rId5"/>
    <p:sldLayoutId id="2147509914" r:id="rId6"/>
    <p:sldLayoutId id="2147509915" r:id="rId7"/>
    <p:sldLayoutId id="2147509916" r:id="rId8"/>
    <p:sldLayoutId id="2147509917" r:id="rId9"/>
    <p:sldLayoutId id="2147509918" r:id="rId10"/>
    <p:sldLayoutId id="214750991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 descr="雪地上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54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lvl="1"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lvl="2">
              <a:buChar char="●"/>
            </a:pPr>
            <a:r>
              <a:rPr altLang="en-US" lang="zh-CN"/>
              <a:t>三级</a:t>
            </a:r>
            <a:endParaRPr altLang="en-US" lang="zh-CN"/>
          </a:p>
          <a:p>
            <a:pPr lvl="3">
              <a:buFont typeface="Wingdings" panose="05000000000000000000" charset="0"/>
              <a:buChar char=""/>
            </a:pPr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946" r:id="rId1"/>
    <p:sldLayoutId id="2147509947" r:id="rId2"/>
    <p:sldLayoutId id="2147509948" r:id="rId3"/>
    <p:sldLayoutId id="2147509949" r:id="rId4"/>
    <p:sldLayoutId id="2147509950" r:id="rId5"/>
    <p:sldLayoutId id="2147509951" r:id="rId6"/>
    <p:sldLayoutId id="2147509952" r:id="rId7"/>
    <p:sldLayoutId id="2147509953" r:id="rId8"/>
    <p:sldLayoutId id="2147509954" r:id="rId9"/>
    <p:sldLayoutId id="2147509955" r:id="rId10"/>
    <p:sldLayoutId id="214750995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tags" Target="../tags/tag296.xml"/><Relationship Id="rId22" Type="http://schemas.openxmlformats.org/officeDocument/2006/relationships/tags" Target="../tags/tag297.xml"/><Relationship Id="rId23" Type="http://schemas.openxmlformats.org/officeDocument/2006/relationships/tags" Target="../tags/tag298.xml"/><Relationship Id="rId24" Type="http://schemas.openxmlformats.org/officeDocument/2006/relationships/tags" Target="../tags/tag299.xml"/><Relationship Id="rId25" Type="http://schemas.openxmlformats.org/officeDocument/2006/relationships/tags" Target="../tags/tag300.xml"/><Relationship Id="rId26" Type="http://schemas.openxmlformats.org/officeDocument/2006/relationships/tags" Target="../tags/tag301.xml"/><Relationship Id="rId27" Type="http://schemas.openxmlformats.org/officeDocument/2006/relationships/tags" Target="../tags/tag302.xml"/><Relationship Id="rId28" Type="http://schemas.openxmlformats.org/officeDocument/2006/relationships/tags" Target="../tags/tag303.xml"/><Relationship Id="rId29" Type="http://schemas.openxmlformats.org/officeDocument/2006/relationships/tags" Target="../tags/tag304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2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学校双减的知识管理与分享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标题 4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32" name="序号"/>
          <p:cNvSpPr txBox="1"/>
          <p:nvPr>
            <p:custDataLst>
              <p:tags r:id="rId2"/>
            </p:custDataLst>
          </p:nvPr>
        </p:nvSpPr>
        <p:spPr>
          <a:xfrm>
            <a:off x="99568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4" name="标题"/>
          <p:cNvSpPr txBox="1"/>
          <p:nvPr>
            <p:custDataLst>
              <p:tags r:id="rId3"/>
            </p:custDataLst>
          </p:nvPr>
        </p:nvSpPr>
        <p:spPr>
          <a:xfrm>
            <a:off x="105727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双减政策背景与意义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6" name="矩形: 圆角 6"/>
          <p:cNvSpPr/>
          <p:nvPr>
            <p:custDataLst>
              <p:tags r:id="rId4"/>
            </p:custDataLst>
          </p:nvPr>
        </p:nvSpPr>
        <p:spPr>
          <a:xfrm>
            <a:off x="88265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318008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6"/>
            </p:custDataLst>
          </p:nvPr>
        </p:nvSpPr>
        <p:spPr>
          <a:xfrm>
            <a:off x="320103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学校双减的知识管理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2" name="矩形: 圆角 6"/>
          <p:cNvSpPr/>
          <p:nvPr>
            <p:custDataLst>
              <p:tags r:id="rId7"/>
            </p:custDataLst>
          </p:nvPr>
        </p:nvSpPr>
        <p:spPr>
          <a:xfrm>
            <a:off x="302641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8"/>
            </p:custDataLst>
          </p:nvPr>
        </p:nvSpPr>
        <p:spPr>
          <a:xfrm>
            <a:off x="533400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9"/>
            </p:custDataLst>
          </p:nvPr>
        </p:nvSpPr>
        <p:spPr>
          <a:xfrm>
            <a:off x="534479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学校双减的实践与经验分享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6"/>
          <p:cNvSpPr/>
          <p:nvPr>
            <p:custDataLst>
              <p:tags r:id="rId10"/>
            </p:custDataLst>
          </p:nvPr>
        </p:nvSpPr>
        <p:spPr>
          <a:xfrm>
            <a:off x="517017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11"/>
            </p:custDataLst>
          </p:nvPr>
        </p:nvSpPr>
        <p:spPr>
          <a:xfrm>
            <a:off x="747776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2"/>
            </p:custDataLst>
          </p:nvPr>
        </p:nvSpPr>
        <p:spPr>
          <a:xfrm>
            <a:off x="748855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学校双减的挑战与展望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6"/>
          <p:cNvSpPr/>
          <p:nvPr>
            <p:custDataLst>
              <p:tags r:id="rId13"/>
            </p:custDataLst>
          </p:nvPr>
        </p:nvSpPr>
        <p:spPr>
          <a:xfrm>
            <a:off x="731393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4"/>
            </p:custDataLst>
          </p:nvPr>
        </p:nvSpPr>
        <p:spPr>
          <a:xfrm>
            <a:off x="9594215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5"/>
            </p:custDataLst>
          </p:nvPr>
        </p:nvSpPr>
        <p:spPr>
          <a:xfrm>
            <a:off x="9635490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学校双减的政策建议与对策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6"/>
          <p:cNvSpPr/>
          <p:nvPr>
            <p:custDataLst>
              <p:tags r:id="rId16"/>
            </p:custDataLst>
          </p:nvPr>
        </p:nvSpPr>
        <p:spPr>
          <a:xfrm>
            <a:off x="945769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PART-01</a:t>
            </a:r>
            <a:endParaRPr altLang="en-US" lang="zh-CN"/>
          </a:p>
        </p:txBody>
      </p:sp>
      <p:sp>
        <p:nvSpPr>
          <p:cNvPr id="1048902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双减政策背景与意义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948" name="圆角矩形 3"/>
          <p:cNvSpPr/>
          <p:nvPr>
            <p:custDataLst>
              <p:tags r:id="rId1"/>
            </p:custDataLst>
          </p:nvPr>
        </p:nvSpPr>
        <p:spPr>
          <a:xfrm rot="16200000">
            <a:off x="5610140" y="-3054845"/>
            <a:ext cx="966406" cy="1096771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圆角矩形 4"/>
          <p:cNvSpPr/>
          <p:nvPr>
            <p:custDataLst>
              <p:tags r:id="rId2"/>
            </p:custDataLst>
          </p:nvPr>
        </p:nvSpPr>
        <p:spPr>
          <a:xfrm rot="16200000">
            <a:off x="198642" y="2356012"/>
            <a:ext cx="964816" cy="1447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81" y="-1614600"/>
            <a:ext cx="966406" cy="109685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圆角矩形 6"/>
          <p:cNvSpPr/>
          <p:nvPr>
            <p:custDataLst>
              <p:tags r:id="rId4"/>
            </p:custDataLst>
          </p:nvPr>
        </p:nvSpPr>
        <p:spPr>
          <a:xfrm rot="16200000">
            <a:off x="199925" y="3796898"/>
            <a:ext cx="964816" cy="1447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圆角矩形 9"/>
          <p:cNvSpPr/>
          <p:nvPr>
            <p:custDataLst>
              <p:tags r:id="rId5"/>
            </p:custDataLst>
          </p:nvPr>
        </p:nvSpPr>
        <p:spPr>
          <a:xfrm rot="16200000">
            <a:off x="5610781" y="-173714"/>
            <a:ext cx="966406" cy="109685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圆角矩形 10"/>
          <p:cNvSpPr/>
          <p:nvPr>
            <p:custDataLst>
              <p:tags r:id="rId6"/>
            </p:custDataLst>
          </p:nvPr>
        </p:nvSpPr>
        <p:spPr>
          <a:xfrm rot="16200000">
            <a:off x="199925" y="5237783"/>
            <a:ext cx="964816" cy="1447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0" name="文本框 7"/>
          <p:cNvSpPr txBox="1"/>
          <p:nvPr>
            <p:custDataLst>
              <p:tags r:id="rId7"/>
            </p:custDataLst>
          </p:nvPr>
        </p:nvSpPr>
        <p:spPr>
          <a:xfrm>
            <a:off x="1070099" y="4828667"/>
            <a:ext cx="10507180" cy="965610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意义：促进学生全面发展、提高教育质量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2" name="文本框 8"/>
          <p:cNvSpPr txBox="1"/>
          <p:nvPr>
            <p:custDataLst>
              <p:tags r:id="rId8"/>
            </p:custDataLst>
          </p:nvPr>
        </p:nvSpPr>
        <p:spPr>
          <a:xfrm>
            <a:off x="1070099" y="1945613"/>
            <a:ext cx="10507180" cy="966406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背景：教育焦虑、学生课业负担过重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4" name="文本框 12"/>
          <p:cNvSpPr txBox="1"/>
          <p:nvPr>
            <p:custDataLst>
              <p:tags r:id="rId9"/>
            </p:custDataLst>
          </p:nvPr>
        </p:nvSpPr>
        <p:spPr>
          <a:xfrm>
            <a:off x="1070099" y="3387140"/>
            <a:ext cx="10507180" cy="965610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目的：减轻学生作业负担、减轻学生校外培训负担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90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减轻学生过重作业负担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提升学校课后服务水平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防止和纠正“超前学习”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双减政策的影响和价值</a:t>
            </a:r>
            <a:endParaRPr altLang="en-US" lang="zh-CN"/>
          </a:p>
        </p:txBody>
      </p:sp>
      <p:sp>
        <p:nvSpPr>
          <p:cNvPr id="1049070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减轻学生课业负担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74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推动教育改革发展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78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促进教育公平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82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提高学生综合素质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PART-02</a:t>
            </a:r>
            <a:endParaRPr altLang="en-US" lang="zh-CN"/>
          </a:p>
        </p:txBody>
      </p:sp>
      <p:sp>
        <p:nvSpPr>
          <p:cNvPr id="1049126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学校双减的知识管理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知识管理的基本概念</a:t>
            </a:r>
            <a:endParaRPr altLang="en-US" lang="zh-CN"/>
          </a:p>
        </p:txBody>
      </p:sp>
      <p:sp>
        <p:nvSpPr>
          <p:cNvPr id="104917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7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知识管理定义：对知识的识别、获取、开发、共享和利用的过程，以提高组织的竞争力和创新能力。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知识管理目标：实现知识的价值，提高组织的应变能力和创新能力。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知识管理原则：鼓励知识的共享与交流，促进知识的创新与发展。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知识管理工具：包括知识库、知识地图、知识门户等，用于知识的存储、分类、检索和应用。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学校双减知识管理的必要性</a:t>
            </a:r>
            <a:endParaRPr altLang="en-US" lang="zh-CN"/>
          </a:p>
        </p:txBody>
      </p:sp>
      <p:sp>
        <p:nvSpPr>
          <p:cNvPr id="10492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提高学校管理效率：通过知识管理，学校可以更好地组织和管理知识资源，从而提高管理效率。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提升学生学习效果：通过知识管理，学生可以更好地整理和巩固学习内容，提高学习效果。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增强学校创新能力：知识管理有助于激发师生的创新思维，推动学校创新发展。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促进教师专业发展：知识管理可以帮助教师整理和分享教学经验，提升教学质量，促进教师专业发展。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学校双减知识管理的策略和方法</a:t>
            </a:r>
            <a:endParaRPr altLang="en-US" lang="zh-CN"/>
          </a:p>
        </p:txBody>
      </p:sp>
      <p:sp>
        <p:nvSpPr>
          <p:cNvPr id="1049316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建立知识共享平台：学校应建立知识共享平台，方便师生交流和分享知识，促进知识流通和应用。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6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建立知识管理体系：学校应建立完善的知识管理体系，包括知识收集、整理、存储、共享和应用等环节，以确保知识的有效管理和利用。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制定知识管理政策：学校应制定知识管理政策，明确知识管理的目的、范围、责任和流程等，以规范知识管理活动。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鼓励知识创新：学校应鼓励师生进行知识创新，通过科研、教学和实践等方式不断丰富和更新知识库。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定期评估和改进：学校应定期评估知识管理体系的有效性和实用性，并根据评估结果进行改进和优化，以提高知识管理水平。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学校双减知识管理的实践和案例</a:t>
            </a:r>
            <a:endParaRPr altLang="en-US" lang="zh-CN"/>
          </a:p>
        </p:txBody>
      </p:sp>
      <p:sp>
        <p:nvSpPr>
          <p:cNvPr id="104939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案例三：某高中双减知识管理的成功案例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案例四：双减知识管理在教育机构中的实际应用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案例一：某小学的双减知识管理实践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案例二：某中学的双减知识管理实践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PART-03</a:t>
            </a:r>
            <a:endParaRPr altLang="en-US" lang="zh-CN"/>
          </a:p>
        </p:txBody>
      </p:sp>
      <p:sp>
        <p:nvSpPr>
          <p:cNvPr id="104946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学校双减的实践与经验分享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校内实践与经验分享</a:t>
            </a:r>
            <a:endParaRPr altLang="en-US" lang="zh-CN"/>
          </a:p>
        </p:txBody>
      </p:sp>
      <p:sp>
        <p:nvSpPr>
          <p:cNvPr id="10495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校内作业管理：如何合理安排作业，提高学习效率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课堂改革：双减背景下，如何创新教学方式，提升学生学习兴趣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课外活动：如何开展有益于学生全面发展的课外活动，丰富学生课余生活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家校合作：如何加强家校沟通与合作，共同推进双减政策落地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校外实践与经验分享</a:t>
            </a:r>
            <a:endParaRPr altLang="en-US" lang="zh-CN"/>
          </a:p>
        </p:txBody>
      </p:sp>
      <p:sp>
        <p:nvSpPr>
          <p:cNvPr id="104957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组织学生参与校外实践活动，如社会调查、志愿服务等，以增强学生的社会责任感和实践能力。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邀请校外专家或优秀毕业生分享经验，让学生了解不同职业的发展前景和所需技能，为未来的职业规划提供参考。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开展跨学科的综合性项目，鼓励学生运用所学知识解决实际问题，培养创新思维和实践能力。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建立学生社团或兴趣小组，鼓励学生自主开展活动，发挥个人特长和创造力，提高团队协作能力。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跨学科实践与经验分享</a:t>
            </a:r>
            <a:endParaRPr altLang="en-US" lang="zh-CN"/>
          </a:p>
        </p:txBody>
      </p:sp>
      <p:sp>
        <p:nvSpPr>
          <p:cNvPr id="10496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经验分享：分享成功案例和经验，促进学校之间的交流与合作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学科融合：将不同学科的知识融合在一起，提高学生的综合素质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实践经验：通过实践活动，让学生亲身体验知识的应用，增强实践能力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创新探索：鼓励教师和学生进行创新探索，不断拓展知识领域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成功案例与启示</a:t>
            </a:r>
            <a:endParaRPr altLang="en-US" lang="zh-CN"/>
          </a:p>
        </p:txBody>
      </p:sp>
      <p:sp>
        <p:nvSpPr>
          <p:cNvPr id="10497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案例一：某小学实施双减政策的具体措施和效果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案例二：某中学在双减政策下如何调整课程和作业安排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案例三：某教育培训机构如何转型以适应双减政策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启示：从成功案例中提炼出可供借鉴的经验和做法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PART-04</a:t>
            </a:r>
            <a:endParaRPr altLang="en-US" lang="zh-CN"/>
          </a:p>
        </p:txBody>
      </p:sp>
      <p:sp>
        <p:nvSpPr>
          <p:cNvPr id="104977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学校双减的挑战与展望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学校双减面临的挑战</a:t>
            </a:r>
            <a:endParaRPr altLang="en-US" lang="zh-CN"/>
          </a:p>
        </p:txBody>
      </p:sp>
      <p:sp>
        <p:nvSpPr>
          <p:cNvPr id="104981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课程设置与教学质量：如何平衡减负与教学质量的关系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教师队伍建设：如何提高教师的专业素养和教育教学方法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教育资源不均衡：如何解决不同地区、学校之间的教育资源差距问题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家长观念与期望：家长对子女教育的期望与双减政策的矛盾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学校双减的未来发展方向</a:t>
            </a:r>
            <a:endParaRPr altLang="en-US" lang="zh-CN"/>
          </a:p>
        </p:txBody>
      </p:sp>
      <p:sp>
        <p:nvSpPr>
          <p:cNvPr id="104990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完善政策法规：制定更加科学合理的双减政策，确保其实施的可持续性和有效性。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提高教育质量：通过优化课程设置、加强教师培训等方式，提高学校教育质量，减轻学生负担。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促进家校共育：加强家校合作，引导家长树立正确的教育观念，共同关注孩子的成长。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创新教育模式：探索新的教育模式，如线上教育、混合式教育等，为学生提供更多元化的学习选择。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学校双减的可持续发展路径</a:t>
            </a:r>
            <a:endParaRPr altLang="en-US" lang="zh-CN"/>
          </a:p>
        </p:txBody>
      </p:sp>
      <p:sp>
        <p:nvSpPr>
          <p:cNvPr id="104994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5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优化课程设置：注重学生综合素质和个性化发展，减少单一知识传授的课程。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创新教学方式：采用项目式、探究式等教学方式，提高学生自主学习和创新能力。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强化教师培训：提升教师教育教学水平和专业素养，使其能够更好地适应双减政策下的教学需求。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完善评价体系：建立多元、开放、动态的评价体系，关注学生全面发展，减少单一的考试成绩评价方式。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学校双减的未来展望与思考</a:t>
            </a:r>
            <a:endParaRPr altLang="en-US" lang="zh-CN"/>
          </a:p>
        </p:txBody>
      </p:sp>
      <p:sp>
        <p:nvSpPr>
          <p:cNvPr id="10500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挑战与机遇并存：学校双减政策实施后，教育领域面临诸多挑战，但同时也为教育改革和创新提供了机遇。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政策调整与完善：随着双减政策的深入推进，教育部门将不断调整和完善相关政策，以更好地满足学生和家长的需求。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教育资源优化配置：学校双减政策将促使教育资源更加合理地配置，提高教育质量和效益。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8889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家校共育：双减政策的实施需要家庭和学校的共同努力，加强家校共育，形成教育合力，共同促进学生的全面发展。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PART-05</a:t>
            </a:r>
            <a:endParaRPr altLang="en-US" lang="zh-CN"/>
          </a:p>
        </p:txBody>
      </p:sp>
      <p:sp>
        <p:nvSpPr>
          <p:cNvPr id="1050076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学校双减的政策建议与对策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完善双减政策的建议</a:t>
            </a:r>
            <a:endParaRPr altLang="en-US" lang="zh-CN"/>
          </a:p>
        </p:txBody>
      </p:sp>
      <p:sp>
        <p:nvSpPr>
          <p:cNvPr id="10501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优化课程设置，提高教学质量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强化教师培训，提升教师素质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推进教育信息化，拓宽学生学习渠道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建立多元评价体系，促进学生全面发展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提升学校双减效果的对策</a:t>
            </a:r>
            <a:endParaRPr altLang="en-US" lang="zh-CN"/>
          </a:p>
        </p:txBody>
      </p:sp>
      <p:sp>
        <p:nvSpPr>
          <p:cNvPr id="105018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优化课程设置：减少重复和低质量课程，增加多元化、个性化课程，提高课程质量。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强化教师培训：提升教师的教学理念和教学方法，加强教师对双减政策的理解和执行力。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创新评价体系：建立以学生全面发展为核心的评价体系，关注学生的综合素质和创新能力。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推进家校合作：加强学校与家长之间的沟通与协作，共同推进学生的全面发展。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优化学校双减资源配置的方法</a:t>
            </a:r>
            <a:endParaRPr altLang="en-US" lang="zh-CN"/>
          </a:p>
        </p:txBody>
      </p:sp>
      <p:sp>
        <p:nvSpPr>
          <p:cNvPr id="10502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合理规划课程资源，确保学生全面发展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优化教师资源配置，提高教师专业素养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完善学校设施设备，满足学生学习需求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强化家校合作，共同推进双减工作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强化学校双减监督管理的措施</a:t>
            </a:r>
            <a:endParaRPr altLang="en-US" lang="zh-CN"/>
          </a:p>
        </p:txBody>
      </p:sp>
      <p:sp>
        <p:nvSpPr>
          <p:cNvPr id="105028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建立完善的监督机制：对学校双减政策的执行情况进行定期检查和评估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加强教师培训：提高教师对双减政策的理解和执行力，确保政策落实到位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完善学生作业管理：制定科学合理的学生作业管理制度，控制作业量和难度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强化社会监督：鼓励社会各界对学校双减政策的执行情况进行监督，及时反馈问题并改进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6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46" name="文本占位符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2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1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1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9_1*b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  <p:tag name="KSO_WM_UNIT_PRESET_TEXT" val="WPS,a click to unlimited possibilities"/>
</p:tagLst>
</file>

<file path=ppt/tags/tag101.xml><?xml version="1.0" encoding="utf-8"?>
<p:tagLst xmlns:p="http://schemas.openxmlformats.org/presentationml/2006/main">
  <p:tag name="KSO_WM_SLIDE_ID" val="custom2023025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9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115.4&quot;,&quot;top&quot;:&quot;72.4&quot;,&quot;width&quot;:&quot;732.2&quot;,&quot;height&quot;:&quot;358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5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DIAGRAM_GROUP_CODE" val="l1-1"/>
  <p:tag name="KSO_WM_UNIT_PRESET_TEXT" val="CONTENT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59_5*l_h_i*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1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1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59_5*l_h_i*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2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2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59_5*l_h_i*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3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3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59_5*l_h_i*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4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4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59_5*l_h_i*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5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5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SLIDE_ID" val="custom20230259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59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1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2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2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3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3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0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4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5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5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5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9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9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370.xml><?xml version="1.0" encoding="utf-8"?>
<p:tagLst xmlns:p="http://schemas.openxmlformats.org/presentationml/2006/main">
  <p:tag name="KSO_WM_SLIDE_ID" val="custom2023025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9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115.4&quot;,&quot;top&quot;:&quot;60.95&quot;,&quot;width&quot;:&quot;732.2&quot;,&quot;height&quot;:&quot;372.4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7">
      <a:dk1>
        <a:sysClr lastClr="000000" val="windowText"/>
      </a:dk1>
      <a:lt1>
        <a:sysClr lastClr="FFFFFF" val="window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2024-01-05T09:58:00Z</dcterms:created>
  <dcterms:modified xsi:type="dcterms:W3CDTF">2024-01-05T09:58:00Z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c7294556ecb240e7b1768285e5d277b7_21</vt:lpwstr>
  </property>
</Properties>
</file>