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958" r:id="rId1"/>
    <p:sldMasterId id="2147484995" r:id="rId2"/>
  </p:sldMasterIdLst>
  <p:notesMasterIdLst>
    <p:notesMasterId r:id="rId3"/>
  </p:notesMasterIdLst>
  <p:sldIdLst>
    <p:sldId id="839" r:id="rId4"/>
    <p:sldId id="844" r:id="rId5"/>
    <p:sldId id="848" r:id="rId6"/>
    <p:sldId id="851" r:id="rId7"/>
    <p:sldId id="854" r:id="rId8"/>
    <p:sldId id="857" r:id="rId9"/>
    <p:sldId id="860" r:id="rId10"/>
    <p:sldId id="863" r:id="rId11"/>
    <p:sldId id="866" r:id="rId12"/>
    <p:sldId id="869" r:id="rId13"/>
    <p:sldId id="872" r:id="rId14"/>
    <p:sldId id="875" r:id="rId15"/>
    <p:sldId id="878" r:id="rId16"/>
    <p:sldId id="881" r:id="rId17"/>
    <p:sldId id="884" r:id="rId18"/>
    <p:sldId id="887" r:id="rId19"/>
    <p:sldId id="890" r:id="rId20"/>
    <p:sldId id="893" r:id="rId21"/>
    <p:sldId id="896" r:id="rId22"/>
    <p:sldId id="899" r:id="rId23"/>
    <p:sldId id="902" r:id="rId24"/>
    <p:sldId id="905" r:id="rId25"/>
    <p:sldId id="90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959" r:id="rId1"/>
    <p:sldLayoutId id="2147484960" r:id="rId2"/>
    <p:sldLayoutId id="2147484961" r:id="rId3"/>
    <p:sldLayoutId id="2147484962" r:id="rId4"/>
    <p:sldLayoutId id="2147484963" r:id="rId5"/>
    <p:sldLayoutId id="2147484964" r:id="rId6"/>
    <p:sldLayoutId id="2147484965" r:id="rId7"/>
    <p:sldLayoutId id="2147484966" r:id="rId8"/>
    <p:sldLayoutId id="2147484967" r:id="rId9"/>
    <p:sldLayoutId id="2147484968" r:id="rId10"/>
    <p:sldLayoutId id="21474849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996" r:id="rId1"/>
    <p:sldLayoutId id="2147484997" r:id="rId2"/>
    <p:sldLayoutId id="2147484998" r:id="rId3"/>
    <p:sldLayoutId id="2147484999" r:id="rId4"/>
    <p:sldLayoutId id="2147485000" r:id="rId5"/>
    <p:sldLayoutId id="2147485001" r:id="rId6"/>
    <p:sldLayoutId id="2147485002" r:id="rId7"/>
    <p:sldLayoutId id="2147485003" r:id="rId8"/>
    <p:sldLayoutId id="2147485004" r:id="rId9"/>
    <p:sldLayoutId id="2147485005" r:id="rId10"/>
    <p:sldLayoutId id="21474850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30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tags" Target="../tags/tag175.xml"/><Relationship Id="rId14" Type="http://schemas.openxmlformats.org/officeDocument/2006/relationships/tags" Target="../tags/tag176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tags" Target="../tags/tag198.xml"/><Relationship Id="rId23" Type="http://schemas.openxmlformats.org/officeDocument/2006/relationships/tags" Target="../tags/tag199.xml"/><Relationship Id="rId24" Type="http://schemas.openxmlformats.org/officeDocument/2006/relationships/tags" Target="../tags/tag200.xml"/><Relationship Id="rId25" Type="http://schemas.openxmlformats.org/officeDocument/2006/relationships/tags" Target="../tags/tag201.xml"/><Relationship Id="rId26" Type="http://schemas.openxmlformats.org/officeDocument/2006/relationships/tags" Target="../tags/tag202.xml"/><Relationship Id="rId27" Type="http://schemas.openxmlformats.org/officeDocument/2006/relationships/tags" Target="../tags/tag203.xml"/><Relationship Id="rId28" Type="http://schemas.openxmlformats.org/officeDocument/2006/relationships/tags" Target="../tags/tag204.xml"/><Relationship Id="rId29" Type="http://schemas.openxmlformats.org/officeDocument/2006/relationships/tags" Target="../tags/tag205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tags" Target="../tags/tag252.xml"/><Relationship Id="rId14" Type="http://schemas.openxmlformats.org/officeDocument/2006/relationships/tags" Target="../tags/tag253.xml"/><Relationship Id="rId15" Type="http://schemas.openxmlformats.org/officeDocument/2006/relationships/tags" Target="../tags/tag254.xml"/><Relationship Id="rId16" Type="http://schemas.openxmlformats.org/officeDocument/2006/relationships/tags" Target="../tags/tag255.xml"/><Relationship Id="rId17" Type="http://schemas.openxmlformats.org/officeDocument/2006/relationships/tags" Target="../tags/tag256.xml"/><Relationship Id="rId18" Type="http://schemas.openxmlformats.org/officeDocument/2006/relationships/tags" Target="../tags/tag257.xml"/><Relationship Id="rId19" Type="http://schemas.openxmlformats.org/officeDocument/2006/relationships/tags" Target="../tags/tag258.xml"/><Relationship Id="rId20" Type="http://schemas.openxmlformats.org/officeDocument/2006/relationships/tags" Target="../tags/tag25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2024年新闻传媒行业工作总结及展望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结论与建议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行业概述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行业背景</a:t>
            </a:r>
            <a:endParaRPr altLang="en-US" lang="zh-CN"/>
          </a:p>
        </p:txBody>
      </p:sp>
      <p:sp>
        <p:nvSpPr>
          <p:cNvPr id="104890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行业的发展趋势和未来发展方向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行业的主要政策法规和监管机构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行业在国民经济中的地位和作用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新闻传媒行业的定义、分类和发展历程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</a:t>
            </a:r>
            <a:endParaRPr altLang="en-US" lang="zh-CN"/>
          </a:p>
        </p:txBody>
      </p:sp>
      <p:sp>
        <p:nvSpPr>
          <p:cNvPr id="10489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新闻传媒行业规模不断扩大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互联网新闻传媒成为主流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传统新闻传媒与互联网新闻传媒竞争激烈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未来新闻传媒行业规模将继续保持增长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2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2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短视频和直播成为新的增长点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社交媒体成为信息传播重要渠道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1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2024年工作亮点</a:t>
            </a:r>
            <a:endParaRPr altLang="en-US" lang="zh-CN"/>
          </a:p>
        </p:txBody>
      </p:sp>
      <p:sp>
        <p:nvSpPr>
          <p:cNvPr id="10491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新闻报道的时效性和准确性得到提升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媒体融合取得显著进展，多平台传播效果显著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深度报道和专题策划能力得到加强，社会影响力提升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新闻采编人员的素质和能力得到提高，团队凝聚力增强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工作成果与贡献</a:t>
            </a:r>
            <a:endParaRPr altLang="en-US" lang="zh-CN"/>
          </a:p>
        </p:txBody>
      </p:sp>
      <p:sp>
        <p:nvSpPr>
          <p:cNvPr id="10491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行业内的合作与交流加强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品牌知名度和影响力提升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社交媒体粉丝数量增长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新闻报道数量和质量提升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工作不足与问题</a:t>
            </a:r>
            <a:endParaRPr altLang="en-US" lang="zh-CN"/>
          </a:p>
        </p:txBody>
      </p:sp>
      <p:sp>
        <p:nvSpPr>
          <p:cNvPr id="10492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新闻报道的时效性和准确性有待提高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新闻传媒行业的监管和自律机制需要进一步完善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新闻采编人员的素质和能力有待提高，需要加强培训和学习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媒体融合发展不够深入，需要加强创新和探索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行业展望</a:t>
            </a:r>
            <a:endParaRPr altLang="en-US" dirty="0" lang="zh-CN"/>
          </a:p>
        </p:txBody>
      </p:sp>
      <p:sp>
        <p:nvSpPr>
          <p:cNvPr id="10493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3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数字化转型加速：随着互联网技术的不断发展，新闻传媒行业将更加注重数字化转型，提高传播效率和用户体验。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智能化技术应用：人工智能、大数据等智能化技术将在新闻传媒行业中得到广泛应用，提高内容生产、分发和传播的效率。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社交媒体影响力增强：社交媒体将继续成为新闻传播的重要渠道，对新闻传媒行业产生深远影响。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跨界合作与创新：新闻传媒行业将积极与其他领域进行跨界合作，探索新的商业模式和创新业务形态。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行业机遇与挑战</a:t>
            </a:r>
            <a:endParaRPr altLang="en-US" lang="zh-CN"/>
          </a:p>
        </p:txBody>
      </p:sp>
      <p:sp>
        <p:nvSpPr>
          <p:cNvPr id="10494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机遇：随着数字化、智能化的发展，新闻传媒行业将迎来更多的发展机遇，如新媒体、社交媒体等新兴领域的崛起。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挑战：同时，新闻传媒行业也面临着一些挑战，如传统媒体的衰退、新兴媒体的竞争等，需要不断创新和适应变化。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应对策略：为了抓住机遇并应对挑战，新闻传媒行业需要加强技术创新和人才培养，提高内容质量和传播效率，以满足用户的需求。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未来展望：展望未来，新闻传媒行业将继续发展壮大，并与其他行业进行融合和创新，为用户提供更加丰富多样的内容和服务。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行业政策与法规变化</a:t>
            </a:r>
            <a:endParaRPr altLang="en-US" lang="zh-CN"/>
          </a:p>
        </p:txBody>
      </p:sp>
      <p:sp>
        <p:nvSpPr>
          <p:cNvPr id="10494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政策支持：政府加大对新闻传媒行业的扶持力度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法规完善：相关法规不断完善，为行业发展提供有力保障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监管加强：加强对新闻传媒行业的监管，确保行业健康发展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行业自律：加强行业自律，提高行业整体素质和水平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工作展望</a:t>
            </a:r>
            <a:endParaRPr altLang="en-US" dirty="0" lang="zh-CN"/>
          </a:p>
        </p:txBody>
      </p:sp>
      <p:sp>
        <p:nvSpPr>
          <p:cNvPr id="10495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工作目标与计划</a:t>
            </a:r>
            <a:endParaRPr altLang="en-US" lang="zh-CN"/>
          </a:p>
        </p:txBody>
      </p:sp>
      <p:sp>
        <p:nvSpPr>
          <p:cNvPr id="10495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提高新闻报道的准确性和时效性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推动数字化转型和智能化发展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培养专业素养和创新能力强的新闻人才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加强与读者的互动和沟通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工作重点与措施</a:t>
            </a:r>
            <a:endParaRPr altLang="en-US" lang="zh-CN"/>
          </a:p>
        </p:txBody>
      </p:sp>
      <p:sp>
        <p:nvSpPr>
          <p:cNvPr id="10496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提升新闻传媒行业的传播力和影响力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加强新闻传媒行业的数字化转型和智能化升级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推动新闻传媒行业的创新发展，提高行业竞争力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加强新闻传媒行业的职业道德建设，提高行业公信力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工作期望与要求</a:t>
            </a:r>
            <a:endParaRPr altLang="en-US" lang="zh-CN"/>
          </a:p>
        </p:txBody>
      </p:sp>
      <p:sp>
        <p:nvSpPr>
          <p:cNvPr id="10497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提高新闻报道的准确性和时效性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培养专业素养，提高新闻采编水平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关注社会热点，传递正能量和价值观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加强媒体融合，提高传播效果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结论与建议</a:t>
            </a:r>
            <a:endParaRPr altLang="en-US" dirty="0" lang="zh-CN"/>
          </a:p>
        </p:txBody>
      </p:sp>
      <p:sp>
        <p:nvSpPr>
          <p:cNvPr id="10497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8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行业趋势：数字化、智能化、多元化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挑战与机遇：技术创新、市场需求、竞争格局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未来展望：拓展新业务、加强人才培养、提升服务质量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结论与建议：加强技术创新、拓展新业务、提升服务质量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建议与措施</a:t>
            </a:r>
            <a:endParaRPr altLang="en-US" lang="zh-CN"/>
          </a:p>
        </p:txBody>
      </p:sp>
      <p:sp>
        <p:nvSpPr>
          <p:cNvPr id="10498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推动新闻传媒行业的数字化转型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加强新闻传媒行业的自律与监管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提高新闻传媒从业人员的素质和能力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加强新闻传媒行业的国际交流与合作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02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0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10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2023-12-17T23:06:09Z</dcterms:created>
  <dcterms:modified xsi:type="dcterms:W3CDTF">2023-12-17T23:06:09Z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b0cc93c6524341c7a5b5670a3d6c174e_21</vt:lpwstr>
  </property>
</Properties>
</file>