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294" r:id="rId1"/>
    <p:sldMasterId id="2147485331" r:id="rId2"/>
  </p:sldMasterIdLst>
  <p:notesMasterIdLst>
    <p:notesMasterId r:id="rId3"/>
  </p:notesMasterIdLst>
  <p:sldIdLst>
    <p:sldId id="1039" r:id="rId4"/>
    <p:sldId id="1042" r:id="rId5"/>
    <p:sldId id="1045" r:id="rId6"/>
    <p:sldId id="1048" r:id="rId7"/>
    <p:sldId id="1054" r:id="rId9"/>
    <p:sldId id="1057" r:id="rId10"/>
    <p:sldId id="1060" r:id="rId11"/>
    <p:sldId id="1063" r:id="rId12"/>
    <p:sldId id="1066" r:id="rId13"/>
    <p:sldId id="1072" r:id="rId15"/>
    <p:sldId id="1075" r:id="rId16"/>
    <p:sldId id="1078" r:id="rId17"/>
    <p:sldId id="1081" r:id="rId18"/>
    <p:sldId id="1084" r:id="rId19"/>
    <p:sldId id="1090" r:id="rId21"/>
    <p:sldId id="1093" r:id="rId22"/>
    <p:sldId id="1096" r:id="rId23"/>
    <p:sldId id="1099" r:id="rId24"/>
    <p:sldId id="1102" r:id="rId25"/>
    <p:sldId id="1108" r:id="rId27"/>
    <p:sldId id="1111" r:id="rId28"/>
    <p:sldId id="1114" r:id="rId29"/>
    <p:sldId id="1117" r:id="rId30"/>
    <p:sldId id="1120" r:id="rId31"/>
    <p:sldId id="1126" r:id="rId33"/>
    <p:sldId id="1129" r:id="rId34"/>
    <p:sldId id="1132" r:id="rId35"/>
    <p:sldId id="1135" r:id="rId36"/>
    <p:sldId id="1138" r:id="rId37"/>
    <p:sldId id="1144" r:id="rId39"/>
    <p:sldId id="1147" r:id="rId40"/>
    <p:sldId id="1150" r:id="rId41"/>
    <p:sldId id="1153" r:id="rId42"/>
    <p:sldId id="1157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295" r:id="rId1"/>
    <p:sldLayoutId id="2147485296" r:id="rId2"/>
    <p:sldLayoutId id="2147485297" r:id="rId3"/>
    <p:sldLayoutId id="2147485298" r:id="rId4"/>
    <p:sldLayoutId id="2147485299" r:id="rId5"/>
    <p:sldLayoutId id="2147485300" r:id="rId6"/>
    <p:sldLayoutId id="2147485301" r:id="rId7"/>
    <p:sldLayoutId id="2147485302" r:id="rId8"/>
    <p:sldLayoutId id="2147485303" r:id="rId9"/>
    <p:sldLayoutId id="2147485304" r:id="rId10"/>
    <p:sldLayoutId id="214748530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332" r:id="rId1"/>
    <p:sldLayoutId id="2147485333" r:id="rId2"/>
    <p:sldLayoutId id="2147485334" r:id="rId3"/>
    <p:sldLayoutId id="2147485335" r:id="rId4"/>
    <p:sldLayoutId id="2147485336" r:id="rId5"/>
    <p:sldLayoutId id="2147485337" r:id="rId6"/>
    <p:sldLayoutId id="2147485338" r:id="rId7"/>
    <p:sldLayoutId id="2147485339" r:id="rId8"/>
    <p:sldLayoutId id="2147485340" r:id="rId9"/>
    <p:sldLayoutId id="2147485341" r:id="rId10"/>
    <p:sldLayoutId id="214748534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tags" Target="../tags/tag176.xml"/><Relationship Id="rId18" Type="http://schemas.openxmlformats.org/officeDocument/2006/relationships/tags" Target="../tags/tag177.xml"/><Relationship Id="rId19" Type="http://schemas.openxmlformats.org/officeDocument/2006/relationships/tags" Target="../tags/tag178.xml"/><Relationship Id="rId20" Type="http://schemas.openxmlformats.org/officeDocument/2006/relationships/tags" Target="../tags/tag179.xml"/><Relationship Id="rId21" Type="http://schemas.openxmlformats.org/officeDocument/2006/relationships/tags" Target="../tags/tag180.xml"/><Relationship Id="rId22" Type="http://schemas.openxmlformats.org/officeDocument/2006/relationships/tags" Target="../tags/tag181.xml"/><Relationship Id="rId23" Type="http://schemas.openxmlformats.org/officeDocument/2006/relationships/tags" Target="../tags/tag182.xml"/><Relationship Id="rId24" Type="http://schemas.openxmlformats.org/officeDocument/2006/relationships/tags" Target="../tags/tag183.xml"/><Relationship Id="rId25" Type="http://schemas.openxmlformats.org/officeDocument/2006/relationships/tags" Target="../tags/tag184.xml"/><Relationship Id="rId26" Type="http://schemas.openxmlformats.org/officeDocument/2006/relationships/tags" Target="../tags/tag185.xml"/><Relationship Id="rId27" Type="http://schemas.openxmlformats.org/officeDocument/2006/relationships/tags" Target="../tags/tag186.xml"/><Relationship Id="rId28" Type="http://schemas.openxmlformats.org/officeDocument/2006/relationships/tags" Target="../tags/tag187.xml"/><Relationship Id="rId29" Type="http://schemas.openxmlformats.org/officeDocument/2006/relationships/tags" Target="../tags/tag188.xml"/><Relationship Id="rId30" Type="http://schemas.openxmlformats.org/officeDocument/2006/relationships/tags" Target="../tags/tag189.xml"/><Relationship Id="rId31" Type="http://schemas.openxmlformats.org/officeDocument/2006/relationships/tags" Target="../tags/tag190.xml"/><Relationship Id="rId32" Type="http://schemas.openxmlformats.org/officeDocument/2006/relationships/tags" Target="../tags/tag191.xml"/><Relationship Id="rId33" Type="http://schemas.openxmlformats.org/officeDocument/2006/relationships/tags" Target="../tags/tag192.xml"/><Relationship Id="rId34" Type="http://schemas.openxmlformats.org/officeDocument/2006/relationships/tags" Target="../tags/tag193.xml"/><Relationship Id="rId35" Type="http://schemas.openxmlformats.org/officeDocument/2006/relationships/tags" Target="../tags/tag194.xml"/><Relationship Id="rId36" Type="http://schemas.openxmlformats.org/officeDocument/2006/relationships/tags" Target="../tags/tag195.xml"/><Relationship Id="rId37" Type="http://schemas.openxmlformats.org/officeDocument/2006/relationships/tags" Target="../tags/tag196.xml"/><Relationship Id="rId38" Type="http://schemas.openxmlformats.org/officeDocument/2006/relationships/tags" Target="../tags/tag197.xml"/><Relationship Id="rId39" Type="http://schemas.openxmlformats.org/officeDocument/2006/relationships/tags" Target="../tags/tag198.xml"/><Relationship Id="rId40" Type="http://schemas.openxmlformats.org/officeDocument/2006/relationships/tags" Target="../tags/tag199.xml"/><Relationship Id="rId4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tags" Target="../tags/tag267.xml"/><Relationship Id="rId18" Type="http://schemas.openxmlformats.org/officeDocument/2006/relationships/tags" Target="../tags/tag268.xml"/><Relationship Id="rId1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tags" Target="../tags/tag344.xml"/><Relationship Id="rId14" Type="http://schemas.openxmlformats.org/officeDocument/2006/relationships/tags" Target="../tags/tag345.xml"/><Relationship Id="rId15" Type="http://schemas.openxmlformats.org/officeDocument/2006/relationships/tags" Target="../tags/tag346.xml"/><Relationship Id="rId16" Type="http://schemas.openxmlformats.org/officeDocument/2006/relationships/tags" Target="../tags/tag347.xml"/><Relationship Id="rId17" Type="http://schemas.openxmlformats.org/officeDocument/2006/relationships/tags" Target="../tags/tag348.xml"/><Relationship Id="rId18" Type="http://schemas.openxmlformats.org/officeDocument/2006/relationships/tags" Target="../tags/tag349.xml"/><Relationship Id="rId19" Type="http://schemas.openxmlformats.org/officeDocument/2006/relationships/tags" Target="../tags/tag350.xml"/><Relationship Id="rId20" Type="http://schemas.openxmlformats.org/officeDocument/2006/relationships/tags" Target="../tags/tag351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tags" Target="../tags/tag407.xml"/><Relationship Id="rId6" Type="http://schemas.openxmlformats.org/officeDocument/2006/relationships/tags" Target="../tags/tag408.xml"/><Relationship Id="rId7" Type="http://schemas.openxmlformats.org/officeDocument/2006/relationships/tags" Target="../tags/tag409.xml"/><Relationship Id="rId8" Type="http://schemas.openxmlformats.org/officeDocument/2006/relationships/tags" Target="../tags/tag410.xml"/><Relationship Id="rId9" Type="http://schemas.openxmlformats.org/officeDocument/2006/relationships/tags" Target="../tags/tag411.xml"/><Relationship Id="rId10" Type="http://schemas.openxmlformats.org/officeDocument/2006/relationships/tags" Target="../tags/tag412.xml"/><Relationship Id="rId11" Type="http://schemas.openxmlformats.org/officeDocument/2006/relationships/tags" Target="../tags/tag413.xml"/><Relationship Id="rId12" Type="http://schemas.openxmlformats.org/officeDocument/2006/relationships/tags" Target="../tags/tag414.xml"/><Relationship Id="rId13" Type="http://schemas.openxmlformats.org/officeDocument/2006/relationships/tags" Target="../tags/tag415.xml"/><Relationship Id="rId14" Type="http://schemas.openxmlformats.org/officeDocument/2006/relationships/tags" Target="../tags/tag416.xml"/><Relationship Id="rId15" Type="http://schemas.openxmlformats.org/officeDocument/2006/relationships/tags" Target="../tags/tag417.xml"/><Relationship Id="rId16" Type="http://schemas.openxmlformats.org/officeDocument/2006/relationships/tags" Target="../tags/tag418.xml"/><Relationship Id="rId17" Type="http://schemas.openxmlformats.org/officeDocument/2006/relationships/tags" Target="../tags/tag419.xml"/><Relationship Id="rId18" Type="http://schemas.openxmlformats.org/officeDocument/2006/relationships/tags" Target="../tags/tag420.xml"/><Relationship Id="rId19" Type="http://schemas.openxmlformats.org/officeDocument/2006/relationships/tags" Target="../tags/tag421.xml"/><Relationship Id="rId20" Type="http://schemas.openxmlformats.org/officeDocument/2006/relationships/tags" Target="../tags/tag422.xml"/><Relationship Id="rId21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23.xml"/><Relationship Id="rId2" Type="http://schemas.openxmlformats.org/officeDocument/2006/relationships/tags" Target="../tags/tag424.xml"/><Relationship Id="rId3" Type="http://schemas.openxmlformats.org/officeDocument/2006/relationships/tags" Target="../tags/tag425.xml"/><Relationship Id="rId4" Type="http://schemas.openxmlformats.org/officeDocument/2006/relationships/tags" Target="../tags/tag426.xml"/><Relationship Id="rId5" Type="http://schemas.openxmlformats.org/officeDocument/2006/relationships/tags" Target="../tags/tag427.xml"/><Relationship Id="rId6" Type="http://schemas.openxmlformats.org/officeDocument/2006/relationships/tags" Target="../tags/tag428.xml"/><Relationship Id="rId7" Type="http://schemas.openxmlformats.org/officeDocument/2006/relationships/tags" Target="../tags/tag429.xml"/><Relationship Id="rId8" Type="http://schemas.openxmlformats.org/officeDocument/2006/relationships/tags" Target="../tags/tag430.xml"/><Relationship Id="rId9" Type="http://schemas.openxmlformats.org/officeDocument/2006/relationships/tags" Target="../tags/tag431.xml"/><Relationship Id="rId10" Type="http://schemas.openxmlformats.org/officeDocument/2006/relationships/tags" Target="../tags/tag432.xml"/><Relationship Id="rId11" Type="http://schemas.openxmlformats.org/officeDocument/2006/relationships/tags" Target="../tags/tag433.xml"/><Relationship Id="rId12" Type="http://schemas.openxmlformats.org/officeDocument/2006/relationships/tags" Target="../tags/tag434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35.xml"/><Relationship Id="rId2" Type="http://schemas.openxmlformats.org/officeDocument/2006/relationships/tags" Target="../tags/tag436.xml"/><Relationship Id="rId3" Type="http://schemas.openxmlformats.org/officeDocument/2006/relationships/tags" Target="../tags/tag437.xml"/><Relationship Id="rId4" Type="http://schemas.openxmlformats.org/officeDocument/2006/relationships/tags" Target="../tags/tag438.xml"/><Relationship Id="rId5" Type="http://schemas.openxmlformats.org/officeDocument/2006/relationships/tags" Target="../tags/tag439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8333"/>
          </a:bodyPr>
          <a:p>
            <a:r>
              <a:rPr altLang="en-US" dirty="0" lang="zh-CN"/>
              <a:t>2024年度工作总结与全球市场扩展计划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2024年度工作总结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全球市场扩展计划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战略规划和实施计划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组织架构和人员配置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企业文化和价值观建设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2024年度工作总结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完成项目和任务</a:t>
            </a:r>
            <a:endParaRPr altLang="en-US" lang="zh-CN"/>
          </a:p>
        </p:txBody>
      </p:sp>
      <p:sp>
        <p:nvSpPr>
          <p:cNvPr id="104902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完成的主要项目：介绍公司2024年度完成的主要项目，包括项目名称、项目目标、项目成果等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完成的主要任务：介绍公司2024年度完成的主要任务，包括任务名称、任务目标、任务成果等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项目和任务的亮点：介绍公司2024年度完成的项目和任务的亮点，包括创新点、突破点等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项目和任务的不足：介绍公司2024年度完成的项目和任务的不足，包括存在的问题、需要改进的地方等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业绩和成果</a:t>
            </a:r>
            <a:endParaRPr altLang="en-US" lang="zh-CN"/>
          </a:p>
        </p:txBody>
      </p:sp>
      <p:sp>
        <p:nvSpPr>
          <p:cNvPr id="104906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2024年度业绩概述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关键项目和成功案例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客户满意度和市场份额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团队建设和人才培养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挑战和解决方案</a:t>
            </a:r>
            <a:endParaRPr altLang="en-US" lang="zh-CN"/>
          </a:p>
        </p:txBody>
      </p:sp>
      <p:sp>
        <p:nvSpPr>
          <p:cNvPr id="104910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挑战：市场竞争激烈，需要不断提高产品质量和服务水平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解决方案：加强研发和创新，提高产品竞争力；加强市场营销和品牌建设，提高品牌影响力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挑战：客户需求多样化，需要不断满足不同客户的需求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解决方案：加强市场调研和分析，了解客户需求；提供定制化服务和产品，满足客户个性化需求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团队建设和合作</a:t>
            </a:r>
            <a:endParaRPr altLang="en-US" lang="zh-CN"/>
          </a:p>
        </p:txBody>
      </p:sp>
      <p:sp>
        <p:nvSpPr>
          <p:cNvPr id="104916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团队组建：介绍团队成员背景和能力，强调团队凝聚力和合作精神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合作项目：列举与合作伙伴共同完成的项目，强调团队之间的协作和配合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团队培训：介绍团队成员参加的培训和技能提升，强调团队的学习和成长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团队文化：介绍团队的文化和价值观，强调团队的合作和团结精神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全球市场扩展计划</a:t>
            </a:r>
            <a:endParaRPr altLang="en-US" dirty="0" lang="zh-CN"/>
          </a:p>
        </p:txBody>
      </p:sp>
      <p:sp>
        <p:nvSpPr>
          <p:cNvPr id="10492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市场分析和目标客户</a:t>
            </a:r>
            <a:endParaRPr altLang="en-US" lang="zh-CN"/>
          </a:p>
        </p:txBody>
      </p:sp>
      <p:sp>
        <p:nvSpPr>
          <p:cNvPr id="1049298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0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02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04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目标市场：全球范围内的目标客户群体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06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308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0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2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314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316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18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320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322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4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326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328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30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332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334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36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338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340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42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344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346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48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350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市场规模：目标市场的规模和潜在增长空间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52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354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竞争格局：竞争对手的市场份额和优劣势分析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56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358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市场趋势：目标市场的趋势和未来发展方向  目标客户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60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目标客户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362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客户画像：目标客户的特征和需求分析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64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366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客户分布：目标客户的分布情况和区域特点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68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370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客户需求：目标客户的需求和购买行为分析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72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374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825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客户关系：与目标客户的沟通和合作情况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376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产品定位和差异化</a:t>
            </a:r>
            <a:endParaRPr altLang="en-US" lang="zh-CN"/>
          </a:p>
        </p:txBody>
      </p:sp>
      <p:sp>
        <p:nvSpPr>
          <p:cNvPr id="104941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1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1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目标市场：明确产品定位，针对不同市场制定差异化策略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2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2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竞争优势：分析竞争对手，找出产品差异化优势，提高市场竞争力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2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2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营销策略：制定针对不同市场的营销策略，包括宣传、推广、销售等方面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3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3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合作伙伴：寻找具有共同价值观和目标的合作伙伴，共同开拓市场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营销策略和渠道拓展</a:t>
            </a:r>
            <a:endParaRPr altLang="en-US" lang="zh-CN"/>
          </a:p>
        </p:txBody>
      </p:sp>
      <p:sp>
        <p:nvSpPr>
          <p:cNvPr id="104947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渠道拓展：拓展销售渠道，包括线上和线下渠道，如电商平台、专卖店、代理商等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合作伙伴：寻找合适的合作伙伴，共同推广产品和服务，扩大市场份额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目标市场：明确目标市场和潜在客户群体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营销策略：制定适合目标市场的营销策略，包括产品定位、品牌推广、价格策略等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合作伙伴关系建立</a:t>
            </a:r>
            <a:endParaRPr altLang="en-US" lang="zh-CN"/>
          </a:p>
        </p:txBody>
      </p:sp>
      <p:sp>
        <p:nvSpPr>
          <p:cNvPr id="104952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3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合作伙伴领域：涉及技术研发、市场营销、销售渠道拓展等多个方面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4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合作模式：采用平等和公正的方式，共同制定合作计划和目标，分享资源和经验，实现共赢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4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合作伙伴选择标准：具备互补优势、共同价值观和长期合作意愿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合作伙伴数量：计划在2024年底前与10家以上合作伙伴建立合作关系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战略规划和实施计划</a:t>
            </a:r>
            <a:endParaRPr altLang="en-US" dirty="0" lang="zh-CN"/>
          </a:p>
        </p:txBody>
      </p:sp>
      <p:sp>
        <p:nvSpPr>
          <p:cNvPr id="10495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战略目标设定</a:t>
            </a:r>
            <a:endParaRPr altLang="en-US" lang="zh-CN"/>
          </a:p>
        </p:txBody>
      </p:sp>
      <p:sp>
        <p:nvSpPr>
          <p:cNvPr id="104966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明确目标：制定具体的、可衡量的、可实现的、有时限的目标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6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目标分解：将总体目标分解为各个部门、个人的小目标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7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目标调整：根据市场变化、公司发展等因素，适时调整目标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8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目标考核：建立有效的考核机制，对目标的完成情况进行监督和评估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实施步骤和时间表</a:t>
            </a:r>
            <a:endParaRPr altLang="en-US" lang="zh-CN"/>
          </a:p>
        </p:txBody>
      </p:sp>
      <p:sp>
        <p:nvSpPr>
          <p:cNvPr id="1049720" name="圆角矩形 26"/>
          <p:cNvSpPr/>
          <p:nvPr>
            <p:custDataLst>
              <p:tags r:id="rId1"/>
            </p:custDataLst>
          </p:nvPr>
        </p:nvSpPr>
        <p:spPr>
          <a:xfrm>
            <a:off x="838200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2" name="圆角矩形 28"/>
          <p:cNvSpPr/>
          <p:nvPr>
            <p:custDataLst>
              <p:tags r:id="rId2"/>
            </p:custDataLst>
          </p:nvPr>
        </p:nvSpPr>
        <p:spPr>
          <a:xfrm>
            <a:off x="840048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24" name="文本框 31"/>
          <p:cNvSpPr txBox="1"/>
          <p:nvPr>
            <p:custDataLst>
              <p:tags r:id="rId3"/>
            </p:custDataLst>
          </p:nvPr>
        </p:nvSpPr>
        <p:spPr>
          <a:xfrm>
            <a:off x="938002" y="2379311"/>
            <a:ext cx="1393537" cy="312344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制定战略规划和实施计划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圆角矩形 29"/>
          <p:cNvSpPr/>
          <p:nvPr>
            <p:custDataLst>
              <p:tags r:id="rId4"/>
            </p:custDataLst>
          </p:nvPr>
        </p:nvSpPr>
        <p:spPr>
          <a:xfrm>
            <a:off x="2622938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8" name="圆角矩形 32"/>
          <p:cNvSpPr/>
          <p:nvPr>
            <p:custDataLst>
              <p:tags r:id="rId5"/>
            </p:custDataLst>
          </p:nvPr>
        </p:nvSpPr>
        <p:spPr>
          <a:xfrm>
            <a:off x="2624786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0" name="文本框 34"/>
          <p:cNvSpPr txBox="1"/>
          <p:nvPr>
            <p:custDataLst>
              <p:tags r:id="rId6"/>
            </p:custDataLst>
          </p:nvPr>
        </p:nvSpPr>
        <p:spPr>
          <a:xfrm>
            <a:off x="2722740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确定目标市场和客户群体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圆角矩形 3"/>
          <p:cNvSpPr/>
          <p:nvPr>
            <p:custDataLst>
              <p:tags r:id="rId7"/>
            </p:custDataLst>
          </p:nvPr>
        </p:nvSpPr>
        <p:spPr>
          <a:xfrm>
            <a:off x="4407676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4" name="圆角矩形 4"/>
          <p:cNvSpPr/>
          <p:nvPr>
            <p:custDataLst>
              <p:tags r:id="rId8"/>
            </p:custDataLst>
          </p:nvPr>
        </p:nvSpPr>
        <p:spPr>
          <a:xfrm>
            <a:off x="4409524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6" name="文本框 5"/>
          <p:cNvSpPr txBox="1"/>
          <p:nvPr>
            <p:custDataLst>
              <p:tags r:id="rId9"/>
            </p:custDataLst>
          </p:nvPr>
        </p:nvSpPr>
        <p:spPr>
          <a:xfrm>
            <a:off x="4507478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制定营销策略和推广计划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圆角矩形 8"/>
          <p:cNvSpPr/>
          <p:nvPr>
            <p:custDataLst>
              <p:tags r:id="rId10"/>
            </p:custDataLst>
          </p:nvPr>
        </p:nvSpPr>
        <p:spPr>
          <a:xfrm>
            <a:off x="6192414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0" name="圆角矩形 9"/>
          <p:cNvSpPr/>
          <p:nvPr>
            <p:custDataLst>
              <p:tags r:id="rId11"/>
            </p:custDataLst>
          </p:nvPr>
        </p:nvSpPr>
        <p:spPr>
          <a:xfrm>
            <a:off x="6194262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2" name="文本框 10"/>
          <p:cNvSpPr txBox="1"/>
          <p:nvPr>
            <p:custDataLst>
              <p:tags r:id="rId12"/>
            </p:custDataLst>
          </p:nvPr>
        </p:nvSpPr>
        <p:spPr>
          <a:xfrm>
            <a:off x="6292216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实施产品研发和创新计划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圆角矩形 6"/>
          <p:cNvSpPr/>
          <p:nvPr>
            <p:custDataLst>
              <p:tags r:id="rId13"/>
            </p:custDataLst>
          </p:nvPr>
        </p:nvSpPr>
        <p:spPr>
          <a:xfrm>
            <a:off x="7977152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46" name="圆角矩形 7"/>
          <p:cNvSpPr/>
          <p:nvPr>
            <p:custDataLst>
              <p:tags r:id="rId14"/>
            </p:custDataLst>
          </p:nvPr>
        </p:nvSpPr>
        <p:spPr>
          <a:xfrm>
            <a:off x="7979000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48" name="文本框 11"/>
          <p:cNvSpPr txBox="1"/>
          <p:nvPr>
            <p:custDataLst>
              <p:tags r:id="rId15"/>
            </p:custDataLst>
          </p:nvPr>
        </p:nvSpPr>
        <p:spPr>
          <a:xfrm>
            <a:off x="8076954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制定销售目标和销售策略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圆角矩形 16"/>
          <p:cNvSpPr/>
          <p:nvPr>
            <p:custDataLst>
              <p:tags r:id="rId16"/>
            </p:custDataLst>
          </p:nvPr>
        </p:nvSpPr>
        <p:spPr>
          <a:xfrm>
            <a:off x="9761890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2" name="圆角矩形 17"/>
          <p:cNvSpPr/>
          <p:nvPr>
            <p:custDataLst>
              <p:tags r:id="rId17"/>
            </p:custDataLst>
          </p:nvPr>
        </p:nvSpPr>
        <p:spPr>
          <a:xfrm>
            <a:off x="9763738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54" name="文本框 18"/>
          <p:cNvSpPr txBox="1"/>
          <p:nvPr>
            <p:custDataLst>
              <p:tags r:id="rId18"/>
            </p:custDataLst>
          </p:nvPr>
        </p:nvSpPr>
        <p:spPr>
          <a:xfrm>
            <a:off x="9861692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实施市场拓展和渠道建设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资源分配和预算制定</a:t>
            </a:r>
            <a:endParaRPr altLang="en-US" lang="zh-CN"/>
          </a:p>
        </p:txBody>
      </p:sp>
      <p:sp>
        <p:nvSpPr>
          <p:cNvPr id="104979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资源分配：根据战略目标和业务需求，合理分配人力、物力、财力等资源，确保各项工作的顺利开展。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预算制定：制定详细的预算计划，包括各项费用预算、成本预算等，确保资金的有效利用和合理控制。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预算执行与监控：对预算执行情况进行实时监控，及时发现问题并采取相应措施进行调整，确保预算的合理性和有效性。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资源调整与优化：根据实际情况和业务需求，对资源分配进行适时调整和优化，提高资源利用效率和效益。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风险评估和应对策略</a:t>
            </a:r>
            <a:endParaRPr altLang="en-US" lang="zh-CN"/>
          </a:p>
        </p:txBody>
      </p:sp>
      <p:sp>
        <p:nvSpPr>
          <p:cNvPr id="10498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识别潜在风险：对市场、竞争、技术等风险进行识别和分析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制定应对策略：针对不同风险，制定相应的应对策略和措施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实施计划：明确各项应对策略的具体实施计划和时间表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监控和调整：对实施过程进行监控，及时调整策略以应对新的风险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组织架构和人员配置</a:t>
            </a:r>
            <a:endParaRPr altLang="en-US" dirty="0" lang="zh-CN"/>
          </a:p>
        </p:txBody>
      </p:sp>
      <p:sp>
        <p:nvSpPr>
          <p:cNvPr id="10498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现有组织架构评估</a:t>
            </a:r>
            <a:endParaRPr altLang="en-US" lang="zh-CN"/>
          </a:p>
        </p:txBody>
      </p:sp>
      <p:sp>
        <p:nvSpPr>
          <p:cNvPr id="104996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现有组织架构介绍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人员配置及职责分工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各部门之间的协作与沟通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组织架构的优缺点分析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目标组织架构设计</a:t>
            </a:r>
            <a:endParaRPr altLang="en-US" lang="zh-CN"/>
          </a:p>
        </p:txBody>
      </p:sp>
      <p:sp>
        <p:nvSpPr>
          <p:cNvPr id="1050024" name="矩形 31"/>
          <p:cNvSpPr/>
          <p:nvPr>
            <p:custDataLst>
              <p:tags r:id="rId1"/>
            </p:custDataLst>
          </p:nvPr>
        </p:nvSpPr>
        <p:spPr>
          <a:xfrm>
            <a:off x="3353427" y="1364400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目标组织架构概述：简述目标组织架构的设计理念和原则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4"/>
          <p:cNvSpPr/>
          <p:nvPr>
            <p:custDataLst>
              <p:tags r:id="rId2"/>
            </p:custDataLst>
          </p:nvPr>
        </p:nvSpPr>
        <p:spPr>
          <a:xfrm>
            <a:off x="3353427" y="2356206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核心部门及职责：介绍公司核心部门及其职责，如销售、研发、生产等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5"/>
          <p:cNvSpPr/>
          <p:nvPr>
            <p:custDataLst>
              <p:tags r:id="rId3"/>
            </p:custDataLst>
          </p:nvPr>
        </p:nvSpPr>
        <p:spPr>
          <a:xfrm>
            <a:off x="3353427" y="3348012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人员配置及分工：详细说明各部门的人员配置和分工情况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7"/>
          <p:cNvSpPr/>
          <p:nvPr>
            <p:custDataLst>
              <p:tags r:id="rId4"/>
            </p:custDataLst>
          </p:nvPr>
        </p:nvSpPr>
        <p:spPr>
          <a:xfrm>
            <a:off x="3353427" y="4339818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组织架构调整计划：阐述未来可能的组织架构调整计划和原因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3"/>
          <p:cNvSpPr/>
          <p:nvPr>
            <p:custDataLst>
              <p:tags r:id="rId5"/>
            </p:custDataLst>
          </p:nvPr>
        </p:nvSpPr>
        <p:spPr>
          <a:xfrm>
            <a:off x="3353427" y="5331624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实施与监督：说明如何实施新的组织架构，以及如何监督其运行情况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关键岗位描述和招聘计划</a:t>
            </a:r>
            <a:endParaRPr altLang="en-US" lang="zh-CN"/>
          </a:p>
        </p:txBody>
      </p:sp>
      <p:sp>
        <p:nvSpPr>
          <p:cNvPr id="105006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7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关键岗位：销售总监、市场总监、技术总监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7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招聘计划：通过招聘网站、社交媒体等渠道发布招聘信息，吸引优秀人才加入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8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招聘流程：简历筛选、面试、背景调查、录用通知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培训计划：为新员工提供入职培训，包括公司文化、产品知识、销售技巧等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培训和发展计划</a:t>
            </a:r>
            <a:endParaRPr altLang="en-US" lang="zh-CN"/>
          </a:p>
        </p:txBody>
      </p:sp>
      <p:sp>
        <p:nvSpPr>
          <p:cNvPr id="105012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3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培训计划：针对不同岗位和层级，制定相应的培训课程和计划，提高员工的专业技能和综合素质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3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3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晋升计划：建立完善的晋升机制，鼓励员工不断学习和进步，提高员工的工作积极性和满意度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4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4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人才储备计划：通过校园招聘、社会招聘等多种渠道，积极储备优秀人才，为公司的持续发展提供有力保障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4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4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员工关怀计划：关注员工的工作和生活，提供必要的支持和帮助，增强员工的归属感和忠诚度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企业文化和价值观建设</a:t>
            </a:r>
            <a:endParaRPr altLang="en-US" dirty="0" lang="zh-CN"/>
          </a:p>
        </p:txBody>
      </p:sp>
      <p:sp>
        <p:nvSpPr>
          <p:cNvPr id="10501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现有企业文化诊断</a:t>
            </a:r>
            <a:endParaRPr altLang="en-US" lang="zh-CN"/>
          </a:p>
        </p:txBody>
      </p:sp>
      <p:sp>
        <p:nvSpPr>
          <p:cNvPr id="1050260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企业文化诊断方法：介绍进行企业文化诊断的方法，如问卷调查、访谈、观察等，以及每种方法的具体实施步骤和注意事项。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现有企业文化概述：对当前企业文化进行简要介绍，包括企业愿景、使命、核心价值观等。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企业文化诊断目的：明确企业文化诊断的目的和意义，包括识别企业文化的优势和不足，为后续的价值观建设提供依据。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企业文化现状分析：根据诊断结果，对当前企业文化的现状进行分析，包括员工对企业的认同感、归属感、工作满意度等方面。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71111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企业文化改进建议：根据企业文化现状分析，提出针对性的改进建议，包括加强员工培训、完善激励机制、优化组织结构等方面。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目标企业文化设计</a:t>
            </a:r>
            <a:endParaRPr altLang="en-US" lang="zh-CN"/>
          </a:p>
        </p:txBody>
      </p:sp>
      <p:sp>
        <p:nvSpPr>
          <p:cNvPr id="105033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明确企业文化定位：根据企业战略和市场需求，确定企业文化定位，包括企业愿景、使命、价值观等。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制定企业文化建设计划：根据企业文化定位，制定具体的建设计划，包括文化理念、行为规范、形象标识等方面的内容。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实施企业文化建设：通过培训、宣传、活动等方式，将企业文化理念贯穿到员工的行为中，营造积极向上的企业氛围。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评估企业文化建设效果：定期对企业文化建设效果进行评估，及时发现问题并进行改进，确保企业文化建设与企业战略相符合。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价值观传播和落地措施</a:t>
            </a:r>
            <a:endParaRPr altLang="en-US" lang="zh-CN"/>
          </a:p>
        </p:txBody>
      </p:sp>
      <p:sp>
        <p:nvSpPr>
          <p:cNvPr id="10503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落地措施：制定具体的实施计划，将企业价值观融入日常工作和决策中，通过激励机制、榜样示范等方式推动价值观的落地。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价值观定义与传播：明确企业价值观，通过内部培训、宣传资料、企业文化活动等多种渠道进行传播，确保员工充分理解并认同。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监督与评估：建立监督机制，定期对价值观的传播和落地情况进行评估，及时发现问题并进行改进。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持续改进：根据评估结果，不断调整和优化价值观传播和落地措施，确保企业价值观始终与公司战略和业务发展保持一致。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员工关怀和福利计划</a:t>
            </a:r>
            <a:endParaRPr altLang="en-US" lang="zh-CN"/>
          </a:p>
        </p:txBody>
      </p:sp>
      <p:sp>
        <p:nvSpPr>
          <p:cNvPr id="105042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3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43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培训和发展机会：公司鼓励员工不断学习和成长，提供各种培训和发展机会，帮助员工提升技能和知识水平。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4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企业文化和价值观建设：公司注重企业文化和价值观建设，通过各种活动和培训课程，培养员工的归属感和团队合作精神。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4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员工关怀：公司重视员工的工作和生活平衡，提供各种关怀措施，如健康检查、心理咨询服务等。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4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福利计划：公司为员工提供全面的福利计划，包括医疗保险、养老保险、住房公积金等，确保员工在工作中无后顾之忧。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4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工作成果总结回顾</a:t>
            </a:r>
            <a:endParaRPr altLang="en-US" lang="zh-CN"/>
          </a:p>
        </p:txBody>
      </p:sp>
      <p:sp>
        <p:nvSpPr>
          <p:cNvPr id="105056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2024年度主要工作成果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关键项目完成情况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团队建设与人才培养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合作伙伴关系建立与维护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506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行业趋势：分析当前行业的发展趋势和未来几年的预测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技术趋势：分析当前和未来可能出现的先进技术及其对行业的影响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竞争趋势：分析竞争对手的发展情况和未来可能的竞争格局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市场趋势：分析全球市场的变化趋势和未来几年的预测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公司愿景和使命重申</a:t>
            </a:r>
            <a:endParaRPr altLang="en-US" lang="zh-CN"/>
          </a:p>
        </p:txBody>
      </p:sp>
      <p:sp>
        <p:nvSpPr>
          <p:cNvPr id="10506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8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愿景：成为全球领先的XXXX公司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核心价值观：创新、质量、服务、合作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0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0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0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1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未来发展方向：持续加大研发投入，拓展全球市场，提升品牌影响力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7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使命：为全球客户提供优质的产品和服务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下一步行动计划</a:t>
            </a:r>
            <a:endParaRPr altLang="en-US" lang="zh-CN"/>
          </a:p>
        </p:txBody>
      </p:sp>
      <p:sp>
        <p:nvSpPr>
          <p:cNvPr id="10507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明确目标：制定具体的市场扩展计划和目标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资源整合：优化资源配置，提高效率和效益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团队协作：加强团队建设，提高协作效率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7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风险控制：识别潜在风险，制定应对措施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7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80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81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81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5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3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8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3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7"/>
</p:tagLst>
</file>

<file path=ppt/tags/tag37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439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2023-12-17T08:54:54Z</dcterms:created>
  <dcterms:modified xsi:type="dcterms:W3CDTF">2023-12-17T08:54:54Z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e7fecc2e1b2e4a0996b79f6e890c345c_21</vt:lpwstr>
  </property>
</Properties>
</file>