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34" r:id="rId11"/>
    <p:sldId id="269" r:id="rId12"/>
    <p:sldId id="271" r:id="rId13"/>
    <p:sldId id="272" r:id="rId14"/>
    <p:sldId id="335" r:id="rId15"/>
    <p:sldId id="273" r:id="rId16"/>
    <p:sldId id="276" r:id="rId17"/>
    <p:sldId id="278" r:id="rId18"/>
    <p:sldId id="283" r:id="rId19"/>
    <p:sldId id="284" r:id="rId20"/>
    <p:sldId id="285" r:id="rId21"/>
    <p:sldId id="286" r:id="rId22"/>
    <p:sldId id="290" r:id="rId23"/>
    <p:sldId id="291" r:id="rId24"/>
    <p:sldId id="293" r:id="rId25"/>
    <p:sldId id="298" r:id="rId26"/>
    <p:sldId id="299" r:id="rId27"/>
    <p:sldId id="301" r:id="rId28"/>
    <p:sldId id="302" r:id="rId29"/>
    <p:sldId id="303" r:id="rId30"/>
    <p:sldId id="30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主题" id="{84A06A2F-AA72-4387-85E5-C587BB06DF2C}">
          <p14:sldIdLst>
            <p14:sldId id="256"/>
          </p14:sldIdLst>
        </p14:section>
        <p14:section name="视频格式" id="{F668E208-9BB4-46BE-B9C2-E2651C2E45F9}">
          <p14:sldIdLst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34"/>
          </p14:sldIdLst>
        </p14:section>
        <p14:section name="视频编辑软件" id="{52878CCB-95A5-4903-A2D0-A5D535A366F4}">
          <p14:sldIdLst>
            <p14:sldId id="269"/>
            <p14:sldId id="271"/>
            <p14:sldId id="272"/>
          </p14:sldIdLst>
        </p14:section>
        <p14:section name="  练习作业" id="{E56949D8-FA4A-4B87-9592-4015EA55CBF6}">
          <p14:sldIdLst>
            <p14:sldId id="335"/>
            <p14:sldId id="273"/>
          </p14:sldIdLst>
        </p14:section>
        <p14:section name="文字稿本设计" id="{3AA8941B-3CAB-4849-A5FD-C1FB09897019}">
          <p14:sldIdLst>
            <p14:sldId id="276"/>
            <p14:sldId id="278"/>
            <p14:sldId id="283"/>
            <p14:sldId id="284"/>
            <p14:sldId id="285"/>
          </p14:sldIdLst>
        </p14:section>
        <p14:section name="摄像技术" id="{4ACD4789-D727-40B2-AADA-4F83E0779111}">
          <p14:sldIdLst>
            <p14:sldId id="286"/>
            <p14:sldId id="290"/>
            <p14:sldId id="291"/>
            <p14:sldId id="293"/>
            <p14:sldId id="298"/>
            <p14:sldId id="299"/>
            <p14:sldId id="301"/>
            <p14:sldId id="302"/>
            <p14:sldId id="303"/>
            <p14:sldId id="30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5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-12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视频资源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 rot="21420000">
            <a:off x="1218407" y="4856027"/>
            <a:ext cx="9755187" cy="550333"/>
          </a:xfrm>
        </p:spPr>
        <p:txBody>
          <a:bodyPr/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信息学院 张楠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80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>
              <a:defRPr/>
            </a:pPr>
            <a:r>
              <a:rPr lang="zh-CN" altLang="en-US" sz="4000" b="1" dirty="0"/>
              <a:t>一、常见视频</a:t>
            </a:r>
            <a:r>
              <a:rPr lang="zh-CN" altLang="en-US" sz="4000" b="1" dirty="0" smtClean="0"/>
              <a:t>格式</a:t>
            </a:r>
            <a:endParaRPr lang="zh-CN" altLang="en-US" sz="4000" b="1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801827"/>
              </p:ext>
            </p:extLst>
          </p:nvPr>
        </p:nvGraphicFramePr>
        <p:xfrm>
          <a:off x="1976222" y="1740832"/>
          <a:ext cx="8239556" cy="368806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59889"/>
                <a:gridCol w="2059889"/>
                <a:gridCol w="2059889"/>
                <a:gridCol w="2059889"/>
              </a:tblGrid>
              <a:tr h="470969">
                <a:tc>
                  <a:txBody>
                    <a:bodyPr/>
                    <a:lstStyle/>
                    <a:p>
                      <a:r>
                        <a:rPr lang="zh-CN" altLang="en-US" sz="32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格式</a:t>
                      </a:r>
                      <a:endParaRPr lang="zh-CN" altLang="en-US" sz="32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r>
                        <a:rPr lang="zh-CN" altLang="en-US" sz="32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后缀名</a:t>
                      </a:r>
                      <a:endParaRPr lang="zh-CN" altLang="en-US" sz="32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r>
                        <a:rPr lang="zh-CN" altLang="en-US" sz="32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格式</a:t>
                      </a:r>
                      <a:endParaRPr lang="zh-CN" altLang="en-US" sz="32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r>
                        <a:rPr lang="zh-CN" altLang="en-US" sz="32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后缀名</a:t>
                      </a:r>
                      <a:endParaRPr lang="zh-CN" altLang="en-US" sz="32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</a:tr>
              <a:tr h="457503">
                <a:tc>
                  <a:txBody>
                    <a:bodyPr/>
                    <a:lstStyle/>
                    <a:p>
                      <a:pPr marR="0" algn="l"/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AVI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pPr marR="0" algn="l"/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.</a:t>
                      </a:r>
                      <a:r>
                        <a:rPr lang="en-US" altLang="zh-CN" sz="2800" b="0" dirty="0" err="1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avi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0" dirty="0" err="1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rmvb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.</a:t>
                      </a:r>
                      <a:r>
                        <a:rPr lang="en-US" altLang="zh-CN" sz="2800" b="0" dirty="0" err="1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rmvb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</a:tr>
              <a:tr h="457503"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MPEG</a:t>
                      </a:r>
                      <a:r>
                        <a:rPr lang="zh-CN" altLang="en-US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－</a:t>
                      </a:r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1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.</a:t>
                      </a:r>
                      <a:r>
                        <a:rPr lang="en-US" altLang="zh-CN" sz="2800" b="0" dirty="0" err="1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dat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RM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.</a:t>
                      </a:r>
                      <a:r>
                        <a:rPr lang="en-US" altLang="zh-CN" sz="2800" b="0" dirty="0" err="1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rm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</a:tr>
              <a:tr h="457503"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MPEG</a:t>
                      </a:r>
                      <a:r>
                        <a:rPr lang="zh-CN" altLang="en-US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－</a:t>
                      </a:r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2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.mpg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</a:tr>
              <a:tr h="457503"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MPEG</a:t>
                      </a:r>
                      <a:r>
                        <a:rPr lang="zh-CN" altLang="en-US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－</a:t>
                      </a:r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4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.mp4</a:t>
                      </a:r>
                      <a:endParaRPr lang="zh-CN" altLang="en-US" sz="2800" b="0" dirty="0" smtClean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</a:tr>
              <a:tr h="457503"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WMV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.</a:t>
                      </a:r>
                      <a:r>
                        <a:rPr lang="en-US" altLang="zh-CN" sz="2800" b="0" dirty="0" err="1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wmv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9" marR="91439" marT="45719" marB="45719"/>
                </a:tc>
              </a:tr>
              <a:tr h="457503"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HDTV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.</a:t>
                      </a:r>
                      <a:r>
                        <a:rPr lang="en-US" altLang="zh-CN" sz="2800" b="0" dirty="0" err="1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ts</a:t>
                      </a:r>
                      <a:r>
                        <a:rPr lang="en-US" altLang="zh-CN" sz="2800" b="0" dirty="0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   .</a:t>
                      </a:r>
                      <a:r>
                        <a:rPr lang="en-US" altLang="zh-CN" sz="2800" b="0" dirty="0" err="1" smtClean="0">
                          <a:latin typeface="Adobe 楷体 Std R" panose="02020400000000000000" pitchFamily="18" charset="-122"/>
                          <a:ea typeface="Adobe 楷体 Std R" panose="02020400000000000000" pitchFamily="18" charset="-122"/>
                        </a:rPr>
                        <a:t>tp</a:t>
                      </a:r>
                      <a:endParaRPr lang="zh-CN" altLang="en-US" sz="2800" b="0" dirty="0">
                        <a:latin typeface="Adobe 楷体 Std R" panose="02020400000000000000" pitchFamily="18" charset="-122"/>
                        <a:ea typeface="Adobe 楷体 Std R" panose="02020400000000000000" pitchFamily="18" charset="-122"/>
                      </a:endParaRPr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9" marR="91439" marT="45719" marB="45719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9" marR="91439" marT="45719" marB="4571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37931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altLang="zh-CN" sz="4000" dirty="0"/>
              <a:t>1</a:t>
            </a:r>
            <a:r>
              <a:rPr lang="zh-CN" altLang="en-US" sz="4000" dirty="0"/>
              <a:t>、</a:t>
            </a:r>
            <a:r>
              <a:rPr lang="en-US" altLang="zh-CN" sz="4000" dirty="0"/>
              <a:t>AVI</a:t>
            </a:r>
            <a:r>
              <a:rPr lang="zh-CN" altLang="en-US" sz="4000" dirty="0" smtClean="0"/>
              <a:t>格式</a:t>
            </a:r>
            <a:endParaRPr lang="zh-CN" altLang="en-US" sz="4000" dirty="0"/>
          </a:p>
        </p:txBody>
      </p:sp>
      <p:sp>
        <p:nvSpPr>
          <p:cNvPr id="7171" name="副标题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altLang="zh-CN" dirty="0" smtClean="0">
                <a:solidFill>
                  <a:schemeClr val="tx1"/>
                </a:solidFill>
              </a:rPr>
              <a:t>         </a:t>
            </a:r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AVI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英文全称为</a:t>
            </a:r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Audio Video Interleaved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，即音频视频交错格式。是将语音和影像同步组合在一起的文件格式。</a:t>
            </a:r>
            <a:endParaRPr lang="en-US" altLang="zh-CN" sz="2400" b="1" dirty="0" smtClean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        AVI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可以算是</a:t>
            </a:r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Windows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操作系统上最基本的、也是最常用的一种媒体文件格式。</a:t>
            </a:r>
            <a:endParaRPr lang="en-US" altLang="zh-CN" sz="2400" b="1" dirty="0" smtClean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endParaRPr lang="en-US" altLang="zh-CN" sz="2400" b="1" dirty="0" smtClean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        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优点：兼容好、调用方便、图象质量好。</a:t>
            </a:r>
            <a:endParaRPr lang="en-US" altLang="zh-CN" sz="2400" b="1" dirty="0" smtClean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        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缺点：体积大。</a:t>
            </a:r>
          </a:p>
        </p:txBody>
      </p:sp>
    </p:spTree>
    <p:extLst>
      <p:ext uri="{BB962C8B-B14F-4D97-AF65-F5344CB8AC3E}">
        <p14:creationId xmlns:p14="http://schemas.microsoft.com/office/powerpoint/2010/main" val="33489041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altLang="zh-CN" sz="4000" dirty="0"/>
              <a:t>2</a:t>
            </a:r>
            <a:r>
              <a:rPr lang="zh-CN" altLang="en-US" sz="4000" dirty="0"/>
              <a:t>、</a:t>
            </a:r>
            <a:r>
              <a:rPr lang="en-US" altLang="zh-CN" sz="4000" dirty="0"/>
              <a:t>MPEG</a:t>
            </a:r>
            <a:r>
              <a:rPr lang="zh-CN" altLang="en-US" sz="4000" dirty="0"/>
              <a:t>－</a:t>
            </a:r>
            <a:r>
              <a:rPr lang="en-US" altLang="zh-CN" sz="4000" dirty="0"/>
              <a:t>1</a:t>
            </a:r>
            <a:r>
              <a:rPr lang="zh-CN" altLang="en-US" sz="4000" dirty="0"/>
              <a:t>格式：</a:t>
            </a:r>
          </a:p>
        </p:txBody>
      </p:sp>
      <p:sp>
        <p:nvSpPr>
          <p:cNvPr id="8195" name="副标题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/>
            <a:r>
              <a:rPr lang="en-US" altLang="zh-CN" dirty="0" smtClean="0"/>
              <a:t>         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MPEG-1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是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MPEG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组织制定的第一个视频和音频有损压缩标准。</a:t>
            </a:r>
            <a:endParaRPr lang="en-US" altLang="zh-CN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marL="0" indent="0" algn="l">
              <a:buNone/>
            </a:pPr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       </a:t>
            </a:r>
            <a:endParaRPr lang="en-US" altLang="zh-CN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        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优点：压缩速度快，体积小。</a:t>
            </a:r>
            <a:endParaRPr lang="en-US" altLang="zh-CN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        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缺点：视频质量差。</a:t>
            </a:r>
          </a:p>
        </p:txBody>
      </p:sp>
    </p:spTree>
    <p:extLst>
      <p:ext uri="{BB962C8B-B14F-4D97-AF65-F5344CB8AC3E}">
        <p14:creationId xmlns:p14="http://schemas.microsoft.com/office/powerpoint/2010/main" val="117107936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zh-CN" sz="4000" dirty="0"/>
              <a:t>3</a:t>
            </a:r>
            <a:r>
              <a:rPr lang="zh-CN" altLang="en-US" sz="4400" dirty="0"/>
              <a:t>、</a:t>
            </a:r>
            <a:r>
              <a:rPr lang="en-US" altLang="zh-CN" sz="4400" dirty="0"/>
              <a:t> MPEG</a:t>
            </a:r>
            <a:r>
              <a:rPr lang="zh-CN" altLang="en-US" sz="4400" dirty="0"/>
              <a:t>－</a:t>
            </a:r>
            <a:r>
              <a:rPr lang="en-US" altLang="zh-CN" sz="4400" dirty="0"/>
              <a:t>2</a:t>
            </a:r>
            <a:r>
              <a:rPr lang="zh-CN" altLang="en-US" sz="4400" dirty="0"/>
              <a:t>格式</a:t>
            </a:r>
          </a:p>
        </p:txBody>
      </p:sp>
      <p:sp>
        <p:nvSpPr>
          <p:cNvPr id="8195" name="副标题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altLang="zh-CN" dirty="0" smtClean="0"/>
              <a:t>        </a:t>
            </a:r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MPEG-2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在</a:t>
            </a:r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PAL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制式下的分辨率可达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720X576 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，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MPEG-2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也可提供并能够提供广播级的视像和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CD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级的音质。</a:t>
            </a:r>
            <a:endParaRPr lang="en-US" altLang="zh-CN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优点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：可提供一个较广的范围改变压缩比，以适应不同画面质量，存储容量，以及带宽的要求。 </a:t>
            </a:r>
            <a:endParaRPr lang="en-US" altLang="zh-CN" dirty="0" smtClean="0">
              <a:latin typeface="+mn-ea"/>
            </a:endParaRPr>
          </a:p>
          <a:p>
            <a:pPr algn="l"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缺点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：由于现存电视机分辨率限制，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MPEG-2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所带来的高清晰度画面质量在电视上效果并不明显。</a:t>
            </a:r>
          </a:p>
        </p:txBody>
      </p:sp>
    </p:spTree>
    <p:extLst>
      <p:ext uri="{BB962C8B-B14F-4D97-AF65-F5344CB8AC3E}">
        <p14:creationId xmlns:p14="http://schemas.microsoft.com/office/powerpoint/2010/main" val="63590467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zh-CN" sz="4000" dirty="0" smtClean="0"/>
              <a:t>4</a:t>
            </a:r>
            <a:r>
              <a:rPr lang="zh-CN" altLang="en-US" sz="4000" dirty="0"/>
              <a:t>、</a:t>
            </a:r>
            <a:r>
              <a:rPr lang="en-US" altLang="zh-CN" sz="4400" dirty="0"/>
              <a:t>MPEG</a:t>
            </a:r>
            <a:r>
              <a:rPr lang="zh-CN" altLang="en-US" sz="4400" dirty="0"/>
              <a:t>－</a:t>
            </a:r>
            <a:r>
              <a:rPr lang="en-US" altLang="zh-CN" sz="4400" dirty="0"/>
              <a:t>4</a:t>
            </a:r>
            <a:r>
              <a:rPr lang="zh-CN" altLang="en-US" sz="4400" dirty="0"/>
              <a:t>格式</a:t>
            </a:r>
          </a:p>
        </p:txBody>
      </p:sp>
      <p:sp>
        <p:nvSpPr>
          <p:cNvPr id="10243" name="副标题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latin typeface="宋体" panose="02010600030101010101" pitchFamily="2" charset="-122"/>
              </a:rPr>
              <a:t>    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MPEG-4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标准主要应用于视频电话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(Video Phone)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，视像电子邮件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(Video Email)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和电子新闻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(Electronic News)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等，其传输速率要求较低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，分辨率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为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176X144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。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 </a:t>
            </a:r>
          </a:p>
          <a:p>
            <a:pPr algn="l"/>
            <a:endParaRPr lang="en-US" altLang="zh-CN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优点：基于内容的交互性、高效的压缩性、通用的访问性。</a:t>
            </a:r>
            <a:endParaRPr lang="en-US" altLang="zh-CN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缺点：普及率不高，兼容性不好。</a:t>
            </a:r>
          </a:p>
        </p:txBody>
      </p:sp>
    </p:spTree>
    <p:extLst>
      <p:ext uri="{BB962C8B-B14F-4D97-AF65-F5344CB8AC3E}">
        <p14:creationId xmlns:p14="http://schemas.microsoft.com/office/powerpoint/2010/main" val="214165036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altLang="zh-CN" sz="4000" dirty="0"/>
              <a:t>5</a:t>
            </a:r>
            <a:r>
              <a:rPr lang="zh-CN" altLang="en-US" sz="4000" dirty="0"/>
              <a:t>、</a:t>
            </a:r>
            <a:r>
              <a:rPr lang="en-US" altLang="zh-CN" sz="4000" dirty="0"/>
              <a:t>WMV</a:t>
            </a:r>
            <a:r>
              <a:rPr lang="zh-CN" altLang="en-US" sz="4000" dirty="0" smtClean="0"/>
              <a:t>格式</a:t>
            </a:r>
            <a:endParaRPr lang="zh-CN" altLang="en-US" sz="4000" dirty="0"/>
          </a:p>
        </p:txBody>
      </p:sp>
      <p:sp>
        <p:nvSpPr>
          <p:cNvPr id="11267" name="副标题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/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WMV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是微软推出的一种流媒体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格式。</a:t>
            </a:r>
            <a:endParaRPr lang="en-US" altLang="zh-CN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优点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：在同等视频质量下，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WMV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格式的体积非常小，因此很适合在网上播放和传输。 </a:t>
            </a:r>
            <a:endParaRPr lang="en-US" altLang="zh-CN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缺点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：因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WMV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格式可添加证书，容易被人利用绑定病毒。</a:t>
            </a:r>
          </a:p>
        </p:txBody>
      </p:sp>
    </p:spTree>
    <p:extLst>
      <p:ext uri="{BB962C8B-B14F-4D97-AF65-F5344CB8AC3E}">
        <p14:creationId xmlns:p14="http://schemas.microsoft.com/office/powerpoint/2010/main" val="327497403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altLang="zh-CN" sz="4000" b="1" dirty="0"/>
              <a:t>6</a:t>
            </a:r>
            <a:r>
              <a:rPr lang="zh-CN" altLang="en-US" sz="4000" b="1" dirty="0"/>
              <a:t>、</a:t>
            </a:r>
            <a:r>
              <a:rPr lang="en-US" altLang="zh-CN" sz="4000" dirty="0"/>
              <a:t>HDTV</a:t>
            </a:r>
            <a:r>
              <a:rPr lang="zh-CN" altLang="en-US" sz="4000" dirty="0"/>
              <a:t>格式</a:t>
            </a:r>
          </a:p>
        </p:txBody>
      </p:sp>
      <p:sp>
        <p:nvSpPr>
          <p:cNvPr id="12291" name="副标题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/>
            <a:r>
              <a:rPr lang="en-US" altLang="zh-CN" dirty="0" smtClean="0"/>
              <a:t>        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HDTV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是“高清晰度电视” ，拥有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最佳的视频、音频效果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。</a:t>
            </a:r>
            <a:endParaRPr lang="en-US" altLang="zh-CN" sz="2400" b="1" dirty="0" smtClean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endParaRPr lang="en-US" altLang="zh-CN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优点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： 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HDTV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从电视节目的采集、制作到电视节目的传输，以及到用户终端的接收全部实现数字化，因此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HDTV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给我们带来了极高的清晰度，分辨率最高可达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1920×1080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，帧率高达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60fps</a:t>
            </a:r>
          </a:p>
          <a:p>
            <a:pPr algn="l"/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缺点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：文件体积大，需高清电视才能兼容。</a:t>
            </a:r>
          </a:p>
        </p:txBody>
      </p:sp>
    </p:spTree>
    <p:extLst>
      <p:ext uri="{BB962C8B-B14F-4D97-AF65-F5344CB8AC3E}">
        <p14:creationId xmlns:p14="http://schemas.microsoft.com/office/powerpoint/2010/main" val="291194702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altLang="zh-CN" sz="4000" dirty="0"/>
              <a:t>7</a:t>
            </a:r>
            <a:r>
              <a:rPr lang="zh-CN" altLang="en-US" sz="4000" dirty="0"/>
              <a:t>、</a:t>
            </a:r>
            <a:r>
              <a:rPr lang="en-US" altLang="zh-CN" sz="4000" dirty="0"/>
              <a:t>RMVB</a:t>
            </a:r>
            <a:r>
              <a:rPr lang="zh-CN" altLang="en-US" sz="4000" dirty="0"/>
              <a:t>、</a:t>
            </a:r>
            <a:r>
              <a:rPr lang="en-US" altLang="zh-CN" sz="4000" dirty="0"/>
              <a:t>RM</a:t>
            </a:r>
            <a:r>
              <a:rPr lang="zh-CN" altLang="en-US" sz="4000" dirty="0"/>
              <a:t>格式：</a:t>
            </a:r>
          </a:p>
        </p:txBody>
      </p:sp>
      <p:sp>
        <p:nvSpPr>
          <p:cNvPr id="13315" name="副标题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/>
            <a:r>
              <a:rPr lang="en-US" altLang="zh-CN" dirty="0" smtClean="0"/>
              <a:t> </a:t>
            </a:r>
            <a:r>
              <a:rPr lang="zh-CN" altLang="en-US" dirty="0" smtClean="0"/>
              <a:t>　    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该视频格式可以根据不同的网络传输速率制定出不同的压缩比率，从而实现在低速率的网络上进行影像数据实时传送和播放。</a:t>
            </a:r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 </a:t>
            </a:r>
          </a:p>
          <a:p>
            <a:pPr algn="l"/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优点：文件小，利于网络传输。</a:t>
            </a:r>
            <a:endParaRPr lang="en-US" altLang="zh-CN" sz="2400" b="1" dirty="0" smtClean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缺点：清晰度不高。</a:t>
            </a:r>
            <a:endParaRPr lang="zh-CN" altLang="en-US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430758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>
              <a:defRPr/>
            </a:pPr>
            <a:r>
              <a:rPr lang="zh-CN" altLang="en-US" sz="4000" dirty="0" smtClean="0">
                <a:solidFill>
                  <a:schemeClr val="tx1"/>
                </a:solidFill>
              </a:rPr>
              <a:t>制作</a:t>
            </a:r>
            <a:r>
              <a:rPr lang="zh-CN" altLang="en-US" sz="4000" dirty="0">
                <a:solidFill>
                  <a:schemeClr val="tx1"/>
                </a:solidFill>
              </a:rPr>
              <a:t>视频文件的</a:t>
            </a:r>
            <a:r>
              <a:rPr lang="zh-CN" altLang="en-US" sz="4000" dirty="0" smtClean="0">
                <a:solidFill>
                  <a:schemeClr val="tx1"/>
                </a:solidFill>
              </a:rPr>
              <a:t>格式：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22531" name="副标题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p"/>
            </a:pPr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、为便于在公司内部进行文件传输，提高文件的兼容性，平时制作文件时一般保存为</a:t>
            </a:r>
            <a:r>
              <a:rPr lang="en-US" altLang="zh-CN" sz="2400" b="1" dirty="0">
                <a:solidFill>
                  <a:schemeClr val="accent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PAL</a:t>
            </a:r>
            <a:r>
              <a:rPr lang="zh-CN" altLang="en-US" sz="2400" b="1" dirty="0">
                <a:solidFill>
                  <a:schemeClr val="accent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制式的</a:t>
            </a:r>
            <a:r>
              <a:rPr lang="en-US" altLang="zh-CN" sz="2400" b="1" dirty="0" smtClean="0">
                <a:solidFill>
                  <a:schemeClr val="accent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MPEG-2</a:t>
            </a:r>
            <a:r>
              <a:rPr lang="zh-CN" altLang="en-US" sz="2400" b="1" dirty="0">
                <a:solidFill>
                  <a:schemeClr val="accent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格式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。</a:t>
            </a:r>
            <a:endParaRPr lang="en-US" altLang="zh-CN" sz="2400" b="1" dirty="0" smtClean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marL="342900" indent="-342900" algn="l">
              <a:buFont typeface="Wingdings" panose="05000000000000000000" pitchFamily="2" charset="2"/>
              <a:buChar char="p"/>
            </a:pPr>
            <a:endParaRPr lang="en-US" altLang="zh-CN" sz="10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marL="342900" indent="-342900" algn="l">
              <a:buFont typeface="Wingdings" panose="05000000000000000000" pitchFamily="2" charset="2"/>
              <a:buChar char="p"/>
            </a:pPr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、在使用软件编辑视频文件时，一般导入的视频格式是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AVI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格式，因其能最好的保证文件的</a:t>
            </a:r>
            <a:r>
              <a:rPr lang="zh-CN" altLang="en-US" sz="2400" b="1" dirty="0">
                <a:solidFill>
                  <a:schemeClr val="accent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原始比率，损耗较小</a:t>
            </a:r>
            <a:r>
              <a:rPr lang="zh-CN" altLang="en-US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。</a:t>
            </a:r>
            <a:endParaRPr lang="en-US" altLang="zh-CN" sz="2400" b="1" dirty="0" smtClean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marL="342900" indent="-342900" algn="l">
              <a:buFont typeface="Wingdings" panose="05000000000000000000" pitchFamily="2" charset="2"/>
              <a:buChar char="p"/>
            </a:pPr>
            <a:endParaRPr lang="en-US" altLang="zh-CN" sz="11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marL="342900" indent="-342900" algn="l">
              <a:buFont typeface="Wingdings" panose="05000000000000000000" pitchFamily="2" charset="2"/>
              <a:buChar char="p"/>
            </a:pPr>
            <a:r>
              <a:rPr lang="en-US" altLang="zh-CN" sz="2400" b="1" dirty="0" smtClean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、在编辑硬盘式录像机录制的视频时，尽量原用附带软件进行编辑，使用其他软件编辑时，应先转换为</a:t>
            </a:r>
            <a:r>
              <a:rPr lang="en-US" altLang="zh-CN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AVI</a:t>
            </a:r>
            <a:r>
              <a:rPr lang="zh-CN" altLang="en-US" sz="2400" b="1" dirty="0">
                <a:solidFill>
                  <a:schemeClr val="tx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格式，然后再进行编辑。</a:t>
            </a:r>
            <a:endParaRPr lang="en-US" altLang="zh-CN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 algn="l"/>
            <a:endParaRPr lang="zh-CN" altLang="en-US" sz="2400" b="1" dirty="0">
              <a:solidFill>
                <a:schemeClr val="tx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747035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sz="4000" dirty="0" smtClean="0"/>
              <a:t>流行的视频编辑软件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825625" y="1905001"/>
            <a:ext cx="8540750" cy="3612572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zh-CN" altLang="en-US" sz="2800" b="1" dirty="0" smtClean="0">
                <a:latin typeface="+mj-ea"/>
                <a:ea typeface="+mj-ea"/>
              </a:rPr>
              <a:t>微软公司的</a:t>
            </a:r>
            <a:r>
              <a:rPr lang="en-US" altLang="zh-CN" sz="2800" b="1" dirty="0" smtClean="0">
                <a:latin typeface="+mj-ea"/>
                <a:ea typeface="+mj-ea"/>
              </a:rPr>
              <a:t>Windows Movie Maker </a:t>
            </a:r>
            <a:endParaRPr lang="en-US" altLang="zh-CN" sz="2800" b="1" dirty="0">
              <a:latin typeface="+mj-ea"/>
              <a:ea typeface="+mj-ea"/>
            </a:endParaRPr>
          </a:p>
          <a:p>
            <a:pPr eaLnBrk="1" hangingPunct="1"/>
            <a:r>
              <a:rPr lang="zh-CN" altLang="en-US" sz="2800" b="1" dirty="0" smtClean="0">
                <a:latin typeface="+mj-ea"/>
                <a:ea typeface="+mj-ea"/>
              </a:rPr>
              <a:t>友立公司的会声会影 </a:t>
            </a:r>
            <a:endParaRPr lang="zh-CN" altLang="en-US" sz="2800" b="1" dirty="0">
              <a:latin typeface="+mj-ea"/>
              <a:ea typeface="+mj-ea"/>
            </a:endParaRPr>
          </a:p>
          <a:p>
            <a:pPr eaLnBrk="1" hangingPunct="1"/>
            <a:r>
              <a:rPr lang="en-US" altLang="zh-CN" sz="2800" b="1" dirty="0" smtClean="0">
                <a:latin typeface="+mj-ea"/>
                <a:ea typeface="+mj-ea"/>
              </a:rPr>
              <a:t>Adobe</a:t>
            </a:r>
            <a:r>
              <a:rPr lang="zh-CN" altLang="en-US" sz="2800" b="1" dirty="0" smtClean="0">
                <a:latin typeface="+mj-ea"/>
                <a:ea typeface="+mj-ea"/>
              </a:rPr>
              <a:t>公司的</a:t>
            </a:r>
            <a:r>
              <a:rPr lang="en-US" altLang="zh-CN" sz="2800" b="1" dirty="0" smtClean="0">
                <a:latin typeface="+mj-ea"/>
                <a:ea typeface="+mj-ea"/>
              </a:rPr>
              <a:t>Adobe Premiere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953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Rot="1" noChangeArrowheads="1"/>
          </p:cNvSpPr>
          <p:nvPr>
            <p:ph type="title" orient="vert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Premiere Pro 1.5</a:t>
            </a:r>
          </a:p>
        </p:txBody>
      </p:sp>
      <p:pic>
        <p:nvPicPr>
          <p:cNvPr id="4301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1"/>
            <a:ext cx="518160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6"/>
          <p:cNvSpPr>
            <a:spLocks noChangeArrowheads="1"/>
          </p:cNvSpPr>
          <p:nvPr/>
        </p:nvSpPr>
        <p:spPr bwMode="auto">
          <a:xfrm>
            <a:off x="1905000" y="4724401"/>
            <a:ext cx="6477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优点：强大的专业级编辑工具和较好的易用性，能够与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Adobe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的其他软件紧密协作。</a:t>
            </a:r>
          </a:p>
        </p:txBody>
      </p:sp>
      <p:sp>
        <p:nvSpPr>
          <p:cNvPr id="43013" name="Rectangle 28"/>
          <p:cNvSpPr>
            <a:spLocks noChangeArrowheads="1"/>
          </p:cNvSpPr>
          <p:nvPr/>
        </p:nvSpPr>
        <p:spPr bwMode="auto">
          <a:xfrm>
            <a:off x="1905000" y="5715000"/>
            <a:ext cx="57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00"/>
                </a:solidFill>
                <a:ea typeface="楷体_GB2312" pitchFamily="49" charset="-122"/>
              </a:rPr>
              <a:t>缺点：选择字幕字体不太方便</a:t>
            </a:r>
          </a:p>
        </p:txBody>
      </p:sp>
    </p:spTree>
    <p:extLst>
      <p:ext uri="{BB962C8B-B14F-4D97-AF65-F5344CB8AC3E}">
        <p14:creationId xmlns:p14="http://schemas.microsoft.com/office/powerpoint/2010/main" val="259078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Rot="1" noChangeArrowheads="1"/>
          </p:cNvSpPr>
          <p:nvPr>
            <p:ph type="title" orient="vert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会声会影 </a:t>
            </a:r>
          </a:p>
        </p:txBody>
      </p:sp>
      <p:sp>
        <p:nvSpPr>
          <p:cNvPr id="44035" name="Rectangle 7"/>
          <p:cNvSpPr>
            <a:spLocks noChangeArrowheads="1"/>
          </p:cNvSpPr>
          <p:nvPr/>
        </p:nvSpPr>
        <p:spPr bwMode="auto">
          <a:xfrm>
            <a:off x="1752600" y="4724401"/>
            <a:ext cx="6324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9pPr>
          </a:lstStyle>
          <a:p>
            <a:pPr eaLnBrk="1" hangingPunct="1">
              <a:buFontTx/>
              <a:buChar char="•"/>
            </a:pPr>
            <a:r>
              <a:rPr lang="zh-CN" altLang="en-US" sz="2400" b="1">
                <a:solidFill>
                  <a:srgbClr val="000000"/>
                </a:solidFill>
                <a:ea typeface="宋体" panose="02010600030101010101" pitchFamily="2" charset="-122"/>
              </a:rPr>
              <a:t>优点： 界面美观、工作流程清晰，提供了出色的影片向导程序。</a:t>
            </a:r>
          </a:p>
        </p:txBody>
      </p:sp>
      <p:pic>
        <p:nvPicPr>
          <p:cNvPr id="4403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"/>
            <a:ext cx="4953000" cy="416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9"/>
          <p:cNvSpPr>
            <a:spLocks noChangeArrowheads="1"/>
          </p:cNvSpPr>
          <p:nvPr/>
        </p:nvSpPr>
        <p:spPr bwMode="auto">
          <a:xfrm>
            <a:off x="1752600" y="5638800"/>
            <a:ext cx="632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9pPr>
          </a:lstStyle>
          <a:p>
            <a:pPr eaLnBrk="1" hangingPunct="1">
              <a:buFontTx/>
              <a:buChar char="•"/>
            </a:pPr>
            <a:r>
              <a:rPr lang="zh-CN" altLang="en-US" sz="2400" b="1">
                <a:solidFill>
                  <a:srgbClr val="000000"/>
                </a:solidFill>
                <a:ea typeface="宋体" panose="02010600030101010101" pitchFamily="2" charset="-122"/>
              </a:rPr>
              <a:t>缺点： 文本控制功能稍弱。</a:t>
            </a:r>
          </a:p>
        </p:txBody>
      </p:sp>
    </p:spTree>
    <p:extLst>
      <p:ext uri="{BB962C8B-B14F-4D97-AF65-F5344CB8AC3E}">
        <p14:creationId xmlns:p14="http://schemas.microsoft.com/office/powerpoint/2010/main" val="340911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/>
              <a:t>1.</a:t>
            </a:r>
            <a:r>
              <a:rPr lang="zh-CN" altLang="en-US" sz="3200" dirty="0" smtClean="0"/>
              <a:t>熟悉会声会影软件界面</a:t>
            </a:r>
            <a:endParaRPr lang="en-US" altLang="zh-CN" sz="3200" dirty="0" smtClean="0"/>
          </a:p>
          <a:p>
            <a:r>
              <a:rPr lang="en-US" altLang="zh-CN" sz="3200" dirty="0" smtClean="0"/>
              <a:t>2.</a:t>
            </a:r>
            <a:r>
              <a:rPr lang="zh-CN" altLang="en-US" sz="3200" dirty="0" smtClean="0"/>
              <a:t>添加片头、视频、图片、</a:t>
            </a:r>
            <a:r>
              <a:rPr lang="en-US" altLang="zh-CN" sz="3200" dirty="0" smtClean="0"/>
              <a:t>flash</a:t>
            </a:r>
            <a:r>
              <a:rPr lang="zh-CN" altLang="en-US" sz="3200" dirty="0" smtClean="0"/>
              <a:t>动画、字幕、音频</a:t>
            </a:r>
            <a:endParaRPr lang="en-US" altLang="zh-CN" sz="3200" dirty="0" smtClean="0"/>
          </a:p>
          <a:p>
            <a:r>
              <a:rPr lang="en-US" altLang="zh-CN" sz="3200" dirty="0" smtClean="0"/>
              <a:t>3.</a:t>
            </a:r>
            <a:r>
              <a:rPr lang="zh-CN" altLang="en-US" sz="3200" dirty="0" smtClean="0"/>
              <a:t>添加画中画模式</a:t>
            </a:r>
            <a:endParaRPr lang="en-US" altLang="zh-CN" sz="3200" dirty="0" smtClean="0"/>
          </a:p>
          <a:p>
            <a:r>
              <a:rPr lang="en-US" altLang="zh-CN" sz="3200" dirty="0" smtClean="0"/>
              <a:t>4.</a:t>
            </a:r>
            <a:r>
              <a:rPr lang="zh-CN" altLang="en-US" sz="3200" dirty="0" smtClean="0"/>
              <a:t>视频剪切、复制、粘贴</a:t>
            </a:r>
            <a:endParaRPr lang="zh-CN" altLang="en-US" sz="3200" dirty="0"/>
          </a:p>
        </p:txBody>
      </p:sp>
      <p:sp>
        <p:nvSpPr>
          <p:cNvPr id="4" name="标题 3"/>
          <p:cNvSpPr txBox="1">
            <a:spLocks noGrp="1"/>
          </p:cNvSpPr>
          <p:nvPr>
            <p:ph type="title"/>
          </p:nvPr>
        </p:nvSpPr>
        <p:spPr>
          <a:xfrm>
            <a:off x="685801" y="910916"/>
            <a:ext cx="3005951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/>
              <a:t>练习任务：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05365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3131127" y="1235250"/>
            <a:ext cx="75438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行楷" panose="02010800040101010101" pitchFamily="2" charset="-122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zh-CN" sz="2800" dirty="0" smtClean="0">
                <a:solidFill>
                  <a:schemeClr val="accent1"/>
                </a:solidFill>
                <a:ea typeface="楷体_GB2312" pitchFamily="49" charset="-122"/>
              </a:rPr>
              <a:t>1.</a:t>
            </a:r>
            <a:r>
              <a:rPr lang="zh-CN" altLang="en-US" sz="2800" dirty="0" smtClean="0">
                <a:solidFill>
                  <a:schemeClr val="accent1"/>
                </a:solidFill>
                <a:ea typeface="楷体_GB2312" pitchFamily="49" charset="-122"/>
              </a:rPr>
              <a:t>快</a:t>
            </a:r>
            <a:r>
              <a:rPr lang="zh-CN" altLang="en-US" sz="2800" dirty="0">
                <a:solidFill>
                  <a:schemeClr val="accent1"/>
                </a:solidFill>
                <a:ea typeface="楷体_GB2312" pitchFamily="49" charset="-122"/>
              </a:rPr>
              <a:t>动作慢动作</a:t>
            </a:r>
          </a:p>
          <a:p>
            <a:pPr eaLnBrk="1" hangingPunct="1">
              <a:buFontTx/>
              <a:buChar char="•"/>
            </a:pPr>
            <a:endParaRPr lang="zh-CN" altLang="en-US" sz="2800" dirty="0">
              <a:solidFill>
                <a:schemeClr val="accent1"/>
              </a:solidFill>
              <a:ea typeface="楷体_GB2312" pitchFamily="49" charset="-122"/>
            </a:endParaRPr>
          </a:p>
          <a:p>
            <a:pPr eaLnBrk="1" hangingPunct="1">
              <a:buFontTx/>
              <a:buChar char="•"/>
            </a:pPr>
            <a:r>
              <a:rPr lang="en-US" altLang="zh-CN" sz="2800" dirty="0" smtClean="0">
                <a:solidFill>
                  <a:schemeClr val="accent1"/>
                </a:solidFill>
                <a:ea typeface="楷体_GB2312" pitchFamily="49" charset="-122"/>
              </a:rPr>
              <a:t>2.</a:t>
            </a:r>
            <a:r>
              <a:rPr lang="zh-CN" altLang="en-US" sz="2800" dirty="0" smtClean="0">
                <a:solidFill>
                  <a:schemeClr val="accent1"/>
                </a:solidFill>
                <a:ea typeface="楷体_GB2312" pitchFamily="49" charset="-122"/>
              </a:rPr>
              <a:t>老</a:t>
            </a:r>
            <a:r>
              <a:rPr lang="zh-CN" altLang="en-US" sz="2800" dirty="0">
                <a:solidFill>
                  <a:schemeClr val="accent1"/>
                </a:solidFill>
                <a:ea typeface="楷体_GB2312" pitchFamily="49" charset="-122"/>
              </a:rPr>
              <a:t>电影效果</a:t>
            </a:r>
          </a:p>
          <a:p>
            <a:pPr eaLnBrk="1" hangingPunct="1">
              <a:buFontTx/>
              <a:buChar char="•"/>
            </a:pPr>
            <a:endParaRPr lang="zh-CN" altLang="en-US" sz="2800" dirty="0">
              <a:solidFill>
                <a:schemeClr val="accent1"/>
              </a:solidFill>
              <a:ea typeface="楷体_GB2312" pitchFamily="49" charset="-122"/>
            </a:endParaRPr>
          </a:p>
          <a:p>
            <a:pPr eaLnBrk="1" hangingPunct="1">
              <a:buFontTx/>
              <a:buChar char="•"/>
            </a:pPr>
            <a:r>
              <a:rPr lang="en-US" altLang="zh-CN" sz="2800" dirty="0" smtClean="0">
                <a:solidFill>
                  <a:schemeClr val="accent1"/>
                </a:solidFill>
                <a:ea typeface="楷体_GB2312" pitchFamily="49" charset="-122"/>
              </a:rPr>
              <a:t>3.</a:t>
            </a:r>
            <a:r>
              <a:rPr lang="zh-CN" altLang="en-US" sz="2800" dirty="0" smtClean="0">
                <a:solidFill>
                  <a:schemeClr val="accent1"/>
                </a:solidFill>
                <a:ea typeface="楷体_GB2312" pitchFamily="49" charset="-122"/>
              </a:rPr>
              <a:t>添加</a:t>
            </a:r>
            <a:r>
              <a:rPr lang="zh-CN" altLang="en-US" sz="2800" dirty="0">
                <a:solidFill>
                  <a:schemeClr val="accent1"/>
                </a:solidFill>
                <a:ea typeface="楷体_GB2312" pitchFamily="49" charset="-122"/>
              </a:rPr>
              <a:t>气泡效果</a:t>
            </a:r>
          </a:p>
          <a:p>
            <a:pPr eaLnBrk="1" hangingPunct="1">
              <a:buFontTx/>
              <a:buChar char="•"/>
            </a:pPr>
            <a:endParaRPr lang="zh-CN" altLang="en-US" sz="2800" dirty="0">
              <a:solidFill>
                <a:schemeClr val="accent1"/>
              </a:solidFill>
              <a:ea typeface="楷体_GB2312" pitchFamily="49" charset="-122"/>
            </a:endParaRPr>
          </a:p>
          <a:p>
            <a:pPr eaLnBrk="1" hangingPunct="1">
              <a:buFontTx/>
              <a:buChar char="•"/>
            </a:pPr>
            <a:r>
              <a:rPr lang="en-US" altLang="zh-CN" sz="2800" dirty="0" smtClean="0">
                <a:solidFill>
                  <a:schemeClr val="accent1"/>
                </a:solidFill>
                <a:ea typeface="楷体_GB2312" pitchFamily="49" charset="-122"/>
              </a:rPr>
              <a:t>4.</a:t>
            </a:r>
            <a:r>
              <a:rPr lang="zh-CN" altLang="en-US" sz="2800" dirty="0" smtClean="0">
                <a:solidFill>
                  <a:schemeClr val="accent1"/>
                </a:solidFill>
                <a:ea typeface="楷体_GB2312" pitchFamily="49" charset="-122"/>
              </a:rPr>
              <a:t>添加</a:t>
            </a:r>
            <a:r>
              <a:rPr lang="zh-CN" altLang="en-US" sz="2800" dirty="0">
                <a:solidFill>
                  <a:schemeClr val="accent1"/>
                </a:solidFill>
                <a:ea typeface="楷体_GB2312" pitchFamily="49" charset="-122"/>
              </a:rPr>
              <a:t>闪电效果</a:t>
            </a:r>
          </a:p>
        </p:txBody>
      </p:sp>
      <p:sp>
        <p:nvSpPr>
          <p:cNvPr id="4" name="矩形 3"/>
          <p:cNvSpPr/>
          <p:nvPr/>
        </p:nvSpPr>
        <p:spPr>
          <a:xfrm>
            <a:off x="1514053" y="551986"/>
            <a:ext cx="3583032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srgbClr val="B80E0F"/>
              </a:buClr>
              <a:buSzPct val="160000"/>
              <a:buFont typeface="Arial" panose="020B0604020202020204" pitchFamily="34" charset="0"/>
              <a:buChar char="•"/>
            </a:pPr>
            <a:r>
              <a:rPr lang="en-US" altLang="zh-CN" sz="3200" cap="all" dirty="0" smtClean="0">
                <a:solidFill>
                  <a:prstClr val="black"/>
                </a:solidFill>
              </a:rPr>
              <a:t>5.</a:t>
            </a:r>
            <a:r>
              <a:rPr lang="zh-CN" altLang="en-US" sz="3200" cap="all" dirty="0" smtClean="0">
                <a:solidFill>
                  <a:prstClr val="black"/>
                </a:solidFill>
              </a:rPr>
              <a:t>为影片添加效果</a:t>
            </a:r>
            <a:endParaRPr lang="zh-CN" altLang="en-US" sz="3200" cap="all" dirty="0">
              <a:solidFill>
                <a:prstClr val="black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14053" y="4587063"/>
            <a:ext cx="5227713" cy="617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srgbClr val="B80E0F"/>
              </a:buClr>
              <a:buSzPct val="160000"/>
              <a:buFont typeface="Arial" panose="020B0604020202020204" pitchFamily="34" charset="0"/>
              <a:buChar char="•"/>
            </a:pPr>
            <a:r>
              <a:rPr lang="en-US" altLang="zh-CN" sz="3200" cap="all" dirty="0" smtClean="0">
                <a:solidFill>
                  <a:prstClr val="black"/>
                </a:solidFill>
              </a:rPr>
              <a:t>6.</a:t>
            </a:r>
            <a:r>
              <a:rPr lang="zh-CN" altLang="en-US" sz="3200" cap="all" dirty="0" smtClean="0">
                <a:solidFill>
                  <a:prstClr val="black"/>
                </a:solidFill>
              </a:rPr>
              <a:t>为影片设置添加转场效果</a:t>
            </a:r>
            <a:endParaRPr lang="zh-CN" altLang="en-US" sz="3200" cap="al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04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13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dirty="0" smtClean="0"/>
              <a:t>4.1.2  </a:t>
            </a:r>
            <a:r>
              <a:rPr lang="zh-CN" altLang="en-US" sz="3600" dirty="0" smtClean="0"/>
              <a:t>视频教材设计制作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8061" y="1261782"/>
            <a:ext cx="7993062" cy="4537075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zh-CN" altLang="en-US" sz="3200" b="1" dirty="0" smtClean="0"/>
              <a:t>设计制作过程</a:t>
            </a:r>
          </a:p>
          <a:p>
            <a:pPr lvl="1" eaLnBrk="1" hangingPunct="1"/>
            <a:r>
              <a:rPr lang="zh-CN" altLang="en-US" sz="2800" b="1" dirty="0" smtClean="0"/>
              <a:t>选题</a:t>
            </a:r>
          </a:p>
          <a:p>
            <a:pPr lvl="1" eaLnBrk="1" hangingPunct="1"/>
            <a:r>
              <a:rPr lang="zh-CN" altLang="en-US" sz="2800" b="1" dirty="0" smtClean="0"/>
              <a:t>编写文字稿本</a:t>
            </a:r>
          </a:p>
          <a:p>
            <a:pPr lvl="1" eaLnBrk="1" hangingPunct="1"/>
            <a:r>
              <a:rPr lang="zh-CN" altLang="en-US" sz="2800" b="1" dirty="0" smtClean="0"/>
              <a:t>编写分镜头稿本</a:t>
            </a:r>
          </a:p>
          <a:p>
            <a:pPr lvl="1" eaLnBrk="1" hangingPunct="1"/>
            <a:r>
              <a:rPr lang="zh-CN" altLang="en-US" sz="2800" b="1" dirty="0" smtClean="0"/>
              <a:t>摄像</a:t>
            </a:r>
          </a:p>
          <a:p>
            <a:pPr lvl="1" eaLnBrk="1" hangingPunct="1"/>
            <a:r>
              <a:rPr lang="zh-CN" altLang="en-US" sz="2800" b="1" dirty="0" smtClean="0"/>
              <a:t>后期制作</a:t>
            </a:r>
          </a:p>
        </p:txBody>
      </p:sp>
    </p:spTree>
    <p:extLst>
      <p:ext uri="{BB962C8B-B14F-4D97-AF65-F5344CB8AC3E}">
        <p14:creationId xmlns:p14="http://schemas.microsoft.com/office/powerpoint/2010/main" val="311317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186" name="AutoShape 2"/>
          <p:cNvSpPr>
            <a:spLocks noGrp="1" noChangeArrowheads="1"/>
          </p:cNvSpPr>
          <p:nvPr>
            <p:ph type="title"/>
          </p:nvPr>
        </p:nvSpPr>
        <p:spPr>
          <a:xfrm>
            <a:off x="527539" y="211016"/>
            <a:ext cx="10396882" cy="115196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dirty="0"/>
              <a:t>2</a:t>
            </a:r>
            <a:r>
              <a:rPr lang="zh-CN" altLang="en-US" sz="3600" dirty="0"/>
              <a:t>．文字稿本编写</a:t>
            </a:r>
            <a:r>
              <a:rPr lang="en-US" altLang="zh-CN" sz="3600" dirty="0"/>
              <a:t>——</a:t>
            </a:r>
            <a:r>
              <a:rPr lang="zh-CN" altLang="en-US" sz="3600" dirty="0"/>
              <a:t>稿本格式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82382" y="1146517"/>
            <a:ext cx="7993062" cy="1771334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zh-CN" altLang="en-US" dirty="0" smtClean="0"/>
              <a:t>文字稿本的格式</a:t>
            </a:r>
          </a:p>
          <a:p>
            <a:pPr lvl="1" eaLnBrk="1" hangingPunct="1"/>
            <a:r>
              <a:rPr lang="zh-CN" altLang="en-US" dirty="0" smtClean="0"/>
              <a:t>讲稿式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用于编制讲授型视频教材的稿本形式</a:t>
            </a:r>
          </a:p>
          <a:p>
            <a:pPr lvl="1" eaLnBrk="1" hangingPunct="1"/>
            <a:r>
              <a:rPr lang="zh-CN" altLang="en-US" dirty="0" smtClean="0"/>
              <a:t>声画并列式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画面与解说词分左右两边并列     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780740"/>
              </p:ext>
            </p:extLst>
          </p:nvPr>
        </p:nvGraphicFramePr>
        <p:xfrm>
          <a:off x="1185204" y="3079886"/>
          <a:ext cx="89916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Image" r:id="rId3" imgW="12393651" imgH="3631746" progId="Photoshop.Image.8">
                  <p:embed/>
                </p:oleObj>
              </mc:Choice>
              <mc:Fallback>
                <p:oleObj name="Image" r:id="rId3" imgW="12393651" imgH="3631746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5204" y="3079886"/>
                        <a:ext cx="89916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589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210" name="AutoShape 2"/>
          <p:cNvSpPr>
            <a:spLocks noGrp="1" noChangeArrowheads="1"/>
          </p:cNvSpPr>
          <p:nvPr>
            <p:ph type="title"/>
          </p:nvPr>
        </p:nvSpPr>
        <p:spPr>
          <a:xfrm>
            <a:off x="668216" y="0"/>
            <a:ext cx="10396882" cy="115196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    </a:t>
            </a:r>
            <a:r>
              <a:rPr lang="en-US" altLang="zh-CN" sz="3600" dirty="0"/>
              <a:t>3</a:t>
            </a:r>
            <a:r>
              <a:rPr lang="zh-CN" altLang="en-US" sz="3600" dirty="0"/>
              <a:t>．分镜头稿本编写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83277" y="2391507"/>
            <a:ext cx="7993062" cy="36576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zh-CN" altLang="en-US" sz="2400" dirty="0"/>
              <a:t>镜号</a:t>
            </a:r>
          </a:p>
          <a:p>
            <a:pPr lvl="1" eaLnBrk="1" hangingPunct="1"/>
            <a:r>
              <a:rPr lang="zh-CN" altLang="en-US" sz="2200" dirty="0"/>
              <a:t>镜头的顺序号</a:t>
            </a:r>
          </a:p>
          <a:p>
            <a:pPr lvl="1" eaLnBrk="1" hangingPunct="1"/>
            <a:r>
              <a:rPr lang="zh-CN" altLang="en-US" sz="2200" dirty="0"/>
              <a:t>镜头是摄像机从开始摄像记录至暂停记录拍摄的连续画面</a:t>
            </a:r>
          </a:p>
          <a:p>
            <a:pPr eaLnBrk="1" hangingPunct="1"/>
            <a:r>
              <a:rPr lang="zh-CN" altLang="en-US" sz="2400" dirty="0"/>
              <a:t>机号</a:t>
            </a:r>
          </a:p>
          <a:p>
            <a:pPr lvl="1" eaLnBrk="1" hangingPunct="1"/>
            <a:r>
              <a:rPr lang="zh-CN" altLang="en-US" sz="2200" dirty="0"/>
              <a:t>多台摄像机拍摄时的摄像机编号</a:t>
            </a:r>
          </a:p>
          <a:p>
            <a:pPr eaLnBrk="1" hangingPunct="1"/>
            <a:r>
              <a:rPr lang="zh-CN" altLang="en-US" sz="2400" dirty="0"/>
              <a:t>景别</a:t>
            </a:r>
          </a:p>
          <a:p>
            <a:pPr lvl="1" eaLnBrk="1" hangingPunct="1"/>
            <a:r>
              <a:rPr lang="zh-CN" altLang="en-US" sz="2200" dirty="0"/>
              <a:t>改变摄像距离和变化镜头焦距加以改变技巧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732644"/>
              </p:ext>
            </p:extLst>
          </p:nvPr>
        </p:nvGraphicFramePr>
        <p:xfrm>
          <a:off x="1570892" y="1078524"/>
          <a:ext cx="8839200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Image" r:id="rId3" imgW="10298413" imgH="1638095" progId="Photoshop.Image.8">
                  <p:embed/>
                </p:oleObj>
              </mc:Choice>
              <mc:Fallback>
                <p:oleObj name="Image" r:id="rId3" imgW="10298413" imgH="1638095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0892" y="1078524"/>
                        <a:ext cx="8839200" cy="122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9532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899140" y="779586"/>
            <a:ext cx="7993063" cy="453707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/>
            <a:r>
              <a:rPr lang="zh-CN" altLang="en-US" sz="2400" dirty="0"/>
              <a:t>技巧</a:t>
            </a:r>
          </a:p>
          <a:p>
            <a:pPr lvl="1" eaLnBrk="1" hangingPunct="1"/>
            <a:r>
              <a:rPr lang="zh-CN" altLang="en-US" sz="2200" dirty="0"/>
              <a:t>镜头的运动技巧和加工编辑时运用的</a:t>
            </a:r>
            <a:r>
              <a:rPr lang="zh-CN" altLang="en-US" sz="2200" dirty="0">
                <a:hlinkClick r:id="rId2" action="ppaction://hlinksldjump"/>
              </a:rPr>
              <a:t>镜头组接技巧</a:t>
            </a:r>
            <a:endParaRPr lang="zh-CN" altLang="en-US" sz="2200" dirty="0"/>
          </a:p>
          <a:p>
            <a:pPr eaLnBrk="1" hangingPunct="1"/>
            <a:r>
              <a:rPr lang="zh-CN" altLang="en-US" sz="2400" dirty="0"/>
              <a:t>时间</a:t>
            </a:r>
          </a:p>
          <a:p>
            <a:pPr lvl="1" eaLnBrk="1" hangingPunct="1"/>
            <a:r>
              <a:rPr lang="zh-CN" altLang="en-US" sz="2200" dirty="0"/>
              <a:t>相应镜头在视频教材中的时间长短，通常以秒为单位</a:t>
            </a:r>
          </a:p>
          <a:p>
            <a:pPr eaLnBrk="1" hangingPunct="1"/>
            <a:r>
              <a:rPr lang="zh-CN" altLang="en-US" sz="2400" dirty="0"/>
              <a:t>画面内容</a:t>
            </a:r>
          </a:p>
          <a:p>
            <a:pPr lvl="1" eaLnBrk="1" hangingPunct="1"/>
            <a:r>
              <a:rPr lang="zh-CN" altLang="en-US" sz="2200" dirty="0"/>
              <a:t>用文字阐述要拍摄的具体画面</a:t>
            </a:r>
          </a:p>
          <a:p>
            <a:pPr lvl="1" eaLnBrk="1" hangingPunct="1"/>
            <a:r>
              <a:rPr lang="zh-CN" altLang="en-US" sz="2200" dirty="0"/>
              <a:t>比文字稿本中的“画面内容”更具体，分解得更细</a:t>
            </a:r>
          </a:p>
          <a:p>
            <a:pPr eaLnBrk="1" hangingPunct="1"/>
            <a:r>
              <a:rPr lang="zh-CN" altLang="en-US" sz="2400" dirty="0"/>
              <a:t>解说词</a:t>
            </a:r>
          </a:p>
          <a:p>
            <a:pPr lvl="1" eaLnBrk="1" hangingPunct="1"/>
            <a:r>
              <a:rPr lang="zh-CN" altLang="en-US" sz="2200" dirty="0"/>
              <a:t>对应一组镜头的解说，以文字稿本解说词为基础润色加工</a:t>
            </a:r>
          </a:p>
        </p:txBody>
      </p:sp>
    </p:spTree>
    <p:extLst>
      <p:ext uri="{BB962C8B-B14F-4D97-AF65-F5344CB8AC3E}">
        <p14:creationId xmlns:p14="http://schemas.microsoft.com/office/powerpoint/2010/main" val="2936772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881555" y="586155"/>
            <a:ext cx="7993063" cy="453707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zh-CN" altLang="en-US" sz="2400" dirty="0"/>
              <a:t>音乐</a:t>
            </a:r>
          </a:p>
          <a:p>
            <a:pPr lvl="1" eaLnBrk="1" hangingPunct="1"/>
            <a:r>
              <a:rPr lang="zh-CN" altLang="en-US" sz="2200" dirty="0"/>
              <a:t>指配合画面内容选定的乐曲</a:t>
            </a:r>
          </a:p>
          <a:p>
            <a:pPr lvl="1" eaLnBrk="1" hangingPunct="1"/>
            <a:r>
              <a:rPr lang="zh-CN" altLang="en-US" sz="2200" dirty="0"/>
              <a:t>作用是调节节奏、烘托主题、渲染气氛、激发联想、提示段落</a:t>
            </a:r>
          </a:p>
          <a:p>
            <a:pPr lvl="1" eaLnBrk="1" hangingPunct="1"/>
            <a:r>
              <a:rPr lang="zh-CN" altLang="en-US" sz="2200" dirty="0"/>
              <a:t>乐曲应与画面情景、人物情绪吻合</a:t>
            </a:r>
          </a:p>
          <a:p>
            <a:pPr lvl="1" eaLnBrk="1" hangingPunct="1"/>
            <a:r>
              <a:rPr lang="zh-CN" altLang="en-US" sz="2200" dirty="0"/>
              <a:t>音乐不能太多、太熟悉，以免分散学生学习注意力</a:t>
            </a:r>
          </a:p>
          <a:p>
            <a:pPr eaLnBrk="1" hangingPunct="1"/>
            <a:r>
              <a:rPr lang="zh-CN" altLang="en-US" sz="2400" dirty="0"/>
              <a:t>音效</a:t>
            </a:r>
          </a:p>
          <a:p>
            <a:pPr lvl="1" eaLnBrk="1" hangingPunct="1"/>
            <a:r>
              <a:rPr lang="zh-CN" altLang="en-US" sz="2200" dirty="0"/>
              <a:t>指用于加强环境气氛和真实感的音响</a:t>
            </a:r>
          </a:p>
        </p:txBody>
      </p:sp>
    </p:spTree>
    <p:extLst>
      <p:ext uri="{BB962C8B-B14F-4D97-AF65-F5344CB8AC3E}">
        <p14:creationId xmlns:p14="http://schemas.microsoft.com/office/powerpoint/2010/main" val="419131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234" name="AutoShape 2"/>
          <p:cNvSpPr>
            <a:spLocks noGrp="1" noChangeArrowheads="1"/>
          </p:cNvSpPr>
          <p:nvPr>
            <p:ph type="title"/>
          </p:nvPr>
        </p:nvSpPr>
        <p:spPr>
          <a:xfrm>
            <a:off x="500270" y="225287"/>
            <a:ext cx="10396882" cy="115196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dirty="0"/>
              <a:t>4</a:t>
            </a:r>
            <a:r>
              <a:rPr lang="zh-CN" altLang="en-US" sz="3600" dirty="0"/>
              <a:t>．拍摄及后期制作</a:t>
            </a:r>
            <a:r>
              <a:rPr lang="en-US" altLang="zh-CN" sz="3600" dirty="0"/>
              <a:t>——</a:t>
            </a:r>
            <a:r>
              <a:rPr lang="zh-CN" altLang="en-US" sz="3600" dirty="0"/>
              <a:t>摄像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99581" y="1724095"/>
            <a:ext cx="7948612" cy="3417748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dirty="0" smtClean="0"/>
              <a:t>用摄像机拍摄得到视频素材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dirty="0" smtClean="0"/>
              <a:t>要根据分镜头稿本对每个镜头画面内容、景别及镜头运动技巧要求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dirty="0" smtClean="0"/>
              <a:t>不是简单记录，而要根据具体情况进行再创作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dirty="0" smtClean="0"/>
              <a:t>要将导演的意图、设想得到充分体现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dirty="0" smtClean="0"/>
              <a:t>拍摄过程中要做好“场记”</a:t>
            </a:r>
          </a:p>
          <a:p>
            <a:pPr lvl="2" eaLnBrk="1" hangingPunct="1">
              <a:lnSpc>
                <a:spcPct val="110000"/>
              </a:lnSpc>
            </a:pPr>
            <a:r>
              <a:rPr lang="zh-CN" altLang="en-US" dirty="0" smtClean="0"/>
              <a:t>及时将拍摄的每一个镜头处于哪一盒录像带或哪一光盘，在录像带上所处的位置，是分镜头稿本中的第几个镜头等事项，及时、详细地加以记录</a:t>
            </a:r>
          </a:p>
          <a:p>
            <a:pPr lvl="2" eaLnBrk="1" hangingPunct="1">
              <a:lnSpc>
                <a:spcPct val="110000"/>
              </a:lnSpc>
            </a:pPr>
            <a:r>
              <a:rPr lang="zh-CN" altLang="en-US" dirty="0" smtClean="0"/>
              <a:t>便于编辑时快速查找</a:t>
            </a:r>
          </a:p>
        </p:txBody>
      </p:sp>
    </p:spTree>
    <p:extLst>
      <p:ext uri="{BB962C8B-B14F-4D97-AF65-F5344CB8AC3E}">
        <p14:creationId xmlns:p14="http://schemas.microsoft.com/office/powerpoint/2010/main" val="398928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530" name="AutoShap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dirty="0"/>
              <a:t>4</a:t>
            </a:r>
            <a:r>
              <a:rPr lang="zh-CN" altLang="en-US" sz="3600" dirty="0"/>
              <a:t>．拍摄及后期制作</a:t>
            </a:r>
            <a:r>
              <a:rPr lang="en-US" altLang="zh-CN" sz="3600" dirty="0"/>
              <a:t>—— </a:t>
            </a:r>
            <a:r>
              <a:rPr lang="zh-CN" altLang="en-US" sz="3600" dirty="0"/>
              <a:t>配音</a:t>
            </a:r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808451" y="1448812"/>
            <a:ext cx="7993062" cy="4537075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zh-CN" altLang="en-US" sz="2800" dirty="0" smtClean="0"/>
              <a:t>解说、效果声和音乐</a:t>
            </a:r>
          </a:p>
          <a:p>
            <a:pPr lvl="1" eaLnBrk="1" hangingPunct="1"/>
            <a:r>
              <a:rPr lang="zh-CN" altLang="en-US" sz="2400" dirty="0" smtClean="0"/>
              <a:t>解说要语言清晰、抑扬顿挫、符合特定情绪</a:t>
            </a:r>
          </a:p>
          <a:p>
            <a:pPr lvl="1" eaLnBrk="1" hangingPunct="1"/>
            <a:r>
              <a:rPr lang="zh-CN" altLang="en-US" sz="2400" dirty="0" smtClean="0"/>
              <a:t>根据内容将语速控制在每分钟</a:t>
            </a:r>
            <a:r>
              <a:rPr lang="en-US" altLang="zh-CN" sz="2400" dirty="0" smtClean="0"/>
              <a:t>150~200</a:t>
            </a:r>
            <a:r>
              <a:rPr lang="zh-CN" altLang="en-US" sz="2400" dirty="0" smtClean="0"/>
              <a:t>字间</a:t>
            </a:r>
          </a:p>
          <a:p>
            <a:pPr lvl="1" eaLnBrk="1" hangingPunct="1"/>
            <a:r>
              <a:rPr lang="zh-CN" altLang="en-US" sz="2400" dirty="0" smtClean="0"/>
              <a:t>控制好解说和音乐之间的音强比例</a:t>
            </a:r>
          </a:p>
        </p:txBody>
      </p:sp>
    </p:spTree>
    <p:extLst>
      <p:ext uri="{BB962C8B-B14F-4D97-AF65-F5344CB8AC3E}">
        <p14:creationId xmlns:p14="http://schemas.microsoft.com/office/powerpoint/2010/main" val="3870285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554" name="AutoShape 1026"/>
          <p:cNvSpPr>
            <a:spLocks noGrp="1" noChangeArrowheads="1"/>
          </p:cNvSpPr>
          <p:nvPr>
            <p:ph type="title"/>
          </p:nvPr>
        </p:nvSpPr>
        <p:spPr>
          <a:xfrm>
            <a:off x="706583" y="207818"/>
            <a:ext cx="10396882" cy="115196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dirty="0"/>
              <a:t>4</a:t>
            </a:r>
            <a:r>
              <a:rPr lang="zh-CN" altLang="en-US" sz="3600" dirty="0"/>
              <a:t>．拍摄及后期制作</a:t>
            </a:r>
            <a:r>
              <a:rPr lang="en-US" altLang="zh-CN" sz="3600" dirty="0"/>
              <a:t>——</a:t>
            </a:r>
            <a:r>
              <a:rPr lang="zh-CN" altLang="en-US" sz="3600" dirty="0"/>
              <a:t>加字幕</a:t>
            </a:r>
          </a:p>
        </p:txBody>
      </p:sp>
      <p:sp>
        <p:nvSpPr>
          <p:cNvPr id="24579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569461" y="1085137"/>
            <a:ext cx="8101012" cy="486886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zh-CN" altLang="en-US" sz="2400" dirty="0"/>
              <a:t>作用</a:t>
            </a:r>
          </a:p>
          <a:p>
            <a:pPr lvl="1" eaLnBrk="1" hangingPunct="1"/>
            <a:r>
              <a:rPr lang="zh-CN" altLang="en-US" sz="2200" dirty="0"/>
              <a:t>对所讲的内容作总结性文字结论</a:t>
            </a:r>
          </a:p>
          <a:p>
            <a:pPr lvl="1" eaLnBrk="1" hangingPunct="1"/>
            <a:r>
              <a:rPr lang="zh-CN" altLang="en-US" sz="2200" dirty="0"/>
              <a:t>对事件发生的时间、地点和事件的简要经过作文字说明</a:t>
            </a:r>
          </a:p>
          <a:p>
            <a:pPr lvl="1" eaLnBrk="1" hangingPunct="1"/>
            <a:r>
              <a:rPr lang="zh-CN" altLang="en-US" sz="2200" dirty="0"/>
              <a:t>提示画面中的关键部位</a:t>
            </a:r>
          </a:p>
          <a:p>
            <a:pPr lvl="1" eaLnBrk="1" hangingPunct="1"/>
            <a:r>
              <a:rPr lang="zh-CN" altLang="en-US" sz="2200" dirty="0"/>
              <a:t>给出序言、主要内容、段与段间的醒目标题、结束语</a:t>
            </a:r>
          </a:p>
          <a:p>
            <a:pPr eaLnBrk="1" hangingPunct="1"/>
            <a:r>
              <a:rPr lang="zh-CN" altLang="en-US" sz="2400" dirty="0"/>
              <a:t>要求</a:t>
            </a:r>
          </a:p>
          <a:p>
            <a:pPr lvl="1" eaLnBrk="1" hangingPunct="1"/>
            <a:r>
              <a:rPr lang="zh-CN" altLang="en-US" sz="2200" dirty="0"/>
              <a:t>篇幅长短要适宜</a:t>
            </a:r>
          </a:p>
          <a:p>
            <a:pPr lvl="1" eaLnBrk="1" hangingPunct="1"/>
            <a:r>
              <a:rPr lang="zh-CN" altLang="en-US" sz="2200" dirty="0"/>
              <a:t>语句要精练</a:t>
            </a:r>
          </a:p>
          <a:p>
            <a:pPr lvl="1" eaLnBrk="1" hangingPunct="1"/>
            <a:r>
              <a:rPr lang="zh-CN" altLang="en-US" sz="2200" dirty="0"/>
              <a:t>字的大小、位置、色彩要恰到好处</a:t>
            </a:r>
          </a:p>
        </p:txBody>
      </p:sp>
    </p:spTree>
    <p:extLst>
      <p:ext uri="{BB962C8B-B14F-4D97-AF65-F5344CB8AC3E}">
        <p14:creationId xmlns:p14="http://schemas.microsoft.com/office/powerpoint/2010/main" val="1756556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306" name="AutoShape 2"/>
          <p:cNvSpPr>
            <a:spLocks noGrp="1" noChangeArrowheads="1"/>
          </p:cNvSpPr>
          <p:nvPr>
            <p:ph type="title"/>
          </p:nvPr>
        </p:nvSpPr>
        <p:spPr>
          <a:xfrm>
            <a:off x="800101" y="665018"/>
            <a:ext cx="10396882" cy="115196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dirty="0"/>
              <a:t>4.2.2  </a:t>
            </a:r>
            <a:r>
              <a:rPr lang="zh-CN" altLang="en-US" sz="3600" dirty="0"/>
              <a:t>摄像技术</a:t>
            </a:r>
            <a:r>
              <a:rPr lang="en-US" altLang="zh-CN" sz="3600" dirty="0"/>
              <a:t>——</a:t>
            </a:r>
            <a:r>
              <a:rPr lang="zh-CN" altLang="en-US" sz="3600" dirty="0"/>
              <a:t>摄像机操作流程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32101" y="1392791"/>
            <a:ext cx="7993062" cy="453707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zh-CN" altLang="en-US" dirty="0" smtClean="0"/>
              <a:t>给摄像机供电（用电池或交流适配器供电）</a:t>
            </a:r>
          </a:p>
          <a:p>
            <a:pPr eaLnBrk="1" hangingPunct="1"/>
            <a:r>
              <a:rPr lang="zh-CN" altLang="en-US" dirty="0" smtClean="0"/>
              <a:t>开启电源</a:t>
            </a:r>
          </a:p>
          <a:p>
            <a:pPr eaLnBrk="1" hangingPunct="1"/>
            <a:r>
              <a:rPr lang="zh-CN" altLang="en-US" dirty="0" smtClean="0"/>
              <a:t>置带（或置盘）</a:t>
            </a:r>
          </a:p>
          <a:p>
            <a:pPr eaLnBrk="1" hangingPunct="1"/>
            <a:r>
              <a:rPr lang="zh-CN" altLang="en-US" dirty="0" smtClean="0"/>
              <a:t>调寻像器</a:t>
            </a:r>
          </a:p>
          <a:p>
            <a:pPr eaLnBrk="1" hangingPunct="1"/>
            <a:r>
              <a:rPr lang="zh-CN" altLang="en-US" dirty="0" smtClean="0"/>
              <a:t>运动镜头或摄像机，并通过寻像器观察景物</a:t>
            </a:r>
          </a:p>
          <a:p>
            <a:pPr eaLnBrk="1" hangingPunct="1"/>
            <a:r>
              <a:rPr lang="zh-CN" altLang="en-US" dirty="0" smtClean="0"/>
              <a:t>需录像时按下开始／停止按钮拍摄</a:t>
            </a:r>
          </a:p>
          <a:p>
            <a:pPr eaLnBrk="1" hangingPunct="1"/>
            <a:r>
              <a:rPr lang="zh-CN" altLang="en-US" dirty="0" smtClean="0"/>
              <a:t>再按开始／停止按钮暂停录像</a:t>
            </a:r>
          </a:p>
        </p:txBody>
      </p:sp>
    </p:spTree>
    <p:extLst>
      <p:ext uri="{BB962C8B-B14F-4D97-AF65-F5344CB8AC3E}">
        <p14:creationId xmlns:p14="http://schemas.microsoft.com/office/powerpoint/2010/main" val="1978774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354" name="AutoShape 2"/>
          <p:cNvSpPr>
            <a:spLocks noGrp="1" noChangeArrowheads="1"/>
          </p:cNvSpPr>
          <p:nvPr>
            <p:ph type="title"/>
          </p:nvPr>
        </p:nvSpPr>
        <p:spPr>
          <a:xfrm>
            <a:off x="571501" y="93518"/>
            <a:ext cx="10396882" cy="85205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dirty="0"/>
              <a:t>4.2.2  </a:t>
            </a:r>
            <a:r>
              <a:rPr lang="zh-CN" altLang="en-US" sz="3600" dirty="0"/>
              <a:t>摄像技术</a:t>
            </a:r>
            <a:r>
              <a:rPr lang="en-US" altLang="zh-CN" sz="3600" dirty="0"/>
              <a:t>——</a:t>
            </a:r>
            <a:r>
              <a:rPr lang="zh-CN" altLang="en-US" sz="3600" dirty="0"/>
              <a:t>镜头运动技能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73411" y="945573"/>
            <a:ext cx="7993062" cy="453707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zh-CN" altLang="en-US" sz="3200" b="1" dirty="0"/>
              <a:t>推、拉、摇、移、跟、甩、旋转</a:t>
            </a:r>
          </a:p>
          <a:p>
            <a:pPr eaLnBrk="1" hangingPunct="1"/>
            <a:r>
              <a:rPr lang="zh-CN" altLang="en-US" sz="2400" b="1" dirty="0" smtClean="0">
                <a:solidFill>
                  <a:srgbClr val="FF0000"/>
                </a:solidFill>
              </a:rPr>
              <a:t>“推”</a:t>
            </a:r>
          </a:p>
          <a:p>
            <a:pPr lvl="1" eaLnBrk="1" hangingPunct="1"/>
            <a:r>
              <a:rPr lang="zh-CN" altLang="en-US" sz="2200" dirty="0"/>
              <a:t>又叫推镜头</a:t>
            </a:r>
          </a:p>
          <a:p>
            <a:pPr lvl="1" eaLnBrk="1" hangingPunct="1"/>
            <a:r>
              <a:rPr lang="zh-CN" altLang="en-US" sz="2200" dirty="0"/>
              <a:t>摄像机由远而近向被摄主体直线推进</a:t>
            </a:r>
          </a:p>
          <a:p>
            <a:pPr lvl="1" eaLnBrk="1" hangingPunct="1"/>
            <a:r>
              <a:rPr lang="zh-CN" altLang="en-US" sz="2200" dirty="0"/>
              <a:t>摄像机机位不动而使变焦镜头向较长焦距变焦</a:t>
            </a:r>
          </a:p>
          <a:p>
            <a:pPr lvl="1" eaLnBrk="1" hangingPunct="1"/>
            <a:r>
              <a:rPr lang="zh-CN" altLang="en-US" sz="2200" dirty="0"/>
              <a:t>主体物由小到大，逐渐占据画面，周围环境逐渐移出画面</a:t>
            </a:r>
          </a:p>
          <a:p>
            <a:pPr lvl="1" eaLnBrk="1" hangingPunct="1"/>
            <a:r>
              <a:rPr lang="zh-CN" altLang="en-US" sz="2200" dirty="0"/>
              <a:t>效果上是由远而近，由整体到局部</a:t>
            </a:r>
          </a:p>
          <a:p>
            <a:pPr lvl="1" eaLnBrk="1" hangingPunct="1"/>
            <a:r>
              <a:rPr lang="zh-CN" altLang="en-US" sz="2200" dirty="0"/>
              <a:t>可使观看者注意力集中于局部，观察关键部位和细节</a:t>
            </a:r>
          </a:p>
        </p:txBody>
      </p:sp>
    </p:spTree>
    <p:extLst>
      <p:ext uri="{BB962C8B-B14F-4D97-AF65-F5344CB8AC3E}">
        <p14:creationId xmlns:p14="http://schemas.microsoft.com/office/powerpoint/2010/main" val="1514555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018743" y="0"/>
            <a:ext cx="7993062" cy="248934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400" b="1" dirty="0" smtClean="0">
                <a:solidFill>
                  <a:srgbClr val="FF0000"/>
                </a:solidFill>
              </a:rPr>
              <a:t>“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拉”</a:t>
            </a:r>
          </a:p>
          <a:p>
            <a:pPr lvl="1" eaLnBrk="1" hangingPunct="1"/>
            <a:r>
              <a:rPr lang="zh-CN" altLang="en-US" dirty="0" smtClean="0"/>
              <a:t>拉镜头</a:t>
            </a:r>
          </a:p>
          <a:p>
            <a:pPr lvl="2" eaLnBrk="1" hangingPunct="1"/>
            <a:r>
              <a:rPr lang="zh-CN" altLang="en-US" dirty="0" smtClean="0"/>
              <a:t>摄像机逐渐远离拍摄对象</a:t>
            </a:r>
          </a:p>
          <a:p>
            <a:pPr lvl="2" eaLnBrk="1" hangingPunct="1"/>
            <a:r>
              <a:rPr lang="zh-CN" altLang="en-US" dirty="0" smtClean="0"/>
              <a:t>使变焦镜头的焦距由长焦距向短焦距变化</a:t>
            </a:r>
          </a:p>
          <a:p>
            <a:pPr lvl="1" eaLnBrk="1" hangingPunct="1"/>
            <a:r>
              <a:rPr lang="zh-CN" altLang="en-US" dirty="0" smtClean="0"/>
              <a:t>拍摄的范围是由小到大连续变化</a:t>
            </a:r>
          </a:p>
          <a:p>
            <a:pPr lvl="1" eaLnBrk="1" hangingPunct="1"/>
            <a:r>
              <a:rPr lang="zh-CN" altLang="en-US" dirty="0" smtClean="0"/>
              <a:t>效果上是由近及远，由局部到整体</a:t>
            </a:r>
          </a:p>
          <a:p>
            <a:pPr lvl="1" eaLnBrk="1" hangingPunct="1"/>
            <a:r>
              <a:rPr lang="zh-CN" altLang="en-US" dirty="0" smtClean="0"/>
              <a:t>展示空间、突出局部与整体以及环境之间关系</a:t>
            </a:r>
          </a:p>
        </p:txBody>
      </p:sp>
      <p:sp>
        <p:nvSpPr>
          <p:cNvPr id="5" name="Rectangle 1027"/>
          <p:cNvSpPr txBox="1">
            <a:spLocks noChangeArrowheads="1"/>
          </p:cNvSpPr>
          <p:nvPr/>
        </p:nvSpPr>
        <p:spPr>
          <a:xfrm>
            <a:off x="1018743" y="2826327"/>
            <a:ext cx="7993062" cy="27328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200" b="1" dirty="0" smtClean="0">
                <a:solidFill>
                  <a:srgbClr val="FF0000"/>
                </a:solidFill>
              </a:rPr>
              <a:t>“</a:t>
            </a:r>
            <a:r>
              <a:rPr lang="zh-CN" altLang="en-US" sz="2200" b="1" dirty="0" smtClean="0">
                <a:solidFill>
                  <a:srgbClr val="FF0000"/>
                </a:solidFill>
              </a:rPr>
              <a:t>摇”</a:t>
            </a:r>
          </a:p>
          <a:p>
            <a:pPr lvl="1">
              <a:lnSpc>
                <a:spcPct val="110000"/>
              </a:lnSpc>
            </a:pPr>
            <a:r>
              <a:rPr lang="zh-CN" altLang="en-US" dirty="0" smtClean="0"/>
              <a:t>摇镜头</a:t>
            </a:r>
          </a:p>
          <a:p>
            <a:pPr lvl="2">
              <a:lnSpc>
                <a:spcPct val="110000"/>
              </a:lnSpc>
            </a:pPr>
            <a:r>
              <a:rPr lang="zh-CN" altLang="en-US" dirty="0" smtClean="0"/>
              <a:t>摄像机位置不动，而以自身为支点上下或左右匀速转动</a:t>
            </a:r>
          </a:p>
          <a:p>
            <a:pPr lvl="2">
              <a:lnSpc>
                <a:spcPct val="110000"/>
              </a:lnSpc>
            </a:pPr>
            <a:r>
              <a:rPr lang="zh-CN" altLang="en-US" dirty="0" smtClean="0"/>
              <a:t>效果好象人们环顾周围景物</a:t>
            </a:r>
          </a:p>
          <a:p>
            <a:pPr lvl="2">
              <a:lnSpc>
                <a:spcPct val="110000"/>
              </a:lnSpc>
            </a:pPr>
            <a:r>
              <a:rPr lang="zh-CN" altLang="en-US" dirty="0" smtClean="0"/>
              <a:t>展示广阔的空间，介绍事物之间的联系等</a:t>
            </a:r>
          </a:p>
          <a:p>
            <a:pPr>
              <a:lnSpc>
                <a:spcPct val="110000"/>
              </a:lnSpc>
            </a:pPr>
            <a:r>
              <a:rPr lang="zh-CN" altLang="en-US" sz="2200" b="1" dirty="0" smtClean="0">
                <a:solidFill>
                  <a:srgbClr val="FF0000"/>
                </a:solidFill>
              </a:rPr>
              <a:t>“移”</a:t>
            </a:r>
          </a:p>
          <a:p>
            <a:pPr lvl="1">
              <a:lnSpc>
                <a:spcPct val="110000"/>
              </a:lnSpc>
            </a:pPr>
            <a:r>
              <a:rPr lang="zh-CN" altLang="en-US" dirty="0" smtClean="0"/>
              <a:t>边移动摄像机位置边拍摄</a:t>
            </a:r>
          </a:p>
          <a:p>
            <a:pPr lvl="1">
              <a:lnSpc>
                <a:spcPct val="110000"/>
              </a:lnSpc>
            </a:pPr>
            <a:r>
              <a:rPr lang="zh-CN" altLang="en-US" dirty="0" smtClean="0"/>
              <a:t>横移、斜移、曲线移以及升降移等形式</a:t>
            </a:r>
          </a:p>
        </p:txBody>
      </p:sp>
    </p:spTree>
    <p:extLst>
      <p:ext uri="{BB962C8B-B14F-4D97-AF65-F5344CB8AC3E}">
        <p14:creationId xmlns:p14="http://schemas.microsoft.com/office/powerpoint/2010/main" val="3082268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07115" y="129166"/>
            <a:ext cx="7993062" cy="4537075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“</a:t>
            </a:r>
            <a:r>
              <a:rPr lang="zh-CN" altLang="en-US" b="1" dirty="0">
                <a:solidFill>
                  <a:srgbClr val="FF0000"/>
                </a:solidFill>
              </a:rPr>
              <a:t>跟”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000" dirty="0"/>
              <a:t>摄像机跟着运动物拍摄，始终保持被摄物在相对位置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000" dirty="0"/>
              <a:t>移跟、变焦跟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“甩”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000" dirty="0"/>
              <a:t>指一个画面结束后镜头急速“摇转”向另一个方向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000" dirty="0"/>
              <a:t>中间摇转过程中拍摄的内容模糊不清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000" dirty="0"/>
              <a:t>效果是极快的节奏，可以造成突然的过渡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“旋转”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000" dirty="0"/>
              <a:t>指被拍摄主体或背景呈旋转效果的画面</a:t>
            </a:r>
          </a:p>
          <a:p>
            <a:pPr lvl="1" eaLnBrk="1" hangingPunct="1">
              <a:lnSpc>
                <a:spcPct val="110000"/>
              </a:lnSpc>
            </a:pPr>
            <a:r>
              <a:rPr lang="zh-CN" altLang="en-US" sz="2000" dirty="0"/>
              <a:t>表现人物旋转中的主观视线或者眩晕感，烘托情绪</a:t>
            </a:r>
          </a:p>
        </p:txBody>
      </p:sp>
    </p:spTree>
    <p:extLst>
      <p:ext uri="{BB962C8B-B14F-4D97-AF65-F5344CB8AC3E}">
        <p14:creationId xmlns:p14="http://schemas.microsoft.com/office/powerpoint/2010/main" val="9879511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058" name="AutoShape 1026"/>
          <p:cNvSpPr>
            <a:spLocks noGrp="1" noChangeArrowheads="1"/>
          </p:cNvSpPr>
          <p:nvPr>
            <p:ph type="title"/>
          </p:nvPr>
        </p:nvSpPr>
        <p:spPr>
          <a:xfrm>
            <a:off x="706582" y="124691"/>
            <a:ext cx="10396882" cy="115196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dirty="0"/>
              <a:t>4.2.2  </a:t>
            </a:r>
            <a:r>
              <a:rPr lang="zh-CN" altLang="en-US" sz="3600" dirty="0"/>
              <a:t>摄像技术</a:t>
            </a:r>
            <a:r>
              <a:rPr lang="en-US" altLang="zh-CN" sz="3600" dirty="0"/>
              <a:t>——</a:t>
            </a:r>
            <a:r>
              <a:rPr lang="zh-CN" altLang="en-US" sz="3600" dirty="0"/>
              <a:t>摄像机操作要领</a:t>
            </a:r>
          </a:p>
        </p:txBody>
      </p:sp>
      <p:sp>
        <p:nvSpPr>
          <p:cNvPr id="46083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2327997" y="1160462"/>
            <a:ext cx="7993062" cy="4537075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zh-CN" altLang="en-US" sz="2800" dirty="0"/>
              <a:t>起幅、运动和落幅</a:t>
            </a:r>
          </a:p>
          <a:p>
            <a:pPr eaLnBrk="1" hangingPunct="1"/>
            <a:r>
              <a:rPr lang="zh-CN" altLang="en-US" dirty="0"/>
              <a:t>起幅</a:t>
            </a:r>
          </a:p>
          <a:p>
            <a:pPr lvl="1" eaLnBrk="1" hangingPunct="1"/>
            <a:r>
              <a:rPr lang="zh-CN" altLang="en-US" sz="2000" dirty="0"/>
              <a:t>运动镜头开始的画面构图</a:t>
            </a:r>
          </a:p>
          <a:p>
            <a:pPr eaLnBrk="1" hangingPunct="1"/>
            <a:r>
              <a:rPr lang="zh-CN" altLang="en-US" dirty="0"/>
              <a:t>落幅</a:t>
            </a:r>
          </a:p>
          <a:p>
            <a:pPr lvl="1" eaLnBrk="1" hangingPunct="1"/>
            <a:r>
              <a:rPr lang="zh-CN" altLang="en-US" sz="2000" dirty="0"/>
              <a:t>运动镜头终结的画面构图</a:t>
            </a:r>
          </a:p>
          <a:p>
            <a:pPr eaLnBrk="1" hangingPunct="1"/>
            <a:r>
              <a:rPr lang="zh-CN" altLang="en-US" dirty="0"/>
              <a:t>运动</a:t>
            </a:r>
          </a:p>
          <a:p>
            <a:pPr lvl="1" eaLnBrk="1" hangingPunct="1"/>
            <a:r>
              <a:rPr lang="zh-CN" altLang="en-US" sz="2000" dirty="0"/>
              <a:t>指技巧运动镜头</a:t>
            </a:r>
          </a:p>
          <a:p>
            <a:pPr eaLnBrk="1" hangingPunct="1"/>
            <a:r>
              <a:rPr lang="zh-CN" altLang="en-US" dirty="0"/>
              <a:t>拍摄素材，应为后期制作留有足够的选择余地</a:t>
            </a:r>
          </a:p>
          <a:p>
            <a:pPr lvl="1" eaLnBrk="1" hangingPunct="1"/>
            <a:r>
              <a:rPr lang="zh-CN" altLang="en-US" sz="2000" dirty="0"/>
              <a:t>运动镜头的起幅一般不短于</a:t>
            </a:r>
            <a:r>
              <a:rPr lang="en-US" altLang="zh-CN" sz="2000" dirty="0"/>
              <a:t>8</a:t>
            </a:r>
            <a:r>
              <a:rPr lang="zh-CN" altLang="en-US" sz="2000" dirty="0"/>
              <a:t>秒，落幅不少于</a:t>
            </a:r>
            <a:r>
              <a:rPr lang="en-US" altLang="zh-CN" sz="2000" dirty="0"/>
              <a:t>4</a:t>
            </a:r>
            <a:r>
              <a:rPr lang="zh-CN" altLang="en-US" sz="2000" dirty="0"/>
              <a:t>秒    </a:t>
            </a:r>
          </a:p>
        </p:txBody>
      </p:sp>
    </p:spTree>
    <p:extLst>
      <p:ext uri="{BB962C8B-B14F-4D97-AF65-F5344CB8AC3E}">
        <p14:creationId xmlns:p14="http://schemas.microsoft.com/office/powerpoint/2010/main" val="2332240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130" name="AutoShape 1026"/>
          <p:cNvSpPr>
            <a:spLocks noGrp="1" noChangeArrowheads="1"/>
          </p:cNvSpPr>
          <p:nvPr>
            <p:ph type="title"/>
          </p:nvPr>
        </p:nvSpPr>
        <p:spPr>
          <a:xfrm>
            <a:off x="685801" y="93518"/>
            <a:ext cx="10396882" cy="115196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dirty="0"/>
              <a:t>4.2.2  </a:t>
            </a:r>
            <a:r>
              <a:rPr lang="zh-CN" altLang="en-US" sz="3600" dirty="0"/>
              <a:t>摄像技术</a:t>
            </a:r>
            <a:r>
              <a:rPr lang="en-US" altLang="zh-CN" sz="3600" dirty="0"/>
              <a:t>——</a:t>
            </a:r>
            <a:r>
              <a:rPr lang="zh-CN" altLang="en-US" sz="3600" dirty="0"/>
              <a:t>摄像机操作要领</a:t>
            </a:r>
          </a:p>
        </p:txBody>
      </p:sp>
      <p:sp>
        <p:nvSpPr>
          <p:cNvPr id="47107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833736" y="898091"/>
            <a:ext cx="8101012" cy="486886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/>
            <a:r>
              <a:rPr lang="zh-CN" altLang="en-US" sz="2400" dirty="0"/>
              <a:t>摄像过程要求</a:t>
            </a:r>
          </a:p>
          <a:p>
            <a:pPr lvl="1" eaLnBrk="1" hangingPunct="1"/>
            <a:r>
              <a:rPr lang="zh-CN" altLang="en-US" sz="2200" dirty="0"/>
              <a:t>要把握摄像画面的基本要求</a:t>
            </a:r>
          </a:p>
          <a:p>
            <a:pPr lvl="1" eaLnBrk="1" hangingPunct="1"/>
            <a:r>
              <a:rPr lang="zh-CN" altLang="en-US" sz="2200" dirty="0"/>
              <a:t>要注意用光、构图以及拍摄角度的选择</a:t>
            </a:r>
          </a:p>
          <a:p>
            <a:pPr lvl="1" eaLnBrk="1" hangingPunct="1"/>
            <a:r>
              <a:rPr lang="zh-CN" altLang="en-US" sz="2200" dirty="0"/>
              <a:t>要使所拍摄的镜头达到稳、平、准、清、匀的要求</a:t>
            </a:r>
          </a:p>
          <a:p>
            <a:pPr eaLnBrk="1" hangingPunct="1"/>
            <a:r>
              <a:rPr lang="zh-CN" altLang="en-US" sz="2400" dirty="0"/>
              <a:t> “稳”</a:t>
            </a:r>
          </a:p>
          <a:p>
            <a:pPr lvl="1" eaLnBrk="1" hangingPunct="1"/>
            <a:r>
              <a:rPr lang="zh-CN" altLang="en-US" sz="2200" dirty="0"/>
              <a:t>指镜头画面的稳定</a:t>
            </a:r>
          </a:p>
          <a:p>
            <a:pPr lvl="1" eaLnBrk="1" hangingPunct="1"/>
            <a:r>
              <a:rPr lang="zh-CN" altLang="en-US" sz="2200" dirty="0"/>
              <a:t>摄像时要保持摄像机的稳定，没有不必要的摇晃</a:t>
            </a:r>
          </a:p>
          <a:p>
            <a:pPr eaLnBrk="1" hangingPunct="1"/>
            <a:r>
              <a:rPr lang="zh-CN" altLang="en-US" sz="2400" dirty="0"/>
              <a:t> “平”</a:t>
            </a:r>
          </a:p>
          <a:p>
            <a:pPr lvl="1" eaLnBrk="1" hangingPunct="1"/>
            <a:r>
              <a:rPr lang="zh-CN" altLang="en-US" sz="2200" dirty="0"/>
              <a:t>指画面要拍得平正</a:t>
            </a:r>
          </a:p>
          <a:p>
            <a:pPr lvl="1" eaLnBrk="1" hangingPunct="1"/>
            <a:r>
              <a:rPr lang="zh-CN" altLang="en-US" sz="2200" dirty="0"/>
              <a:t>基本要求是保证拍摄在画面中的地平线水平    </a:t>
            </a:r>
          </a:p>
        </p:txBody>
      </p:sp>
    </p:spTree>
    <p:extLst>
      <p:ext uri="{BB962C8B-B14F-4D97-AF65-F5344CB8AC3E}">
        <p14:creationId xmlns:p14="http://schemas.microsoft.com/office/powerpoint/2010/main" val="15345288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42655" y="357044"/>
            <a:ext cx="8305800" cy="4994275"/>
          </a:xfrm>
          <a:prstGeom prst="rect">
            <a:avLst/>
          </a:prstGeom>
        </p:spPr>
        <p:txBody>
          <a:bodyPr/>
          <a:lstStyle/>
          <a:p>
            <a:pPr eaLnBrk="1" hangingPunct="1">
              <a:spcBef>
                <a:spcPct val="10000"/>
              </a:spcBef>
            </a:pPr>
            <a:r>
              <a:rPr lang="en-US" altLang="zh-CN" sz="2400" dirty="0"/>
              <a:t> “</a:t>
            </a:r>
            <a:r>
              <a:rPr lang="zh-CN" altLang="en-US" sz="2400" dirty="0"/>
              <a:t>准”</a:t>
            </a:r>
          </a:p>
          <a:p>
            <a:pPr lvl="1" eaLnBrk="1" hangingPunct="1">
              <a:spcBef>
                <a:spcPct val="10000"/>
              </a:spcBef>
            </a:pPr>
            <a:r>
              <a:rPr lang="zh-CN" altLang="en-US" sz="2200" dirty="0"/>
              <a:t>画面应准确地再现景物的真实色彩</a:t>
            </a:r>
          </a:p>
          <a:p>
            <a:pPr lvl="1" eaLnBrk="1" hangingPunct="1">
              <a:spcBef>
                <a:spcPct val="10000"/>
              </a:spcBef>
            </a:pPr>
            <a:r>
              <a:rPr lang="zh-CN" altLang="en-US" sz="2200" dirty="0"/>
              <a:t>在动态构图时，落幅画面要准确</a:t>
            </a:r>
          </a:p>
          <a:p>
            <a:pPr eaLnBrk="1" hangingPunct="1">
              <a:spcBef>
                <a:spcPct val="10000"/>
              </a:spcBef>
            </a:pPr>
            <a:r>
              <a:rPr lang="zh-CN" altLang="en-US" sz="2400" dirty="0"/>
              <a:t> “清”</a:t>
            </a:r>
          </a:p>
          <a:p>
            <a:pPr lvl="1" eaLnBrk="1" hangingPunct="1">
              <a:spcBef>
                <a:spcPct val="10000"/>
              </a:spcBef>
            </a:pPr>
            <a:r>
              <a:rPr lang="zh-CN" altLang="en-US" sz="2200" dirty="0"/>
              <a:t>所摄镜头画面要达到内容所要求的清晰程度</a:t>
            </a:r>
          </a:p>
          <a:p>
            <a:pPr lvl="1" eaLnBrk="1" hangingPunct="1">
              <a:spcBef>
                <a:spcPct val="10000"/>
              </a:spcBef>
            </a:pPr>
            <a:r>
              <a:rPr lang="zh-CN" altLang="en-US" sz="2200" dirty="0"/>
              <a:t>保证画面清晰的关键</a:t>
            </a:r>
          </a:p>
          <a:p>
            <a:pPr lvl="2" eaLnBrk="1" hangingPunct="1">
              <a:spcBef>
                <a:spcPct val="10000"/>
              </a:spcBef>
            </a:pPr>
            <a:r>
              <a:rPr lang="zh-CN" altLang="en-US" sz="2000" dirty="0"/>
              <a:t>场景照度不能太低；练好手动聚焦的基本功</a:t>
            </a:r>
          </a:p>
          <a:p>
            <a:pPr eaLnBrk="1" hangingPunct="1">
              <a:spcBef>
                <a:spcPct val="10000"/>
              </a:spcBef>
            </a:pPr>
            <a:r>
              <a:rPr lang="zh-CN" altLang="en-US" sz="2400" dirty="0"/>
              <a:t>“匀”</a:t>
            </a:r>
          </a:p>
          <a:p>
            <a:pPr lvl="1" eaLnBrk="1" hangingPunct="1">
              <a:spcBef>
                <a:spcPct val="10000"/>
              </a:spcBef>
            </a:pPr>
            <a:r>
              <a:rPr lang="zh-CN" altLang="en-US" sz="2200" dirty="0"/>
              <a:t>在镜头运动过程中节奏要均匀而连续，不能忽快忽慢</a:t>
            </a:r>
          </a:p>
          <a:p>
            <a:pPr lvl="1" eaLnBrk="1" hangingPunct="1">
              <a:spcBef>
                <a:spcPct val="10000"/>
              </a:spcBef>
            </a:pPr>
            <a:r>
              <a:rPr lang="zh-CN" altLang="en-US" sz="2200" dirty="0"/>
              <a:t>起幅或落幅速度应缓慢，加速或减速变速过渡要均匀，追随动体拍摄应保持追随对象在画面中的位置基本不变</a:t>
            </a:r>
          </a:p>
        </p:txBody>
      </p:sp>
    </p:spTree>
    <p:extLst>
      <p:ext uri="{BB962C8B-B14F-4D97-AF65-F5344CB8AC3E}">
        <p14:creationId xmlns:p14="http://schemas.microsoft.com/office/powerpoint/2010/main" val="12034384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主要事件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TC104033927[[fn=主要事件]]</Template>
  <TotalTime>167</TotalTime>
  <Words>1751</Words>
  <Application>Microsoft Office PowerPoint</Application>
  <PresentationFormat>自定义</PresentationFormat>
  <Paragraphs>217</Paragraphs>
  <Slides>30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2" baseType="lpstr">
      <vt:lpstr>主要事件</vt:lpstr>
      <vt:lpstr>Image</vt:lpstr>
      <vt:lpstr>视频资源</vt:lpstr>
      <vt:lpstr>一、常见视频格式</vt:lpstr>
      <vt:lpstr>1、AVI格式</vt:lpstr>
      <vt:lpstr>2、MPEG－1格式：</vt:lpstr>
      <vt:lpstr>3、 MPEG－2格式</vt:lpstr>
      <vt:lpstr>4、MPEG－4格式</vt:lpstr>
      <vt:lpstr>5、WMV格式</vt:lpstr>
      <vt:lpstr>6、HDTV格式</vt:lpstr>
      <vt:lpstr>7、RMVB、RM格式：</vt:lpstr>
      <vt:lpstr>制作视频文件的格式：</vt:lpstr>
      <vt:lpstr>流行的视频编辑软件</vt:lpstr>
      <vt:lpstr>Premiere Pro 1.5</vt:lpstr>
      <vt:lpstr>会声会影 </vt:lpstr>
      <vt:lpstr>练习任务：</vt:lpstr>
      <vt:lpstr>PowerPoint 演示文稿</vt:lpstr>
      <vt:lpstr>4.1.2  视频教材设计制作</vt:lpstr>
      <vt:lpstr>2．文字稿本编写——稿本格式</vt:lpstr>
      <vt:lpstr>    3．分镜头稿本编写</vt:lpstr>
      <vt:lpstr>PowerPoint 演示文稿</vt:lpstr>
      <vt:lpstr>PowerPoint 演示文稿</vt:lpstr>
      <vt:lpstr>4．拍摄及后期制作——摄像</vt:lpstr>
      <vt:lpstr>4．拍摄及后期制作—— 配音</vt:lpstr>
      <vt:lpstr>4．拍摄及后期制作——加字幕</vt:lpstr>
      <vt:lpstr>4.2.2  摄像技术——摄像机操作流程</vt:lpstr>
      <vt:lpstr>4.2.2  摄像技术——镜头运动技能</vt:lpstr>
      <vt:lpstr>PowerPoint 演示文稿</vt:lpstr>
      <vt:lpstr>PowerPoint 演示文稿</vt:lpstr>
      <vt:lpstr>4.2.2  摄像技术——摄像机操作要领</vt:lpstr>
      <vt:lpstr>4.2.2  摄像技术——摄像机操作要领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 </cp:lastModifiedBy>
  <cp:revision>14</cp:revision>
  <dcterms:created xsi:type="dcterms:W3CDTF">2013-12-04T09:35:20Z</dcterms:created>
  <dcterms:modified xsi:type="dcterms:W3CDTF">2013-12-05T07:13:02Z</dcterms:modified>
</cp:coreProperties>
</file>