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033" r:id="rId1"/>
    <p:sldMasterId id="2147492070" r:id="rId2"/>
  </p:sldMasterIdLst>
  <p:notesMasterIdLst>
    <p:notesMasterId r:id="rId3"/>
  </p:notesMasterIdLst>
  <p:sldIdLst>
    <p:sldId id="4189" r:id="rId4"/>
    <p:sldId id="4192" r:id="rId5"/>
    <p:sldId id="4195" r:id="rId6"/>
    <p:sldId id="4198" r:id="rId7"/>
    <p:sldId id="4204" r:id="rId9"/>
    <p:sldId id="4207" r:id="rId10"/>
    <p:sldId id="4210" r:id="rId11"/>
    <p:sldId id="4213" r:id="rId12"/>
    <p:sldId id="4216" r:id="rId13"/>
    <p:sldId id="4219" r:id="rId14"/>
    <p:sldId id="4225" r:id="rId16"/>
    <p:sldId id="4228" r:id="rId17"/>
    <p:sldId id="4231" r:id="rId18"/>
    <p:sldId id="4234" r:id="rId19"/>
    <p:sldId id="4237" r:id="rId20"/>
    <p:sldId id="4240" r:id="rId21"/>
    <p:sldId id="4246" r:id="rId23"/>
    <p:sldId id="4249" r:id="rId24"/>
    <p:sldId id="4252" r:id="rId25"/>
    <p:sldId id="4255" r:id="rId26"/>
    <p:sldId id="4258" r:id="rId27"/>
    <p:sldId id="4262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34" r:id="rId1"/>
    <p:sldLayoutId id="2147492035" r:id="rId2"/>
    <p:sldLayoutId id="2147492036" r:id="rId3"/>
    <p:sldLayoutId id="2147492037" r:id="rId4"/>
    <p:sldLayoutId id="2147492038" r:id="rId5"/>
    <p:sldLayoutId id="2147492039" r:id="rId6"/>
    <p:sldLayoutId id="2147492040" r:id="rId7"/>
    <p:sldLayoutId id="2147492041" r:id="rId8"/>
    <p:sldLayoutId id="2147492042" r:id="rId9"/>
    <p:sldLayoutId id="2147492043" r:id="rId10"/>
    <p:sldLayoutId id="21474920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071" r:id="rId1"/>
    <p:sldLayoutId id="2147492072" r:id="rId2"/>
    <p:sldLayoutId id="2147492073" r:id="rId3"/>
    <p:sldLayoutId id="2147492074" r:id="rId4"/>
    <p:sldLayoutId id="2147492075" r:id="rId5"/>
    <p:sldLayoutId id="2147492076" r:id="rId6"/>
    <p:sldLayoutId id="2147492077" r:id="rId7"/>
    <p:sldLayoutId id="2147492078" r:id="rId8"/>
    <p:sldLayoutId id="2147492079" r:id="rId9"/>
    <p:sldLayoutId id="2147492080" r:id="rId10"/>
    <p:sldLayoutId id="21474920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tags" Target="../tags/tag163.xml"/><Relationship Id="rId14" Type="http://schemas.openxmlformats.org/officeDocument/2006/relationships/tags" Target="../tags/tag164.xml"/><Relationship Id="rId1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tags" Target="../tags/tag220.xml"/><Relationship Id="rId18" Type="http://schemas.openxmlformats.org/officeDocument/2006/relationships/tags" Target="../tags/tag221.xml"/><Relationship Id="rId19" Type="http://schemas.openxmlformats.org/officeDocument/2006/relationships/tags" Target="../tags/tag222.xml"/><Relationship Id="rId20" Type="http://schemas.openxmlformats.org/officeDocument/2006/relationships/tags" Target="../tags/tag223.xml"/><Relationship Id="rId21" Type="http://schemas.openxmlformats.org/officeDocument/2006/relationships/tags" Target="../tags/tag224.xml"/><Relationship Id="rId22" Type="http://schemas.openxmlformats.org/officeDocument/2006/relationships/tags" Target="../tags/tag225.xml"/><Relationship Id="rId23" Type="http://schemas.openxmlformats.org/officeDocument/2006/relationships/tags" Target="../tags/tag226.xml"/><Relationship Id="rId24" Type="http://schemas.openxmlformats.org/officeDocument/2006/relationships/tags" Target="../tags/tag227.xml"/><Relationship Id="rId25" Type="http://schemas.openxmlformats.org/officeDocument/2006/relationships/tags" Target="../tags/tag228.xml"/><Relationship Id="rId26" Type="http://schemas.openxmlformats.org/officeDocument/2006/relationships/tags" Target="../tags/tag229.xml"/><Relationship Id="rId27" Type="http://schemas.openxmlformats.org/officeDocument/2006/relationships/tags" Target="../tags/tag230.xml"/><Relationship Id="rId28" Type="http://schemas.openxmlformats.org/officeDocument/2006/relationships/tags" Target="../tags/tag231.xml"/><Relationship Id="rId29" Type="http://schemas.openxmlformats.org/officeDocument/2006/relationships/tags" Target="../tags/tag232.xml"/><Relationship Id="rId30" Type="http://schemas.openxmlformats.org/officeDocument/2006/relationships/tags" Target="../tags/tag233.xml"/><Relationship Id="rId31" Type="http://schemas.openxmlformats.org/officeDocument/2006/relationships/tags" Target="../tags/tag234.xml"/><Relationship Id="rId32" Type="http://schemas.openxmlformats.org/officeDocument/2006/relationships/tags" Target="../tags/tag235.xml"/><Relationship Id="rId33" Type="http://schemas.openxmlformats.org/officeDocument/2006/relationships/tags" Target="../tags/tag236.xml"/><Relationship Id="rId34" Type="http://schemas.openxmlformats.org/officeDocument/2006/relationships/tags" Target="../tags/tag237.xml"/><Relationship Id="rId35" Type="http://schemas.openxmlformats.org/officeDocument/2006/relationships/tags" Target="../tags/tag238.xml"/><Relationship Id="rId36" Type="http://schemas.openxmlformats.org/officeDocument/2006/relationships/tags" Target="../tags/tag239.xml"/><Relationship Id="rId37" Type="http://schemas.openxmlformats.org/officeDocument/2006/relationships/tags" Target="../tags/tag240.xml"/><Relationship Id="rId38" Type="http://schemas.openxmlformats.org/officeDocument/2006/relationships/tags" Target="../tags/tag241.xml"/><Relationship Id="rId39" Type="http://schemas.openxmlformats.org/officeDocument/2006/relationships/tags" Target="../tags/tag242.xml"/><Relationship Id="rId40" Type="http://schemas.openxmlformats.org/officeDocument/2006/relationships/tags" Target="../tags/tag243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tags" Target="../tags/tag283.xml"/><Relationship Id="rId30" Type="http://schemas.openxmlformats.org/officeDocument/2006/relationships/tags" Target="../tags/tag284.xml"/><Relationship Id="rId31" Type="http://schemas.openxmlformats.org/officeDocument/2006/relationships/tags" Target="../tags/tag285.xml"/><Relationship Id="rId32" Type="http://schemas.openxmlformats.org/officeDocument/2006/relationships/tags" Target="../tags/tag286.xml"/><Relationship Id="rId33" Type="http://schemas.openxmlformats.org/officeDocument/2006/relationships/tags" Target="../tags/tag287.xml"/><Relationship Id="rId34" Type="http://schemas.openxmlformats.org/officeDocument/2006/relationships/tags" Target="../tags/tag288.xml"/><Relationship Id="rId35" Type="http://schemas.openxmlformats.org/officeDocument/2006/relationships/tags" Target="../tags/tag289.xml"/><Relationship Id="rId3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汽车制造行业2024工作总结及工作展望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5047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016737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723591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9798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998890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63705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6389564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2024年汽车制造行业工作亮点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67517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694227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2024年汽车制造行业工作总结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9065852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9084902" y="4909915"/>
            <a:ext cx="2212378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2024年汽车制造行业工作展望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2024年汽车制造行业工作总结</a:t>
            </a:r>
            <a:endParaRPr altLang="en-US" dirty="0" lang="zh-CN"/>
          </a:p>
        </p:txBody>
      </p:sp>
      <p:sp>
        <p:nvSpPr>
          <p:cNvPr id="10489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行业概况和发展趋势</a:t>
            </a:r>
            <a:endParaRPr altLang="en-US" lang="zh-CN"/>
          </a:p>
        </p:txBody>
      </p:sp>
      <p:sp>
        <p:nvSpPr>
          <p:cNvPr id="104901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5000"/>
          </a:bodyPr>
          <a:p>
            <a:r>
              <a:rPr altLang="en-US" lang="zh-CN"/>
              <a:t>2024年汽车制造行业概况  * 行业规模：全球汽车制造行业在2024年继续保持增长，市场规模进一步扩大。 * 竞争格局：各大汽车制造商在技术、品质、价格和服务等方面展开激烈竞争。 * 产业链结构：汽车制造行业产业链不断完善，包括零部件制造、整车生产、销售和售后服务等环节。</a:t>
            </a:r>
            <a:endParaRPr altLang="en-US" lang="zh-CN"/>
          </a:p>
          <a:p>
            <a:pPr lvl="1"/>
            <a:r>
              <a:rPr altLang="en-US" lang="zh-CN"/>
              <a:t>* 行业规模：全球汽车制造行业在2024年继续保持增长，市场规模进一步扩大。</a:t>
            </a:r>
            <a:endParaRPr altLang="en-US" lang="zh-CN"/>
          </a:p>
          <a:p>
            <a:pPr lvl="1"/>
            <a:r>
              <a:rPr altLang="en-US" lang="zh-CN"/>
              <a:t>* 竞争格局：各大汽车制造商在技术、品质、价格和服务等方面展开激烈竞争。</a:t>
            </a:r>
            <a:endParaRPr altLang="en-US" lang="zh-CN"/>
          </a:p>
          <a:p>
            <a:pPr lvl="1"/>
            <a:r>
              <a:rPr altLang="en-US" lang="zh-CN"/>
              <a:t>* 产业链结构：汽车制造行业产业链不断完善，包括零部件制造、整车生产、销售和售后服务等环节。</a:t>
            </a:r>
            <a:endParaRPr altLang="en-US" lang="zh-CN"/>
          </a:p>
          <a:p>
            <a:r>
              <a:rPr altLang="en-US" lang="zh-CN"/>
              <a:t>2024年汽车制造行业发展趋势  * 电动化：随着环保意识的提高，电动汽车市场将持续扩大，电动化成为行业发展趋势。 * 智能化：自动驾驶、车联网等技术不断成熟，将进一步提高汽车智能化水平。 * 网联化：汽车将更加紧密地与互联网连接，实现车与车、车与基础设施、车与行人的全面互联。 * 共享化：共享汽车市场将持续发展，为消费者提供更加便捷、环保的出行方式。</a:t>
            </a:r>
            <a:endParaRPr altLang="en-US" lang="zh-CN"/>
          </a:p>
          <a:p>
            <a:pPr lvl="1"/>
            <a:r>
              <a:rPr altLang="en-US" lang="zh-CN"/>
              <a:t>* 电动化：随着环保意识的提高，电动汽车市场将持续扩大，电动化成为行业发展趋势。</a:t>
            </a:r>
            <a:endParaRPr altLang="en-US" lang="zh-CN"/>
          </a:p>
          <a:p>
            <a:pPr lvl="1"/>
            <a:r>
              <a:rPr altLang="en-US" lang="zh-CN"/>
              <a:t>* 智能化：自动驾驶、车联网等技术不断成熟，将进一步提高汽车智能化水平。</a:t>
            </a:r>
            <a:endParaRPr altLang="en-US" lang="zh-CN"/>
          </a:p>
          <a:p>
            <a:pPr lvl="1"/>
            <a:r>
              <a:rPr altLang="en-US" lang="zh-CN"/>
              <a:t>* 网联化：汽车将更加紧密地与互联网连接，实现车与车、车与基础设施、车与行人的全面互联。</a:t>
            </a:r>
            <a:endParaRPr altLang="en-US" lang="zh-CN"/>
          </a:p>
          <a:p>
            <a:pPr lvl="1"/>
            <a:r>
              <a:rPr altLang="en-US" lang="zh-CN"/>
              <a:t>* 共享化：共享汽车市场将持续发展，为消费者提供更加便捷、环保的出行方式。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主要企业和产品</a:t>
            </a:r>
            <a:endParaRPr altLang="en-US" lang="zh-CN"/>
          </a:p>
        </p:txBody>
      </p:sp>
      <p:sp>
        <p:nvSpPr>
          <p:cNvPr id="10490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汽车制造企业：包括国内外知名汽车制造商，如大众、丰田、本田等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市场份额：各大汽车制造商在市场上的表现和市场份额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竞争状况：各大汽车制造商之间的竞争状况，以及新能源汽车市场的竞争状况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主要产品：包括轿车、SUV、MPV等多种车型，以及电动车、混合动力车等新能源汽车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市场竞争和销售情况</a:t>
            </a:r>
            <a:endParaRPr altLang="en-US" lang="zh-CN"/>
          </a:p>
        </p:txBody>
      </p:sp>
      <p:sp>
        <p:nvSpPr>
          <p:cNvPr id="104912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市场竞争情况：各大汽车品牌之间的竞争激烈，新能源汽车市场逐渐崛起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销售情况：2024年汽车销售量稳步增长，但受到疫情等因素影响，部分地区销售受到一定冲击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3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消费者需求变化：消费者对汽车品质、性能、智能化等方面要求不断提高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4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未来发展趋势：汽车制造行业将继续向智能化、电动化、网联化方向发展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技术创新和研发成果</a:t>
            </a:r>
            <a:endParaRPr altLang="en-US" lang="zh-CN"/>
          </a:p>
        </p:txBody>
      </p:sp>
      <p:sp>
        <p:nvSpPr>
          <p:cNvPr id="104918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未来技术发展趋势预测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智能化、网联化技术应用情况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新能源汽车技术研发进展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2024年汽车制造行业技术创新成果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行业问题和挑战</a:t>
            </a:r>
            <a:endParaRPr altLang="en-US" lang="zh-CN"/>
          </a:p>
        </p:txBody>
      </p:sp>
      <p:sp>
        <p:nvSpPr>
          <p:cNvPr id="10492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市场竞争激烈：国内外汽车品牌众多，竞争激烈，市场份额争夺激烈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原材料价格上涨：汽车制造需要大量的原材料，如钢材、铝材等，原材料价格的波动对汽车制造成本影响较大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环保政策压力：随着环保意识的提高，各国政府对汽车尾气排放标准的要求也越来越高，企业需要投入更多的资金和精力进行技术升级和改造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人才短缺：汽车制造行业需要高素质的人才，包括技术研发、生产管理、市场营销等方面的人才，但目前行业人才短缺现象较为严重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2024年汽车制造行业工作亮点</a:t>
            </a:r>
            <a:endParaRPr altLang="en-US" dirty="0" lang="zh-CN"/>
          </a:p>
        </p:txBody>
      </p:sp>
      <p:sp>
        <p:nvSpPr>
          <p:cNvPr id="10493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新能源和智能网联汽车发展情况</a:t>
            </a:r>
            <a:endParaRPr altLang="en-US" lang="zh-CN"/>
          </a:p>
        </p:txBody>
      </p:sp>
      <p:sp>
        <p:nvSpPr>
          <p:cNvPr id="10493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新能源车型数量增加：2024年，汽车制造行业将推出更多新能源车型，满足消费者对环保、节能的需求。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智能网联技术应用广泛：2024年，智能网联技术将在汽车制造行业中得到更广泛的应用，提高驾驶安全性和舒适性。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充电设施建设加速：随着新能源车型的增加，充电设施建设将加速，为消费者提供更加便捷的充电服务。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政策支持力度加大：政府将加大对新能源汽车产业的支持力度，推动汽车制造行业向绿色、智能化方向发展。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环保和节能减排技术应用情况</a:t>
            </a:r>
            <a:endParaRPr altLang="en-US" lang="zh-CN"/>
          </a:p>
        </p:txBody>
      </p:sp>
      <p:sp>
        <p:nvSpPr>
          <p:cNvPr id="10494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环保技术应用：新能源汽车、智能网联汽车等环保技术的研发和应用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节能减排技术应用：轻量化技术、高效发动机技术等节能减排技术的推广和应用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政策支持：政府对环保和节能减排技术的支持和鼓励政策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行业发展趋势：环保和节能减排技术将成为汽车制造行业未来的重要趋势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国际化战略和海外市场拓展情况</a:t>
            </a:r>
            <a:endParaRPr altLang="en-US" lang="zh-CN"/>
          </a:p>
        </p:txBody>
      </p:sp>
      <p:sp>
        <p:nvSpPr>
          <p:cNvPr id="10494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海外市场拓展情况：在欧洲、北美、亚洲等地区建立销售网络和服务体系，提高品牌知名度和市场份额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国际化战略：与国际知名汽车品牌合作，共同研发、生产高品质汽车产品，拓展海外市场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国际化人才队伍建设：引进国际化的管理团队和技术人才，提高企业整体运营水平和竞争力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国际化合作项目：与国际知名汽车零部件供应商、技术研发机构等开展合作，共同推动汽车制造行业的发展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产业链协同和供应链管理情况</a:t>
            </a:r>
            <a:endParaRPr altLang="en-US" lang="zh-CN"/>
          </a:p>
        </p:txBody>
      </p:sp>
      <p:sp>
        <p:nvSpPr>
          <p:cNvPr id="1049528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2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34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供应商合作：与供应商建立紧密合作关系，确保零部件供应稳定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36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3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0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2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544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46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48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5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52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54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556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58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0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56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64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66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568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70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2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574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576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78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580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产业链整合：通过并购、合资等方式整合产业链资源，提高整体竞争力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82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84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协同研发：与供应商、合作伙伴共同研发，提高产品技术含量和附加值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86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88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协同生产：采用先进的生产管理技术和方法，提高生产效率和产品质量  供应链管理情况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90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供应链管理情况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92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供应链战略规划：制定供应链战略规划，明确发展目标和方向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94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96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供应商选择与评估：建立科学的供应商选择与评估体系，确保供应商质量和服务水平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98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00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库存管理：采用先进的库存管理技术和方法，降低库存成本和风险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02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04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物流配送：优化物流配送网络，提高物流效率和配送准确性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06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人才培养和团队建设情况</a:t>
            </a:r>
            <a:endParaRPr altLang="en-US" lang="zh-CN"/>
          </a:p>
        </p:txBody>
      </p:sp>
      <p:sp>
        <p:nvSpPr>
          <p:cNvPr id="10496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团队建设：通过团队活动、团队文化等方式，增强员工的团队协作和凝聚力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人才培养：通过内部培训、外部进修等方式，提高员工的专业技能和综合素质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人才引进：积极引进优秀人才，为公司的长远发展提供强有力的人才保障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人才激励：通过激励机制、晋升机制等方式，激发员工的工作积极性和创造力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2024年汽车制造行业工作展望</a:t>
            </a:r>
            <a:endParaRPr altLang="en-US" dirty="0" lang="zh-CN"/>
          </a:p>
        </p:txBody>
      </p:sp>
      <p:sp>
        <p:nvSpPr>
          <p:cNvPr id="10496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行业发展趋势和机遇挑战</a:t>
            </a:r>
            <a:endParaRPr altLang="en-US" lang="zh-CN"/>
          </a:p>
        </p:txBody>
      </p:sp>
      <p:sp>
        <p:nvSpPr>
          <p:cNvPr id="1049768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761002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0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74749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2" name="序号"/>
          <p:cNvSpPr txBox="1"/>
          <p:nvPr>
            <p:custDataLst>
              <p:tags r:id="rId3"/>
            </p:custDataLst>
          </p:nvPr>
        </p:nvSpPr>
        <p:spPr>
          <a:xfrm>
            <a:off x="5374116" y="1967641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74" name="标题"/>
          <p:cNvSpPr txBox="1"/>
          <p:nvPr>
            <p:custDataLst>
              <p:tags r:id="rId4"/>
            </p:custDataLst>
          </p:nvPr>
        </p:nvSpPr>
        <p:spPr>
          <a:xfrm>
            <a:off x="1210284" y="181232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电动化趋势：随着环保意识的提高，电动汽车市场将持续增长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76" name="正文"/>
          <p:cNvSpPr txBox="1"/>
          <p:nvPr>
            <p:custDataLst>
              <p:tags r:id="rId5"/>
            </p:custDataLst>
          </p:nvPr>
        </p:nvSpPr>
        <p:spPr>
          <a:xfrm>
            <a:off x="1210284" y="2252613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78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2850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0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2715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2" name="序号"/>
          <p:cNvSpPr txBox="1"/>
          <p:nvPr>
            <p:custDataLst>
              <p:tags r:id="rId8"/>
            </p:custDataLst>
          </p:nvPr>
        </p:nvSpPr>
        <p:spPr>
          <a:xfrm>
            <a:off x="6251992" y="2486263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784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8090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786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794870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88" name="序号"/>
          <p:cNvSpPr txBox="1"/>
          <p:nvPr>
            <p:custDataLst>
              <p:tags r:id="rId11"/>
            </p:custDataLst>
          </p:nvPr>
        </p:nvSpPr>
        <p:spPr>
          <a:xfrm>
            <a:off x="5374116" y="3015689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790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329023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792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314842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94" name="序号"/>
          <p:cNvSpPr txBox="1"/>
          <p:nvPr>
            <p:custDataLst>
              <p:tags r:id="rId14"/>
            </p:custDataLst>
          </p:nvPr>
        </p:nvSpPr>
        <p:spPr>
          <a:xfrm>
            <a:off x="6251992" y="3526883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796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85709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798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842918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0" name="序号"/>
          <p:cNvSpPr txBox="1"/>
          <p:nvPr>
            <p:custDataLst>
              <p:tags r:id="rId17"/>
            </p:custDataLst>
          </p:nvPr>
        </p:nvSpPr>
        <p:spPr>
          <a:xfrm>
            <a:off x="5374116" y="4063062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802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37234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804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35883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06" name="序号"/>
          <p:cNvSpPr txBox="1"/>
          <p:nvPr>
            <p:custDataLst>
              <p:tags r:id="rId20"/>
            </p:custDataLst>
          </p:nvPr>
        </p:nvSpPr>
        <p:spPr>
          <a:xfrm>
            <a:off x="6251992" y="4570880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808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904473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810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8909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序号"/>
          <p:cNvSpPr txBox="1"/>
          <p:nvPr>
            <p:custDataLst>
              <p:tags r:id="rId23"/>
            </p:custDataLst>
          </p:nvPr>
        </p:nvSpPr>
        <p:spPr>
          <a:xfrm>
            <a:off x="5374116" y="5111111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814" name="标题"/>
          <p:cNvSpPr txBox="1"/>
          <p:nvPr>
            <p:custDataLst>
              <p:tags r:id="rId24"/>
            </p:custDataLst>
          </p:nvPr>
        </p:nvSpPr>
        <p:spPr>
          <a:xfrm>
            <a:off x="7392555" y="2324869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智能化趋势：自动驾驶、车联网等技术将更加成熟并广泛应用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16" name="正文"/>
          <p:cNvSpPr txBox="1"/>
          <p:nvPr>
            <p:custDataLst>
              <p:tags r:id="rId25"/>
            </p:custDataLst>
          </p:nvPr>
        </p:nvSpPr>
        <p:spPr>
          <a:xfrm>
            <a:off x="7392555" y="2765157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18" name="标题"/>
          <p:cNvSpPr txBox="1"/>
          <p:nvPr>
            <p:custDataLst>
              <p:tags r:id="rId26"/>
            </p:custDataLst>
          </p:nvPr>
        </p:nvSpPr>
        <p:spPr>
          <a:xfrm>
            <a:off x="1210284" y="2861048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共享化趋势：共享汽车、分时租赁等模式将更加普及  机遇挑战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20" name="正文"/>
          <p:cNvSpPr txBox="1"/>
          <p:nvPr>
            <p:custDataLst>
              <p:tags r:id="rId27"/>
            </p:custDataLst>
          </p:nvPr>
        </p:nvSpPr>
        <p:spPr>
          <a:xfrm>
            <a:off x="1210284" y="330133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机遇挑战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22" name="标题"/>
          <p:cNvSpPr txBox="1"/>
          <p:nvPr>
            <p:custDataLst>
              <p:tags r:id="rId28"/>
            </p:custDataLst>
          </p:nvPr>
        </p:nvSpPr>
        <p:spPr>
          <a:xfrm>
            <a:off x="7392555" y="3374268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政策支持：政府对新能源汽车产业的扶持政策将为行业发展带来机遇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24" name="正文"/>
          <p:cNvSpPr txBox="1"/>
          <p:nvPr>
            <p:custDataLst>
              <p:tags r:id="rId29"/>
            </p:custDataLst>
          </p:nvPr>
        </p:nvSpPr>
        <p:spPr>
          <a:xfrm>
            <a:off x="7392555" y="381455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26" name="标题"/>
          <p:cNvSpPr txBox="1"/>
          <p:nvPr>
            <p:custDataLst>
              <p:tags r:id="rId30"/>
            </p:custDataLst>
          </p:nvPr>
        </p:nvSpPr>
        <p:spPr>
          <a:xfrm>
            <a:off x="1210284" y="390369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技术创新：随着技术的不断进步，将为汽车制造行业带来更多的创新机遇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28" name="正文"/>
          <p:cNvSpPr txBox="1"/>
          <p:nvPr>
            <p:custDataLst>
              <p:tags r:id="rId31"/>
            </p:custDataLst>
          </p:nvPr>
        </p:nvSpPr>
        <p:spPr>
          <a:xfrm>
            <a:off x="1210284" y="4343983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30" name="标题"/>
          <p:cNvSpPr txBox="1"/>
          <p:nvPr>
            <p:custDataLst>
              <p:tags r:id="rId32"/>
            </p:custDataLst>
          </p:nvPr>
        </p:nvSpPr>
        <p:spPr>
          <a:xfrm>
            <a:off x="7392555" y="4425693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市场竞争：市场竞争将更加激烈，需要不断提高产品质量和服务水平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32" name="正文"/>
          <p:cNvSpPr txBox="1"/>
          <p:nvPr>
            <p:custDataLst>
              <p:tags r:id="rId33"/>
            </p:custDataLst>
          </p:nvPr>
        </p:nvSpPr>
        <p:spPr>
          <a:xfrm>
            <a:off x="7392555" y="4865981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834" name="标题"/>
          <p:cNvSpPr txBox="1"/>
          <p:nvPr>
            <p:custDataLst>
              <p:tags r:id="rId34"/>
            </p:custDataLst>
          </p:nvPr>
        </p:nvSpPr>
        <p:spPr>
          <a:xfrm>
            <a:off x="1210284" y="4938237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人才需求：随着行业的发展，对高素质人才的需求将不断增加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836" name="正文"/>
          <p:cNvSpPr txBox="1"/>
          <p:nvPr>
            <p:custDataLst>
              <p:tags r:id="rId35"/>
            </p:custDataLst>
          </p:nvPr>
        </p:nvSpPr>
        <p:spPr>
          <a:xfrm>
            <a:off x="1210284" y="5378525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企业发展战略和目标规划</a:t>
            </a:r>
            <a:endParaRPr altLang="en-US" lang="zh-CN"/>
          </a:p>
        </p:txBody>
      </p:sp>
      <p:sp>
        <p:nvSpPr>
          <p:cNvPr id="1049872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提升产品质量：加强研发和生产过程控制，提高产品质量和可靠性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加强品牌建设：加大品牌宣传和推广力度，提高品牌知名度和美誉度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拓展市场份额：扩大销售渠道和网络，提高市场占有率和竞争力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推进智能化发展：加强智能化技术研发和应用，提高生产效率和降低成本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加强人才培养：加强人才培养和引进，提高员工素质和技能水平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技术创新和研发方向</a:t>
            </a:r>
            <a:endParaRPr altLang="en-US" lang="zh-CN"/>
          </a:p>
        </p:txBody>
      </p:sp>
      <p:sp>
        <p:nvSpPr>
          <p:cNvPr id="1049916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18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20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2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24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6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28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智能化和电动化技术：随着智能化和电动化技术的不断发展，汽车制造行业将更加注重技术创新和研发方向，以适应市场需求和消费者需求。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轻量化技术：轻量化技术是汽车制造行业未来的重要研发方向，通过采用新型材料和制造工艺，降低车身重量，提高燃油经济性和动力性能。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自动驾驶技术：自动驾驶技术是未来汽车制造行业的重要发展方向，通过先进的传感器和算法，实现车辆自主驾驶，提高行车安全性和舒适性。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34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互联网+技术：互联网+技术将为汽车制造行业带来更多的创新和发展机会，通过与互联网的融合，实现车联网、智能交通等应用场景，提高行车便利性和智能化水平。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36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环保和节能减排政策趋势</a:t>
            </a:r>
            <a:endParaRPr altLang="en-US" lang="zh-CN"/>
          </a:p>
        </p:txBody>
      </p:sp>
      <p:sp>
        <p:nvSpPr>
          <p:cNvPr id="10499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环保政策：国家对汽车制造行业的环保要求越来越严格，未来汽车制造企业需要加强环保技术研发和投入，提高生产过程中的环保水平。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节能减排：汽车制造行业需要积极推广节能减排技术，提高能源利用效率，减少对环境的影响。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新能源汽车：未来汽车制造行业需要加大对新能源汽车的研发和推广力度，提高新能源汽车的市场份额，促进汽车制造行业的可持续发展。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智能化和自动化技术：未来汽车制造行业需要加强智能化和自动化技术的研发和应用，提高生产效率和产品质量，同时减少对人力资源的依赖。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国际化战略和海外市场拓展计划</a:t>
            </a:r>
            <a:endParaRPr altLang="en-US" lang="zh-CN"/>
          </a:p>
        </p:txBody>
      </p:sp>
      <p:sp>
        <p:nvSpPr>
          <p:cNvPr id="10500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国际化人才队伍建设：加强国际化人才的培养和引进，建立一支具备国际视野和跨文化交流能力的人才队伍，为企业的国际化发展提供有力支持。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国际化战略：加强与国际汽车制造企业的合作，共同研发新技术、新产品，推动全球汽车产业的进步与发展。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海外市场拓展计划：加大在海外市场的投资力度，建立完善的销售网络和售后服务体系，提高品牌知名度和竞争力，进一步拓展海外市场。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国际化品牌建设：加强品牌宣传和推广，提高品牌知名度和美誉度，树立企业良好的国际形象，增强企业在国际市场的竞争力。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9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09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0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4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4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4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4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4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4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4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4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4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4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4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4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4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7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5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6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6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6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6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6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6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6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6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6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6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6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6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6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6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6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6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6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6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6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6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6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6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6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6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6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6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6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6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6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6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6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6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6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6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6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2023-12-17T21:03:01Z</dcterms:created>
  <dcterms:modified xsi:type="dcterms:W3CDTF">2023-12-17T21:03:01Z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5d5e8a65308247619a6c9c780231ebaf_21</vt:lpwstr>
  </property>
</Properties>
</file>