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066" r:id="rId1"/>
    <p:sldMasterId id="2147495103" r:id="rId2"/>
  </p:sldMasterIdLst>
  <p:notesMasterIdLst>
    <p:notesMasterId r:id="rId3"/>
  </p:notesMasterIdLst>
  <p:sldIdLst>
    <p:sldId id="5630" r:id="rId4"/>
    <p:sldId id="5633" r:id="rId5"/>
    <p:sldId id="5636" r:id="rId6"/>
    <p:sldId id="5639" r:id="rId7"/>
    <p:sldId id="5645" r:id="rId9"/>
    <p:sldId id="5648" r:id="rId10"/>
    <p:sldId id="5651" r:id="rId11"/>
    <p:sldId id="5654" r:id="rId12"/>
    <p:sldId id="5657" r:id="rId13"/>
    <p:sldId id="5663" r:id="rId15"/>
    <p:sldId id="5666" r:id="rId16"/>
    <p:sldId id="5669" r:id="rId17"/>
    <p:sldId id="5672" r:id="rId18"/>
    <p:sldId id="5675" r:id="rId19"/>
    <p:sldId id="5681" r:id="rId21"/>
    <p:sldId id="5684" r:id="rId22"/>
    <p:sldId id="5687" r:id="rId23"/>
    <p:sldId id="5690" r:id="rId24"/>
    <p:sldId id="5693" r:id="rId25"/>
    <p:sldId id="5699" r:id="rId27"/>
    <p:sldId id="5702" r:id="rId28"/>
    <p:sldId id="5705" r:id="rId29"/>
    <p:sldId id="5708" r:id="rId30"/>
    <p:sldId id="5711" r:id="rId31"/>
    <p:sldId id="5717" r:id="rId33"/>
    <p:sldId id="5720" r:id="rId34"/>
    <p:sldId id="5723" r:id="rId35"/>
    <p:sldId id="5726" r:id="rId36"/>
    <p:sldId id="5729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067" r:id="rId1"/>
    <p:sldLayoutId id="2147495068" r:id="rId2"/>
    <p:sldLayoutId id="2147495069" r:id="rId3"/>
    <p:sldLayoutId id="2147495070" r:id="rId4"/>
    <p:sldLayoutId id="2147495071" r:id="rId5"/>
    <p:sldLayoutId id="2147495072" r:id="rId6"/>
    <p:sldLayoutId id="2147495073" r:id="rId7"/>
    <p:sldLayoutId id="2147495074" r:id="rId8"/>
    <p:sldLayoutId id="2147495075" r:id="rId9"/>
    <p:sldLayoutId id="2147495076" r:id="rId10"/>
    <p:sldLayoutId id="21474950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104" r:id="rId1"/>
    <p:sldLayoutId id="2147495105" r:id="rId2"/>
    <p:sldLayoutId id="2147495106" r:id="rId3"/>
    <p:sldLayoutId id="2147495107" r:id="rId4"/>
    <p:sldLayoutId id="2147495108" r:id="rId5"/>
    <p:sldLayoutId id="2147495109" r:id="rId6"/>
    <p:sldLayoutId id="2147495110" r:id="rId7"/>
    <p:sldLayoutId id="2147495111" r:id="rId8"/>
    <p:sldLayoutId id="2147495112" r:id="rId9"/>
    <p:sldLayoutId id="2147495113" r:id="rId10"/>
    <p:sldLayoutId id="21474951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tags" Target="../tags/tag155.xml"/><Relationship Id="rId18" Type="http://schemas.openxmlformats.org/officeDocument/2006/relationships/tags" Target="../tags/tag156.xml"/><Relationship Id="rId19" Type="http://schemas.openxmlformats.org/officeDocument/2006/relationships/tags" Target="../tags/tag157.xml"/><Relationship Id="rId20" Type="http://schemas.openxmlformats.org/officeDocument/2006/relationships/tags" Target="../tags/tag158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tags" Target="../tags/tag179.xml"/><Relationship Id="rId22" Type="http://schemas.openxmlformats.org/officeDocument/2006/relationships/tags" Target="../tags/tag180.xml"/><Relationship Id="rId23" Type="http://schemas.openxmlformats.org/officeDocument/2006/relationships/tags" Target="../tags/tag181.xml"/><Relationship Id="rId24" Type="http://schemas.openxmlformats.org/officeDocument/2006/relationships/tags" Target="../tags/tag182.xml"/><Relationship Id="rId25" Type="http://schemas.openxmlformats.org/officeDocument/2006/relationships/tags" Target="../tags/tag183.xml"/><Relationship Id="rId26" Type="http://schemas.openxmlformats.org/officeDocument/2006/relationships/tags" Target="../tags/tag184.xml"/><Relationship Id="rId27" Type="http://schemas.openxmlformats.org/officeDocument/2006/relationships/tags" Target="../tags/tag185.xml"/><Relationship Id="rId28" Type="http://schemas.openxmlformats.org/officeDocument/2006/relationships/tags" Target="../tags/tag186.xml"/><Relationship Id="rId29" Type="http://schemas.openxmlformats.org/officeDocument/2006/relationships/tags" Target="../tags/tag187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tags" Target="../tags/tag292.xml"/><Relationship Id="rId22" Type="http://schemas.openxmlformats.org/officeDocument/2006/relationships/tags" Target="../tags/tag293.xml"/><Relationship Id="rId23" Type="http://schemas.openxmlformats.org/officeDocument/2006/relationships/tags" Target="../tags/tag294.xml"/><Relationship Id="rId24" Type="http://schemas.openxmlformats.org/officeDocument/2006/relationships/tags" Target="../tags/tag295.xml"/><Relationship Id="rId25" Type="http://schemas.openxmlformats.org/officeDocument/2006/relationships/tags" Target="../tags/tag296.xml"/><Relationship Id="rId26" Type="http://schemas.openxmlformats.org/officeDocument/2006/relationships/tags" Target="../tags/tag297.xml"/><Relationship Id="rId27" Type="http://schemas.openxmlformats.org/officeDocument/2006/relationships/tags" Target="../tags/tag298.xml"/><Relationship Id="rId28" Type="http://schemas.openxmlformats.org/officeDocument/2006/relationships/tags" Target="../tags/tag299.xml"/><Relationship Id="rId29" Type="http://schemas.openxmlformats.org/officeDocument/2006/relationships/tags" Target="../tags/tag300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tags" Target="../tags/tag357.xml"/><Relationship Id="rId16" Type="http://schemas.openxmlformats.org/officeDocument/2006/relationships/tags" Target="../tags/tag358.xml"/><Relationship Id="rId17" Type="http://schemas.openxmlformats.org/officeDocument/2006/relationships/tags" Target="../tags/tag359.xml"/><Relationship Id="rId18" Type="http://schemas.openxmlformats.org/officeDocument/2006/relationships/tags" Target="../tags/tag360.xml"/><Relationship Id="rId19" Type="http://schemas.openxmlformats.org/officeDocument/2006/relationships/tags" Target="../tags/tag361.xml"/><Relationship Id="rId20" Type="http://schemas.openxmlformats.org/officeDocument/2006/relationships/tags" Target="../tags/tag362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强化品牌管理与推广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品牌推广的策略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品牌管理的重要性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品牌管理与推广的实践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品牌管理与推广的效果评估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未来品牌管理与推广的趋势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品牌管理的重要性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品牌形象塑造</a:t>
            </a:r>
            <a:endParaRPr altLang="en-US" lang="zh-CN"/>
          </a:p>
        </p:txBody>
      </p:sp>
      <p:sp>
        <p:nvSpPr>
          <p:cNvPr id="10491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品牌形象是品牌的核心竞争力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品牌形象塑造需要与消费者建立情感联系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品牌形象塑造需要不断创新和升级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品牌形象塑造需要注重细节和品质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品牌价值提升</a:t>
            </a:r>
            <a:endParaRPr altLang="en-US" lang="zh-CN"/>
          </a:p>
        </p:txBody>
      </p:sp>
      <p:sp>
        <p:nvSpPr>
          <p:cNvPr id="104918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9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0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1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品牌形象塑造：通过有效的品牌管理，提升品牌形象和知名度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品牌延伸：通过品牌延伸和多元化发展，拓展品牌的市场份额和影响力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品牌忠诚度：通过优质的产品和服务，提高消费者对品牌的忠诚度和满意度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品牌差异化：通过独特的品牌定位和产品设计，使品牌在市场中具有差异化优势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品牌传播策略</a:t>
            </a:r>
            <a:endParaRPr altLang="en-US" lang="zh-CN"/>
          </a:p>
        </p:txBody>
      </p:sp>
      <p:sp>
        <p:nvSpPr>
          <p:cNvPr id="10492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品牌传播的定义和重要性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品牌传播的渠道和方式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品牌传播的策略和技巧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品牌传播的效果评估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品牌保护与维权</a:t>
            </a:r>
            <a:endParaRPr altLang="en-US" lang="zh-CN"/>
          </a:p>
        </p:txBody>
      </p:sp>
      <p:sp>
        <p:nvSpPr>
          <p:cNvPr id="10493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品牌保护：保护品牌形象，防止侵权行为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维权措施：采取法律手段，维护品牌权益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品牌管理的重要性：品牌保护与维权是品牌管理的重要组成部分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品牌保护与维权的意义：有利于提高品牌价值和市场竞争力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品牌推广的策略</a:t>
            </a:r>
            <a:endParaRPr altLang="en-US" dirty="0" lang="zh-CN"/>
          </a:p>
        </p:txBody>
      </p:sp>
      <p:sp>
        <p:nvSpPr>
          <p:cNvPr id="10493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广告宣传策略</a:t>
            </a:r>
            <a:endParaRPr altLang="en-US" lang="zh-CN"/>
          </a:p>
        </p:txBody>
      </p:sp>
      <p:sp>
        <p:nvSpPr>
          <p:cNvPr id="10494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电视广告：通过电视媒体进行品牌宣传，提高品牌知名度和美誉度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网络广告：利用互联网平台进行品牌推广，扩大品牌影响力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户外广告：在公共场所设置广告牌、灯箱等宣传品，吸引潜在客户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社交媒体广告：利用社交媒体平台发布广告内容，与目标受众互动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公关策略</a:t>
            </a:r>
            <a:endParaRPr altLang="en-US" lang="zh-CN"/>
          </a:p>
        </p:txBody>
      </p:sp>
      <p:sp>
        <p:nvSpPr>
          <p:cNvPr id="10495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传播品牌价值：通过公关活动，传播品牌的核心价值观和优势，增强消费者对品牌的认同感和忠诚度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建立品牌形象：通过公关活动，塑造品牌形象，提高品牌知名度和美誉度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危机公关：在品牌面临危机时，及时采取公关措施，化解危机，维护品牌形象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合作推广：与其他企业或组织合作，共同推广品牌，扩大品牌影响力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社交媒体推广策略</a:t>
            </a:r>
            <a:endParaRPr altLang="en-US" lang="zh-CN"/>
          </a:p>
        </p:txBody>
      </p:sp>
      <p:sp>
        <p:nvSpPr>
          <p:cNvPr id="104957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确定目标受众：了解目标受众的特点和需求，为推广策略制定提供依据。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选择合适的社交媒体平台：根据目标受众的特点和需求，选择合适的社交媒体平台进行推广。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制定推广计划：根据社交媒体平台的特点和需求，制定具体的推广计划，包括推广内容、推广时间、推广方式等。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定期评估和调整：定期评估推广效果，根据评估结果调整推广策略，提高推广效果。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线下活动推广策略</a:t>
            </a:r>
            <a:endParaRPr altLang="en-US" lang="zh-CN"/>
          </a:p>
        </p:txBody>
      </p:sp>
      <p:sp>
        <p:nvSpPr>
          <p:cNvPr id="10496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举办品牌展览、文化展览等，展示品牌形象和文化内涵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举办品牌发布会、新品发布会等，吸引媒体和消费者关注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举办品牌体验活动，让消费者亲身感受品牌的价值和特点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举办品牌公益活动，提升品牌形象和社会责任感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品牌管理与推广的实践</a:t>
            </a:r>
            <a:endParaRPr altLang="en-US" dirty="0" lang="zh-CN"/>
          </a:p>
        </p:txBody>
      </p:sp>
      <p:sp>
        <p:nvSpPr>
          <p:cNvPr id="10496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品牌管理实践</a:t>
            </a:r>
            <a:endParaRPr altLang="en-US" lang="zh-CN"/>
          </a:p>
        </p:txBody>
      </p:sp>
      <p:sp>
        <p:nvSpPr>
          <p:cNvPr id="104976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品牌定位：明确品牌的目标市场和竞争优势</a:t>
            </a:r>
            <a:endParaRPr altLang="en-US" lang="zh-CN"/>
          </a:p>
          <a:p>
            <a:r>
              <a:rPr altLang="en-US" lang="zh-CN"/>
              <a:t>品牌形象塑造：通过视觉、语言、行为等方式展示品牌形象</a:t>
            </a:r>
            <a:endParaRPr altLang="en-US" lang="zh-CN"/>
          </a:p>
          <a:p>
            <a:r>
              <a:rPr altLang="en-US" lang="zh-CN"/>
              <a:t>品牌传播：利用各种渠道和媒体进行品牌宣传和推广</a:t>
            </a:r>
            <a:endParaRPr altLang="en-US" lang="zh-CN"/>
          </a:p>
          <a:p>
            <a:r>
              <a:rPr altLang="en-US" lang="zh-CN"/>
              <a:t>品牌保护：加强品牌知识产权保护，防止侵权行为  我正在写一份主题为“强化品牌管理与推广”的PPT,现在准备介绍“品牌推广的实践”,请帮我生成“品牌推广实践”为标题的内容 品牌推广实践</a:t>
            </a:r>
            <a:endParaRPr altLang="en-US" lang="zh-CN"/>
          </a:p>
          <a:p>
            <a:pPr lvl="1"/>
            <a:r>
              <a:rPr altLang="en-US" lang="zh-CN"/>
              <a:t>我正在写一份主题为“强化品牌管理与推广”的PPT,现在准备介绍“品牌推广的实践”,请帮我生成“品牌推广实践”为标题的内容</a:t>
            </a:r>
            <a:endParaRPr altLang="en-US" lang="zh-CN"/>
          </a:p>
          <a:p>
            <a:pPr lvl="1"/>
            <a:r>
              <a:rPr altLang="en-US" lang="zh-CN"/>
              <a:t>品牌推广实践</a:t>
            </a:r>
            <a:endParaRPr altLang="en-US" lang="zh-CN"/>
          </a:p>
          <a:p>
            <a:r>
              <a:rPr altLang="en-US" lang="zh-CN"/>
              <a:t>营销策略：制定有针对性的营销策略，提高品牌知名度和美誉度</a:t>
            </a:r>
            <a:endParaRPr altLang="en-US" lang="zh-CN"/>
          </a:p>
          <a:p>
            <a:r>
              <a:rPr altLang="en-US" lang="zh-CN"/>
              <a:t>广告宣传：通过广告宣传提高品牌曝光度和认知度</a:t>
            </a:r>
            <a:endParaRPr altLang="en-US" lang="zh-CN"/>
          </a:p>
          <a:p>
            <a:r>
              <a:rPr altLang="en-US" lang="zh-CN"/>
              <a:t>社交媒体推广：利用社交媒体平台进行品牌推广和互动营销</a:t>
            </a:r>
            <a:endParaRPr altLang="en-US" lang="zh-CN"/>
          </a:p>
          <a:p>
            <a:r>
              <a:rPr altLang="en-US" lang="zh-CN"/>
              <a:t>线下活动推广：通过线下活动如展览、发布会等提高品牌影响力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品牌推广实践</a:t>
            </a:r>
            <a:endParaRPr altLang="en-US" lang="zh-CN"/>
          </a:p>
        </p:txBody>
      </p:sp>
      <p:sp>
        <p:nvSpPr>
          <p:cNvPr id="1049802" name="矩形 15"/>
          <p:cNvSpPr/>
          <p:nvPr>
            <p:custDataLst>
              <p:tags r:id="rId1"/>
            </p:custDataLst>
          </p:nvPr>
        </p:nvSpPr>
        <p:spPr>
          <a:xfrm>
            <a:off x="3001898" y="1426337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制定品牌推广策略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任意多边形 17"/>
          <p:cNvSpPr/>
          <p:nvPr>
            <p:custDataLst>
              <p:tags r:id="rId2"/>
            </p:custDataLst>
          </p:nvPr>
        </p:nvSpPr>
        <p:spPr>
          <a:xfrm flipV="1">
            <a:off x="2935832" y="1364400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任意多边形 18"/>
          <p:cNvSpPr/>
          <p:nvPr>
            <p:custDataLst>
              <p:tags r:id="rId3"/>
            </p:custDataLst>
          </p:nvPr>
        </p:nvSpPr>
        <p:spPr>
          <a:xfrm flipH="1">
            <a:off x="8149559" y="171331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矩形 27"/>
          <p:cNvSpPr/>
          <p:nvPr>
            <p:custDataLst>
              <p:tags r:id="rId4"/>
            </p:custDataLst>
          </p:nvPr>
        </p:nvSpPr>
        <p:spPr>
          <a:xfrm>
            <a:off x="3001898" y="2277628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确定目标受众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任意多边形 29"/>
          <p:cNvSpPr/>
          <p:nvPr>
            <p:custDataLst>
              <p:tags r:id="rId5"/>
            </p:custDataLst>
          </p:nvPr>
        </p:nvSpPr>
        <p:spPr>
          <a:xfrm flipV="1">
            <a:off x="2935832" y="2215691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任意多边形 30"/>
          <p:cNvSpPr/>
          <p:nvPr>
            <p:custDataLst>
              <p:tags r:id="rId6"/>
            </p:custDataLst>
          </p:nvPr>
        </p:nvSpPr>
        <p:spPr>
          <a:xfrm flipH="1">
            <a:off x="8149559" y="256460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矩形 5"/>
          <p:cNvSpPr/>
          <p:nvPr>
            <p:custDataLst>
              <p:tags r:id="rId7"/>
            </p:custDataLst>
          </p:nvPr>
        </p:nvSpPr>
        <p:spPr>
          <a:xfrm>
            <a:off x="3001898" y="3128919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选择合适的传播渠道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任意多边形 7"/>
          <p:cNvSpPr/>
          <p:nvPr>
            <p:custDataLst>
              <p:tags r:id="rId8"/>
            </p:custDataLst>
          </p:nvPr>
        </p:nvSpPr>
        <p:spPr>
          <a:xfrm flipV="1">
            <a:off x="2935832" y="3066982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任意多边形 8"/>
          <p:cNvSpPr/>
          <p:nvPr>
            <p:custDataLst>
              <p:tags r:id="rId9"/>
            </p:custDataLst>
          </p:nvPr>
        </p:nvSpPr>
        <p:spPr>
          <a:xfrm flipH="1">
            <a:off x="8149559" y="341589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矩形 10"/>
          <p:cNvSpPr/>
          <p:nvPr>
            <p:custDataLst>
              <p:tags r:id="rId10"/>
            </p:custDataLst>
          </p:nvPr>
        </p:nvSpPr>
        <p:spPr>
          <a:xfrm>
            <a:off x="3001898" y="3980210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制定预算和时间表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任意多边形 12"/>
          <p:cNvSpPr/>
          <p:nvPr>
            <p:custDataLst>
              <p:tags r:id="rId11"/>
            </p:custDataLst>
          </p:nvPr>
        </p:nvSpPr>
        <p:spPr>
          <a:xfrm flipV="1">
            <a:off x="2935832" y="391827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任意多边形 13"/>
          <p:cNvSpPr/>
          <p:nvPr>
            <p:custDataLst>
              <p:tags r:id="rId12"/>
            </p:custDataLst>
          </p:nvPr>
        </p:nvSpPr>
        <p:spPr>
          <a:xfrm flipH="1">
            <a:off x="8149559" y="4267185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矩形 19"/>
          <p:cNvSpPr/>
          <p:nvPr>
            <p:custDataLst>
              <p:tags r:id="rId13"/>
            </p:custDataLst>
          </p:nvPr>
        </p:nvSpPr>
        <p:spPr>
          <a:xfrm>
            <a:off x="3001898" y="483150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实施推广活动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任意多边形 21"/>
          <p:cNvSpPr/>
          <p:nvPr>
            <p:custDataLst>
              <p:tags r:id="rId14"/>
            </p:custDataLst>
          </p:nvPr>
        </p:nvSpPr>
        <p:spPr>
          <a:xfrm flipV="1">
            <a:off x="2935832" y="4769563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任意多边形 22"/>
          <p:cNvSpPr/>
          <p:nvPr>
            <p:custDataLst>
              <p:tags r:id="rId15"/>
            </p:custDataLst>
          </p:nvPr>
        </p:nvSpPr>
        <p:spPr>
          <a:xfrm flipH="1">
            <a:off x="8149559" y="5118476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矩形 38"/>
          <p:cNvSpPr/>
          <p:nvPr>
            <p:custDataLst>
              <p:tags r:id="rId16"/>
            </p:custDataLst>
          </p:nvPr>
        </p:nvSpPr>
        <p:spPr>
          <a:xfrm>
            <a:off x="3001898" y="5682791"/>
            <a:ext cx="6190956" cy="4542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监测和评估效果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任意多边形 40"/>
          <p:cNvSpPr/>
          <p:nvPr>
            <p:custDataLst>
              <p:tags r:id="rId17"/>
            </p:custDataLst>
          </p:nvPr>
        </p:nvSpPr>
        <p:spPr>
          <a:xfrm flipV="1">
            <a:off x="2935832" y="5620854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任意多边形 41"/>
          <p:cNvSpPr/>
          <p:nvPr>
            <p:custDataLst>
              <p:tags r:id="rId18"/>
            </p:custDataLst>
          </p:nvPr>
        </p:nvSpPr>
        <p:spPr>
          <a:xfrm flipH="1">
            <a:off x="8149559" y="5969767"/>
            <a:ext cx="1107298" cy="20852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品牌管理与推广的融合</a:t>
            </a:r>
            <a:endParaRPr altLang="en-US" lang="zh-CN"/>
          </a:p>
        </p:txBody>
      </p:sp>
      <p:sp>
        <p:nvSpPr>
          <p:cNvPr id="10498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推广对品牌管理的反馈作用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品牌管理与推广的融合实践案例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品牌管理与推广的相互关系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品牌管理对推广的促进作用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实践中的挑战与应对</a:t>
            </a:r>
            <a:endParaRPr altLang="en-US" lang="zh-CN"/>
          </a:p>
        </p:txBody>
      </p:sp>
      <p:sp>
        <p:nvSpPr>
          <p:cNvPr id="104993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4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市场竞争激烈：如何在众多品牌中脱颖而出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营销策略创新：如何运用创新的营销策略提高品牌知名度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品牌形象塑造：如何打造独特的品牌形象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消费者需求多样化：如何满足不同消费者的需求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品牌管理与推广的效果评估</a:t>
            </a:r>
            <a:endParaRPr altLang="en-US" dirty="0" lang="zh-CN"/>
          </a:p>
        </p:txBody>
      </p:sp>
      <p:sp>
        <p:nvSpPr>
          <p:cNvPr id="10500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评估指标体系建立</a:t>
            </a:r>
            <a:endParaRPr altLang="en-US" lang="zh-CN"/>
          </a:p>
        </p:txBody>
      </p:sp>
      <p:sp>
        <p:nvSpPr>
          <p:cNvPr id="1050106" name="正文"/>
          <p:cNvSpPr txBox="1"/>
          <p:nvPr>
            <p:custDataLst>
              <p:tags r:id="rId1"/>
            </p:custDataLst>
          </p:nvPr>
        </p:nvSpPr>
        <p:spPr>
          <a:xfrm>
            <a:off x="3314423" y="1364400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品牌知名度：通过市场调查和数据分析，了解品牌在目标受众中的知名度和认知度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正文"/>
          <p:cNvSpPr txBox="1"/>
          <p:nvPr>
            <p:custDataLst>
              <p:tags r:id="rId2"/>
            </p:custDataLst>
          </p:nvPr>
        </p:nvSpPr>
        <p:spPr>
          <a:xfrm>
            <a:off x="3314423" y="217995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品牌美誉度：通过客户满意度调查和口碑传播，了解品牌在目标受众中的美誉度和忠诚度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正文"/>
          <p:cNvSpPr txBox="1"/>
          <p:nvPr>
            <p:custDataLst>
              <p:tags r:id="rId3"/>
            </p:custDataLst>
          </p:nvPr>
        </p:nvSpPr>
        <p:spPr>
          <a:xfrm>
            <a:off x="3314423" y="299550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市场份额：通过市场分析和竞争分析，了解品牌在市场中的份额和竞争地位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正文"/>
          <p:cNvSpPr txBox="1"/>
          <p:nvPr>
            <p:custDataLst>
              <p:tags r:id="rId4"/>
            </p:custDataLst>
          </p:nvPr>
        </p:nvSpPr>
        <p:spPr>
          <a:xfrm>
            <a:off x="3314423" y="3811052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营销效果：通过营销活动效果评估和数据分析，了解品牌营销策略的有效性和可持续性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正文"/>
          <p:cNvSpPr txBox="1"/>
          <p:nvPr>
            <p:custDataLst>
              <p:tags r:id="rId5"/>
            </p:custDataLst>
          </p:nvPr>
        </p:nvSpPr>
        <p:spPr>
          <a:xfrm>
            <a:off x="3314423" y="4626603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客户体验：通过客户反馈和数据分析，了解品牌在客户体验方面的优势和不足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正文"/>
          <p:cNvSpPr txBox="1"/>
          <p:nvPr>
            <p:custDataLst>
              <p:tags r:id="rId6"/>
            </p:custDataLst>
          </p:nvPr>
        </p:nvSpPr>
        <p:spPr>
          <a:xfrm>
            <a:off x="3314423" y="5442154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品牌形象：通过品牌形象塑造和传播效果评估，了解品牌在目标受众中的形象和价值观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评估方法选择</a:t>
            </a:r>
            <a:endParaRPr altLang="en-US" lang="zh-CN"/>
          </a:p>
        </p:txBody>
      </p:sp>
      <p:sp>
        <p:nvSpPr>
          <p:cNvPr id="105015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定量评估方法：通过数据和指标来评估品牌管理与推广的效果，如销售额、市场份额、品牌知名度等。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定性评估方法：通过专家评估、用户调研等方式来评估品牌管理与推广的效果，如品牌形象、用户满意度等。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综合评估方法：将定量和定性评估方法结合起来，综合考虑各种指标和因素，以得出更全面、准确的评估结果。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比较评估方法：将品牌管理与推广前后的效果进行比较，以评估其效果和价值。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评估结果反馈与改进</a:t>
            </a:r>
            <a:endParaRPr altLang="en-US" lang="zh-CN"/>
          </a:p>
        </p:txBody>
      </p:sp>
      <p:sp>
        <p:nvSpPr>
          <p:cNvPr id="10501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评估指标：品牌知名度、美誉度、忠诚度等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评估方法：问卷调查、访谈、数据分析等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评估结果：了解品牌在市场中的表现和消费者对品牌的认知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改进措施：根据评估结果，制定针对性的品牌管理与推广策略，提升品牌价值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持续改进与优化策略</a:t>
            </a:r>
            <a:endParaRPr altLang="en-US" lang="zh-CN"/>
          </a:p>
        </p:txBody>
      </p:sp>
      <p:sp>
        <p:nvSpPr>
          <p:cNvPr id="105025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鼓励团队成员提出改进意见和建议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6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不断学习和借鉴先进经验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根据评估结果调整策略和措施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8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定期评估品牌管理与推广效果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未来品牌管理与推广的趋势</a:t>
            </a:r>
            <a:endParaRPr altLang="en-US" dirty="0" lang="zh-CN"/>
          </a:p>
        </p:txBody>
      </p:sp>
      <p:sp>
        <p:nvSpPr>
          <p:cNvPr id="10503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数字化与智能化趋势</a:t>
            </a:r>
            <a:endParaRPr altLang="en-US" lang="zh-CN"/>
          </a:p>
        </p:txBody>
      </p:sp>
      <p:sp>
        <p:nvSpPr>
          <p:cNvPr id="10504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数字化转型：利用大数据、云计算等技术提升品牌管理与推广效率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社交媒体与短视频平台：利用社交媒体和短视频平台进行品牌管理与推广，提高品牌曝光度和用户互动性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3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4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跨界合作与创新：与其他行业进行跨界合作，创新品牌管理与推广方式，提升品牌竞争力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智能化发展：运用人工智能、机器学习等技术实现品牌管理与推广的自动化和智能化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个性化与定制化趋势</a:t>
            </a:r>
            <a:endParaRPr altLang="en-US" lang="zh-CN"/>
          </a:p>
        </p:txBody>
      </p:sp>
      <p:sp>
        <p:nvSpPr>
          <p:cNvPr id="10504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消费者需求多样化：消费者对产品的需求越来越个性化，品牌需要提供定制化的产品和服务来满足消费者需求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数字化技术发展：数字化技术的发展使得品牌可以更好地了解消费者需求，提供个性化的产品和服务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定制化生产成本降低：随着生产技术的进步，定制化生产的成本逐渐降低，使得品牌可以更加灵活地提供定制化的产品和服务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品牌与消费者互动增强：品牌需要与消费者建立更加紧密的联系，通过定制化的产品和服务来增强消费者的忠诚度和满意度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跨界合作与联合推广趋势</a:t>
            </a:r>
            <a:endParaRPr altLang="en-US" lang="zh-CN"/>
          </a:p>
        </p:txBody>
      </p:sp>
      <p:sp>
        <p:nvSpPr>
          <p:cNvPr id="10505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跨界合作：品牌与不同行业、领域的合作，实现资源共享和优势互补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联合推广：品牌之间的联合推广，共同扩大市场份额和影响力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社交媒体与短视频平台：利用社交媒体和短视频平台进行品牌推广，提高品牌知名度和美誉度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内容营销：通过内容营销，传递品牌价值观和故事，吸引目标客户群体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社会责任与可持续发展趋势</a:t>
            </a:r>
            <a:endParaRPr altLang="en-US" lang="zh-CN"/>
          </a:p>
        </p:txBody>
      </p:sp>
      <p:sp>
        <p:nvSpPr>
          <p:cNvPr id="105061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1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61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社会责任：品牌在发展过程中，需要积极履行社会责任，关注环保、公益等方面，提升品牌形象和公信力。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1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2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可持续发展：品牌需要关注可持续发展，推动绿色、低碳、循环经济的发展，实现经济效益和社会效益的双重提升。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2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2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数字化转型：随着互联网技术的发展，品牌需要积极拥抱数字化转型，利用大数据、人工智能等技术手段，提升品牌管理和推广的效率和精准度。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3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3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跨界合作与创新：品牌需要积极寻求跨界合作与创新，与其他领域的企业或机构开展合作，共同推动品牌的发展和推广。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67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0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4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0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4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01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2023-12-19T18:45:21Z</dcterms:created>
  <dcterms:modified xsi:type="dcterms:W3CDTF">2023-12-19T18:45:21Z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d5af21397a8843f5b3b5bb4efaa3c668_21</vt:lpwstr>
  </property>
</Properties>
</file>