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085" r:id="rId1"/>
    <p:sldMasterId id="2147485122" r:id="rId2"/>
  </p:sldMasterIdLst>
  <p:notesMasterIdLst>
    <p:notesMasterId r:id="rId3"/>
  </p:notesMasterIdLst>
  <p:sldIdLst>
    <p:sldId id="929" r:id="rId4"/>
    <p:sldId id="934" r:id="rId5"/>
    <p:sldId id="938" r:id="rId6"/>
    <p:sldId id="941" r:id="rId7"/>
    <p:sldId id="947" r:id="rId9"/>
    <p:sldId id="950" r:id="rId10"/>
    <p:sldId id="953" r:id="rId11"/>
    <p:sldId id="956" r:id="rId12"/>
    <p:sldId id="959" r:id="rId13"/>
    <p:sldId id="965" r:id="rId15"/>
    <p:sldId id="968" r:id="rId16"/>
    <p:sldId id="971" r:id="rId17"/>
    <p:sldId id="974" r:id="rId18"/>
    <p:sldId id="977" r:id="rId19"/>
    <p:sldId id="983" r:id="rId21"/>
    <p:sldId id="986" r:id="rId22"/>
    <p:sldId id="989" r:id="rId23"/>
    <p:sldId id="992" r:id="rId24"/>
    <p:sldId id="995" r:id="rId25"/>
    <p:sldId id="1001" r:id="rId27"/>
    <p:sldId id="1004" r:id="rId28"/>
    <p:sldId id="1007" r:id="rId29"/>
    <p:sldId id="1010" r:id="rId30"/>
    <p:sldId id="1013" r:id="rId31"/>
    <p:sldId id="1019" r:id="rId33"/>
    <p:sldId id="1022" r:id="rId34"/>
    <p:sldId id="1026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86" r:id="rId1"/>
    <p:sldLayoutId id="2147485087" r:id="rId2"/>
    <p:sldLayoutId id="2147485088" r:id="rId3"/>
    <p:sldLayoutId id="2147485089" r:id="rId4"/>
    <p:sldLayoutId id="2147485090" r:id="rId5"/>
    <p:sldLayoutId id="2147485091" r:id="rId6"/>
    <p:sldLayoutId id="2147485092" r:id="rId7"/>
    <p:sldLayoutId id="2147485093" r:id="rId8"/>
    <p:sldLayoutId id="2147485094" r:id="rId9"/>
    <p:sldLayoutId id="2147485095" r:id="rId10"/>
    <p:sldLayoutId id="21474850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123" r:id="rId1"/>
    <p:sldLayoutId id="2147485124" r:id="rId2"/>
    <p:sldLayoutId id="2147485125" r:id="rId3"/>
    <p:sldLayoutId id="2147485126" r:id="rId4"/>
    <p:sldLayoutId id="2147485127" r:id="rId5"/>
    <p:sldLayoutId id="2147485128" r:id="rId6"/>
    <p:sldLayoutId id="2147485129" r:id="rId7"/>
    <p:sldLayoutId id="2147485130" r:id="rId8"/>
    <p:sldLayoutId id="2147485131" r:id="rId9"/>
    <p:sldLayoutId id="2147485132" r:id="rId10"/>
    <p:sldLayoutId id="21474851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tags" Target="../tags/tag109.xml"/><Relationship Id="rId18" Type="http://schemas.openxmlformats.org/officeDocument/2006/relationships/tags" Target="../tags/tag110.xml"/><Relationship Id="rId1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tags" Target="../tags/tag296.xml"/><Relationship Id="rId18" Type="http://schemas.openxmlformats.org/officeDocument/2006/relationships/tags" Target="../tags/tag297.xml"/><Relationship Id="rId19" Type="http://schemas.openxmlformats.org/officeDocument/2006/relationships/tags" Target="../tags/tag298.xml"/><Relationship Id="rId20" Type="http://schemas.openxmlformats.org/officeDocument/2006/relationships/tags" Target="../tags/tag299.xml"/><Relationship Id="rId21" Type="http://schemas.openxmlformats.org/officeDocument/2006/relationships/tags" Target="../tags/tag300.xml"/><Relationship Id="rId22" Type="http://schemas.openxmlformats.org/officeDocument/2006/relationships/tags" Target="../tags/tag301.xml"/><Relationship Id="rId23" Type="http://schemas.openxmlformats.org/officeDocument/2006/relationships/tags" Target="../tags/tag302.xml"/><Relationship Id="rId24" Type="http://schemas.openxmlformats.org/officeDocument/2006/relationships/tags" Target="../tags/tag303.xml"/><Relationship Id="rId2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tags" Target="../tags/tag335.xml"/><Relationship Id="rId18" Type="http://schemas.openxmlformats.org/officeDocument/2006/relationships/tags" Target="../tags/tag336.xml"/><Relationship Id="rId19" Type="http://schemas.openxmlformats.org/officeDocument/2006/relationships/tags" Target="../tags/tag337.xml"/><Relationship Id="rId20" Type="http://schemas.openxmlformats.org/officeDocument/2006/relationships/tags" Target="../tags/tag338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电商平台行业工作总结及工作展望2024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电商平台行业工作亮点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电商平台行业工作挑战与对策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电商平台行业工作展望2024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总结与建议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电商平台行业工作总结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电商平台行业工作总结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行业概述与发展历程</a:t>
            </a:r>
            <a:endParaRPr altLang="en-US" lang="zh-CN"/>
          </a:p>
        </p:txBody>
      </p:sp>
      <p:sp>
        <p:nvSpPr>
          <p:cNvPr id="1048934" name="矩形 38"/>
          <p:cNvSpPr/>
          <p:nvPr>
            <p:custDataLst>
              <p:tags r:id="rId1"/>
            </p:custDataLst>
          </p:nvPr>
        </p:nvSpPr>
        <p:spPr>
          <a:xfrm rot="204112">
            <a:off x="838200" y="1882583"/>
            <a:ext cx="3122314" cy="163041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矩形 39"/>
          <p:cNvSpPr/>
          <p:nvPr>
            <p:custDataLst>
              <p:tags r:id="rId2"/>
            </p:custDataLst>
          </p:nvPr>
        </p:nvSpPr>
        <p:spPr>
          <a:xfrm>
            <a:off x="841890" y="1883198"/>
            <a:ext cx="3122314" cy="163041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TextBox 2"/>
          <p:cNvSpPr txBox="1"/>
          <p:nvPr>
            <p:custDataLst>
              <p:tags r:id="rId3"/>
            </p:custDataLst>
          </p:nvPr>
        </p:nvSpPr>
        <p:spPr>
          <a:xfrm>
            <a:off x="1022706" y="2010507"/>
            <a:ext cx="2773890" cy="134613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32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电商平台的定义与分类</a:t>
            </a:r>
            <a:endParaRPr altLang="en-US" b="1" dirty="0" sz="32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40" name="矩形 100"/>
          <p:cNvSpPr/>
          <p:nvPr>
            <p:custDataLst>
              <p:tags r:id="rId4"/>
            </p:custDataLst>
          </p:nvPr>
        </p:nvSpPr>
        <p:spPr>
          <a:xfrm rot="204112">
            <a:off x="4533236" y="1882583"/>
            <a:ext cx="3122314" cy="163041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2" name="矩形 101"/>
          <p:cNvSpPr/>
          <p:nvPr>
            <p:custDataLst>
              <p:tags r:id="rId5"/>
            </p:custDataLst>
          </p:nvPr>
        </p:nvSpPr>
        <p:spPr>
          <a:xfrm>
            <a:off x="4536926" y="1883198"/>
            <a:ext cx="3122314" cy="163041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4" name="TextBox 2"/>
          <p:cNvSpPr txBox="1"/>
          <p:nvPr>
            <p:custDataLst>
              <p:tags r:id="rId6"/>
            </p:custDataLst>
          </p:nvPr>
        </p:nvSpPr>
        <p:spPr>
          <a:xfrm>
            <a:off x="4718357" y="2010507"/>
            <a:ext cx="2773890" cy="134613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32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行业规模与增长趋势</a:t>
            </a:r>
            <a:endParaRPr altLang="en-US" b="1" dirty="0" sz="32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46" name="矩形 122"/>
          <p:cNvSpPr/>
          <p:nvPr>
            <p:custDataLst>
              <p:tags r:id="rId7"/>
            </p:custDataLst>
          </p:nvPr>
        </p:nvSpPr>
        <p:spPr>
          <a:xfrm rot="204112">
            <a:off x="8228272" y="1882583"/>
            <a:ext cx="3122314" cy="163041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8" name="矩形 123"/>
          <p:cNvSpPr/>
          <p:nvPr>
            <p:custDataLst>
              <p:tags r:id="rId8"/>
            </p:custDataLst>
          </p:nvPr>
        </p:nvSpPr>
        <p:spPr>
          <a:xfrm>
            <a:off x="8231962" y="1883198"/>
            <a:ext cx="3122314" cy="163041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TextBox 2"/>
          <p:cNvSpPr txBox="1"/>
          <p:nvPr>
            <p:custDataLst>
              <p:tags r:id="rId9"/>
            </p:custDataLst>
          </p:nvPr>
        </p:nvSpPr>
        <p:spPr>
          <a:xfrm>
            <a:off x="8412163" y="2010507"/>
            <a:ext cx="2773890" cy="134613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32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主要参与者与竞争格局</a:t>
            </a:r>
            <a:endParaRPr altLang="en-US" b="1" dirty="0" sz="32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52" name="矩形 89"/>
          <p:cNvSpPr/>
          <p:nvPr>
            <p:custDataLst>
              <p:tags r:id="rId10"/>
            </p:custDataLst>
          </p:nvPr>
        </p:nvSpPr>
        <p:spPr>
          <a:xfrm rot="204112">
            <a:off x="838200" y="4029001"/>
            <a:ext cx="3122314" cy="163041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矩形 90"/>
          <p:cNvSpPr/>
          <p:nvPr>
            <p:custDataLst>
              <p:tags r:id="rId11"/>
            </p:custDataLst>
          </p:nvPr>
        </p:nvSpPr>
        <p:spPr>
          <a:xfrm>
            <a:off x="841890" y="4029616"/>
            <a:ext cx="3122314" cy="163041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TextBox 2"/>
          <p:cNvSpPr txBox="1"/>
          <p:nvPr>
            <p:custDataLst>
              <p:tags r:id="rId12"/>
            </p:custDataLst>
          </p:nvPr>
        </p:nvSpPr>
        <p:spPr>
          <a:xfrm>
            <a:off x="1022706" y="4156925"/>
            <a:ext cx="2773890" cy="134613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32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政策环境与监管要求</a:t>
            </a:r>
            <a:endParaRPr altLang="en-US" b="1" dirty="0" sz="32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58" name="矩形 111"/>
          <p:cNvSpPr/>
          <p:nvPr>
            <p:custDataLst>
              <p:tags r:id="rId13"/>
            </p:custDataLst>
          </p:nvPr>
        </p:nvSpPr>
        <p:spPr>
          <a:xfrm rot="204112">
            <a:off x="4533236" y="4029001"/>
            <a:ext cx="3122314" cy="1630416"/>
          </a:xfrm>
          <a:prstGeom prst="rect"/>
          <a:solidFill>
            <a:schemeClr val="accent5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矩形 112"/>
          <p:cNvSpPr/>
          <p:nvPr>
            <p:custDataLst>
              <p:tags r:id="rId14"/>
            </p:custDataLst>
          </p:nvPr>
        </p:nvSpPr>
        <p:spPr>
          <a:xfrm>
            <a:off x="4536926" y="4029616"/>
            <a:ext cx="3122314" cy="1630416"/>
          </a:xfrm>
          <a:prstGeom prst="rect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lnSpc>
                <a:spcPct val="130000"/>
              </a:lnSpc>
            </a:pPr>
            <a:endParaRPr altLang="en-US" lang="zh-CN"/>
          </a:p>
        </p:txBody>
      </p:sp>
      <p:sp>
        <p:nvSpPr>
          <p:cNvPr id="1048962" name="TextBox 2"/>
          <p:cNvSpPr txBox="1"/>
          <p:nvPr>
            <p:custDataLst>
              <p:tags r:id="rId15"/>
            </p:custDataLst>
          </p:nvPr>
        </p:nvSpPr>
        <p:spPr>
          <a:xfrm>
            <a:off x="4718357" y="4156925"/>
            <a:ext cx="2773890" cy="1346139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36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技术创新与商业模式变革</a:t>
            </a:r>
            <a:endParaRPr altLang="en-US" b="1" dirty="0" sz="36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64" name="矩形 8"/>
          <p:cNvSpPr/>
          <p:nvPr>
            <p:custDataLst>
              <p:tags r:id="rId16"/>
            </p:custDataLst>
          </p:nvPr>
        </p:nvSpPr>
        <p:spPr>
          <a:xfrm rot="204112">
            <a:off x="8228272" y="4029001"/>
            <a:ext cx="3122314" cy="1630416"/>
          </a:xfrm>
          <a:prstGeom prst="rect"/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矩形 9"/>
          <p:cNvSpPr/>
          <p:nvPr>
            <p:custDataLst>
              <p:tags r:id="rId17"/>
            </p:custDataLst>
          </p:nvPr>
        </p:nvSpPr>
        <p:spPr>
          <a:xfrm>
            <a:off x="8231962" y="4029616"/>
            <a:ext cx="3122314" cy="1630416"/>
          </a:xfrm>
          <a:prstGeom prst="rect"/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lnSpc>
                <a:spcPct val="130000"/>
              </a:lnSpc>
            </a:pPr>
            <a:endParaRPr altLang="en-US" lang="zh-CN"/>
          </a:p>
        </p:txBody>
      </p:sp>
      <p:sp>
        <p:nvSpPr>
          <p:cNvPr id="1048968" name="TextBox 2"/>
          <p:cNvSpPr txBox="1"/>
          <p:nvPr>
            <p:custDataLst>
              <p:tags r:id="rId18"/>
            </p:custDataLst>
          </p:nvPr>
        </p:nvSpPr>
        <p:spPr>
          <a:xfrm>
            <a:off x="8413393" y="4156925"/>
            <a:ext cx="2773890" cy="1346139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32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行业挑战与机遇</a:t>
            </a:r>
            <a:endParaRPr altLang="en-US" b="1" dirty="0" sz="32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电商平台类型与特点</a:t>
            </a:r>
            <a:endParaRPr altLang="en-US" lang="zh-CN"/>
          </a:p>
        </p:txBody>
      </p:sp>
      <p:sp>
        <p:nvSpPr>
          <p:cNvPr id="104900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电商平台定义：电商平台是一种基于互联网的在线交易平台，通过电子商务技术实现商品或服务的交易、支付、物流配送等环节。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电商平台类型：B2B、B2C、C2C、O2O等，其中B2B代表企业对企业，B2C代表企业对消费者，C2C代表消费者对消费者，O2O代表线上到线下。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电商平台特点：便捷性、全球化、个性化、安全性等。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电商平台发展趋势：移动化、社交化、智能化等。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行业现状与竞争格局</a:t>
            </a:r>
            <a:endParaRPr altLang="en-US" lang="zh-CN"/>
          </a:p>
        </p:txBody>
      </p:sp>
      <p:sp>
        <p:nvSpPr>
          <p:cNvPr id="1049046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行业规模与增长趋势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52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主要竞争者与市场份额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58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消费者行为与需求特点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64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行业面临的挑战与机遇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成功案例与经验教训</a:t>
            </a:r>
            <a:endParaRPr altLang="en-US" lang="zh-CN"/>
          </a:p>
        </p:txBody>
      </p:sp>
      <p:sp>
        <p:nvSpPr>
          <p:cNvPr id="104910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成功案例：介绍电商平台行业的成功案例，如京东、淘宝等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经验教训：总结电商平台行业的发展经验教训，如如何应对市场竞争、如何提高用户体验等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案例分析：对成功案例进行深入分析，探讨其背后的原因和策略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经验教训总结：总结经验教训，为未来的发展提供参考和借鉴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电商平台行业工作亮点</a:t>
            </a:r>
            <a:endParaRPr altLang="en-US" dirty="0" lang="zh-CN"/>
          </a:p>
        </p:txBody>
      </p:sp>
      <p:sp>
        <p:nvSpPr>
          <p:cNvPr id="10491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创新驱动，技术引领</a:t>
            </a:r>
            <a:endParaRPr altLang="en-US" lang="zh-CN"/>
          </a:p>
        </p:txBody>
      </p:sp>
      <p:sp>
        <p:nvSpPr>
          <p:cNvPr id="10492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电商平台行业的服务创新：分析了电商平台行业在服务方面的创新和优化，如个性化推荐、智能客服、售后服务等服务的提升，以及这些服务如何提高消费者的满意度和忠诚度。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电商平台行业的技术创新：介绍了电商平台行业在技术方面的创新和突破，如人工智能、大数据、云计算等技术的应用，以及这些技术如何提高电商平台的运营效率和用户体验。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8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电商平台行业的模式创新：探讨了电商平台行业在商业模式方面的创新和变革，如社交电商、直播电商、跨境电商等新兴模式的出现和发展，以及这些模式如何改变消费者的购物方式和消费习惯。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4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电商平台行业的未来展望：探讨了电商平台行业的未来发展趋势和前景，如数字化、智能化、绿色化等方向的发展，以及这些方向如何引领电商平台行业的未来发展。</a:t>
            </a:r>
            <a:endParaRPr altLang="zh-CN" dirty="0" sz="14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多元化发展，满足用户需求</a:t>
            </a:r>
            <a:endParaRPr altLang="en-US" lang="zh-CN"/>
          </a:p>
        </p:txBody>
      </p:sp>
      <p:sp>
        <p:nvSpPr>
          <p:cNvPr id="104927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电商平台行业多元化发展：通过不断拓展业务范围，增加产品和服务种类，满足不同用户的需求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用户需求驱动创新：通过深入了解用户需求，不断优化产品和服务，提高用户体验和满意度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跨界合作与共赢：与其他行业进行合作，共同推出创新产品和服务，为用户提供更多选择和价值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社会责任与可持续发展：积极履行社会责任，关注环保、公益等方面，推动可持续发展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强化品牌建设，提升影响力</a:t>
            </a:r>
            <a:endParaRPr altLang="en-US" lang="zh-CN"/>
          </a:p>
        </p:txBody>
      </p:sp>
      <p:sp>
        <p:nvSpPr>
          <p:cNvPr id="10493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品牌建设策略：通过精准定位、差异化竞争和优质服务，打造具有竞争力的电商平台品牌。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品牌传播渠道：利用社交媒体、广告、公关活动等多种渠道，提高品牌知名度和美誉度。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品牌合作与联盟：与其他知名品牌或机构建立合作关系，共同推广品牌，扩大影响力。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数据分析与优化：通过对用户行为、市场趋势等数据进行分析，不断优化品牌建设策略，提高品牌竞争力。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社会责任履行，积极回馈社会</a:t>
            </a:r>
            <a:endParaRPr altLang="en-US" lang="zh-CN"/>
          </a:p>
        </p:txBody>
      </p:sp>
      <p:sp>
        <p:nvSpPr>
          <p:cNvPr id="104939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倡导诚信经营，维护消费者权益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0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推动可持续发展，关注环保和公益事业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积极投身公益事业，回馈社会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1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电商平台行业的社会责任意识增强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电商平台行业工作挑战与对策</a:t>
            </a:r>
            <a:endParaRPr altLang="en-US" dirty="0" lang="zh-CN"/>
          </a:p>
        </p:txBody>
      </p:sp>
      <p:sp>
        <p:nvSpPr>
          <p:cNvPr id="10494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市场竞争激烈，如何保持领先地位</a:t>
            </a:r>
            <a:endParaRPr altLang="en-US" lang="zh-CN"/>
          </a:p>
        </p:txBody>
      </p:sp>
      <p:sp>
        <p:nvSpPr>
          <p:cNvPr id="10495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创新商业模式和运营模式：通过创新商业模式和运营模式，降低成本，提高效率，增加盈利能力。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加强人才培养和团队建设：通过加强人才培养和团队建设，提高员工素质和技能水平，增强团队凝聚力和执行力。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提升产品质量和服务水平：通过不断改进产品功能和性能，提高服务质量，满足消费者需求，增强品牌竞争力。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加强市场营销和推广：通过多种渠道进行市场营销和推广，提高品牌知名度和美誉度，吸引更多潜在客户。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用户需求多样化，如何满足个性化需求</a:t>
            </a:r>
            <a:endParaRPr altLang="en-US" lang="zh-CN"/>
          </a:p>
        </p:txBody>
      </p:sp>
      <p:sp>
        <p:nvSpPr>
          <p:cNvPr id="1049576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578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580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584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8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用户需求多样化：电商平台行业面临着来自不同年龄、性别、地域、职业等用户群体的多样化需求。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90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个性化需求：随着消费升级和个性化消费趋势的加强，用户对产品的个性化需求也越来越高。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92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应对策略：电商平台行业需要不断创新，提供更加个性化、定制化的产品和服务，以满足用户的多样化需求。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94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未来展望：随着技术的不断进步和消费者需求的不断变化，电商平台行业需要持续关注市场动态，不断调整和优化自身业务模式，以适应未来市场的发展。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596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法律法规不断完善，如何合规运营</a:t>
            </a:r>
            <a:endParaRPr altLang="en-US" lang="zh-CN"/>
          </a:p>
        </p:txBody>
      </p:sp>
      <p:sp>
        <p:nvSpPr>
          <p:cNvPr id="104963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了解并遵守相关法律法规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建立完善的合规运营体系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4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加强内部监管，确保合规运营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及时应对法律风险，保障企业稳健发展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应对突发事件，如何快速响应与恢复</a:t>
            </a:r>
            <a:endParaRPr altLang="en-US" lang="zh-CN"/>
          </a:p>
        </p:txBody>
      </p:sp>
      <p:sp>
        <p:nvSpPr>
          <p:cNvPr id="104969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快速响应机制：建立快速响应机制，确保在突发事件发生时能够迅速启动应急响应，减少损失和影响。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建立应急预案：针对可能发生的突发事件，制定相应的应急预案，明确应对措施和责任人。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恢复策略：制定恢复策略，包括数据恢复、系统恢复、业务恢复等方面，确保在突发事件后能够尽快恢复正常运营。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培训与演练：加强员工应对突发事件的能力培训，定期进行演练，提高应对突发事件的能力和效率。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1852"/>
          </a:bodyPr>
          <a:p>
            <a:r>
              <a:rPr altLang="en-US" dirty="0" lang="zh-CN"/>
              <a:t>电商平台行业工作展望2024</a:t>
            </a:r>
            <a:endParaRPr altLang="en-US" dirty="0" lang="zh-CN"/>
          </a:p>
        </p:txBody>
      </p:sp>
      <p:sp>
        <p:nvSpPr>
          <p:cNvPr id="10497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发展趋势预测与分析</a:t>
            </a:r>
            <a:endParaRPr altLang="en-US" lang="zh-CN"/>
          </a:p>
        </p:txBody>
      </p:sp>
      <p:sp>
        <p:nvSpPr>
          <p:cNvPr id="10498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电商平台行业规模将持续扩大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人工智能和大数据技术将推动电商行业创新发展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跨境电商将成为新的增长点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移动电商将占据更大市场份额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未来重点工作方向与目标</a:t>
            </a:r>
            <a:endParaRPr altLang="en-US" lang="zh-CN"/>
          </a:p>
        </p:txBody>
      </p:sp>
      <p:sp>
        <p:nvSpPr>
          <p:cNvPr id="104987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0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强化供应链管理：优化供应链体系，提高采购、库存、物流等环节的效率和准确性，降低成本，提高盈利能力。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6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培养人才队伍：加强人才培养和引进，建立高素质、专业化的人才队伍，为公司的长远发展提供有力保障。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0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92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提升用户体验：优化购物流程，提高物流配送效率，加强售后服务，增强用户满意度和忠诚度。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6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8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拓展市场份额：通过线上线下融合、跨界合作等方式，扩大市场份额，提高品牌知名度和影响力。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2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4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推进数字化转型：加强技术研发和创新，推动电商平台向智能化、个性化、精细化方向发展。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6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创新驱动，持续推动行业发展</a:t>
            </a:r>
            <a:endParaRPr altLang="en-US" lang="zh-CN"/>
          </a:p>
        </p:txBody>
      </p:sp>
      <p:sp>
        <p:nvSpPr>
          <p:cNvPr id="1049942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创新驱动：电商平台行业需要不断创新，推动技术、模式、服务等方面的升级，以满足消费者日益增长的需求。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46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48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绿色发展：随着环保意识的不断提高，电商平台行业需要积极推广绿色发展理念，加强环保技术的应用，推动行业的可持续发展。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持续推动行业发展：电商平台行业需要不断推动行业的发展，通过合作、联盟等方式，加强与产业链上下游的协同，共同推动行业的发展。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54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56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智能化发展：随着人工智能、大数据等技术的不断发展，电商平台行业需要不断加强智能化技术的应用，提高运营效率和服务质量。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强化合作，实现共赢发展</a:t>
            </a:r>
            <a:endParaRPr altLang="en-US" lang="zh-CN"/>
          </a:p>
        </p:txBody>
      </p:sp>
      <p:sp>
        <p:nvSpPr>
          <p:cNvPr id="1049992" name="Rectangle 6"/>
          <p:cNvSpPr/>
          <p:nvPr>
            <p:custDataLst>
              <p:tags r:id="rId1"/>
            </p:custDataLst>
          </p:nvPr>
        </p:nvSpPr>
        <p:spPr>
          <a:xfrm>
            <a:off x="968624" y="1481264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94" name="Rectangle 6"/>
          <p:cNvSpPr/>
          <p:nvPr>
            <p:custDataLst>
              <p:tags r:id="rId2"/>
            </p:custDataLst>
          </p:nvPr>
        </p:nvSpPr>
        <p:spPr>
          <a:xfrm>
            <a:off x="968624" y="2252838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96" name="Rectangle 6"/>
          <p:cNvSpPr/>
          <p:nvPr>
            <p:custDataLst>
              <p:tags r:id="rId3"/>
            </p:custDataLst>
          </p:nvPr>
        </p:nvSpPr>
        <p:spPr>
          <a:xfrm>
            <a:off x="968624" y="3025023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998" name="Rectangle 6"/>
          <p:cNvSpPr/>
          <p:nvPr>
            <p:custDataLst>
              <p:tags r:id="rId4"/>
            </p:custDataLst>
          </p:nvPr>
        </p:nvSpPr>
        <p:spPr>
          <a:xfrm>
            <a:off x="968624" y="3796597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00" name="Rectangle 6"/>
          <p:cNvSpPr/>
          <p:nvPr>
            <p:custDataLst>
              <p:tags r:id="rId5"/>
            </p:custDataLst>
          </p:nvPr>
        </p:nvSpPr>
        <p:spPr>
          <a:xfrm>
            <a:off x="968624" y="4568172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02" name="Rectangle 6"/>
          <p:cNvSpPr/>
          <p:nvPr>
            <p:custDataLst>
              <p:tags r:id="rId6"/>
            </p:custDataLst>
          </p:nvPr>
        </p:nvSpPr>
        <p:spPr>
          <a:xfrm>
            <a:off x="968624" y="5339137"/>
            <a:ext cx="1038539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04" name="矩形: 圆角 34"/>
          <p:cNvSpPr/>
          <p:nvPr>
            <p:custDataLst>
              <p:tags r:id="rId7"/>
            </p:custDataLst>
          </p:nvPr>
        </p:nvSpPr>
        <p:spPr>
          <a:xfrm>
            <a:off x="838200" y="2250401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06" name="矩形: 圆角 35"/>
          <p:cNvSpPr/>
          <p:nvPr>
            <p:custDataLst>
              <p:tags r:id="rId8"/>
            </p:custDataLst>
          </p:nvPr>
        </p:nvSpPr>
        <p:spPr>
          <a:xfrm>
            <a:off x="838200" y="1478216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08" name="矩形: 圆角 36"/>
          <p:cNvSpPr/>
          <p:nvPr>
            <p:custDataLst>
              <p:tags r:id="rId9"/>
            </p:custDataLst>
          </p:nvPr>
        </p:nvSpPr>
        <p:spPr>
          <a:xfrm>
            <a:off x="838200" y="379355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10" name="矩形: 圆角 37"/>
          <p:cNvSpPr/>
          <p:nvPr>
            <p:custDataLst>
              <p:tags r:id="rId10"/>
            </p:custDataLst>
          </p:nvPr>
        </p:nvSpPr>
        <p:spPr>
          <a:xfrm>
            <a:off x="838200" y="3021975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12" name="矩形: 圆角 38"/>
          <p:cNvSpPr/>
          <p:nvPr>
            <p:custDataLst>
              <p:tags r:id="rId11"/>
            </p:custDataLst>
          </p:nvPr>
        </p:nvSpPr>
        <p:spPr>
          <a:xfrm>
            <a:off x="838200" y="533609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0014" name="矩形: 圆角 39"/>
          <p:cNvSpPr/>
          <p:nvPr>
            <p:custDataLst>
              <p:tags r:id="rId12"/>
            </p:custDataLst>
          </p:nvPr>
        </p:nvSpPr>
        <p:spPr>
          <a:xfrm>
            <a:off x="838200" y="4565125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0016" name="正文"/>
          <p:cNvSpPr txBox="1"/>
          <p:nvPr>
            <p:custDataLst>
              <p:tags r:id="rId13"/>
            </p:custDataLst>
          </p:nvPr>
        </p:nvSpPr>
        <p:spPr>
          <a:xfrm>
            <a:off x="2932909" y="1484920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加强与供应商的合作：通过与供应商建立更加紧密的合作关系，共同优化供应链，提高物流效率，降低成本，为消费者提供更好的购物体验。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18" name="标题"/>
          <p:cNvSpPr txBox="1"/>
          <p:nvPr>
            <p:custDataLst>
              <p:tags r:id="rId14"/>
            </p:custDataLst>
          </p:nvPr>
        </p:nvSpPr>
        <p:spPr>
          <a:xfrm>
            <a:off x="937542" y="1484920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20" name="正文"/>
          <p:cNvSpPr txBox="1"/>
          <p:nvPr>
            <p:custDataLst>
              <p:tags r:id="rId15"/>
            </p:custDataLst>
          </p:nvPr>
        </p:nvSpPr>
        <p:spPr>
          <a:xfrm>
            <a:off x="2932909" y="2257105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促进与政府的合作：积极响应政府政策，加强与政府的沟通与合作，共同推动电商行业的发展。同时，政府也可以通过电商平台更好地了解消费者需求和市场动态，为政策制定提供更加准确的数据支持。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22" name="标题"/>
          <p:cNvSpPr txBox="1"/>
          <p:nvPr>
            <p:custDataLst>
              <p:tags r:id="rId16"/>
            </p:custDataLst>
          </p:nvPr>
        </p:nvSpPr>
        <p:spPr>
          <a:xfrm>
            <a:off x="937542" y="2257105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24" name="正文"/>
          <p:cNvSpPr txBox="1"/>
          <p:nvPr>
            <p:custDataLst>
              <p:tags r:id="rId17"/>
            </p:custDataLst>
          </p:nvPr>
        </p:nvSpPr>
        <p:spPr>
          <a:xfrm>
            <a:off x="2932909" y="3028679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加强与同行的合作：通过与同行的合作，共同探讨行业发展趋势和未来发展方向，共同推动行业进步。同时，也可以通过合作实现资源共享，降低运营成本，提高市场竞争力。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26" name="标题"/>
          <p:cNvSpPr txBox="1"/>
          <p:nvPr>
            <p:custDataLst>
              <p:tags r:id="rId18"/>
            </p:custDataLst>
          </p:nvPr>
        </p:nvSpPr>
        <p:spPr>
          <a:xfrm>
            <a:off x="937542" y="3028679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28" name="正文"/>
          <p:cNvSpPr txBox="1"/>
          <p:nvPr>
            <p:custDataLst>
              <p:tags r:id="rId19"/>
            </p:custDataLst>
          </p:nvPr>
        </p:nvSpPr>
        <p:spPr>
          <a:xfrm>
            <a:off x="2932909" y="3800863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143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推动跨界合作：通过与其他行业的合作，共同探索新的商业模式和市场机会，为消费者提供更加多样化的产品和服务。例如，与旅游、教育、医疗等行业的合作，可以为消费者提供更加便捷、高效的服务体验。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30" name="标题"/>
          <p:cNvSpPr txBox="1"/>
          <p:nvPr>
            <p:custDataLst>
              <p:tags r:id="rId20"/>
            </p:custDataLst>
          </p:nvPr>
        </p:nvSpPr>
        <p:spPr>
          <a:xfrm>
            <a:off x="937542" y="3800863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32" name="正文"/>
          <p:cNvSpPr txBox="1"/>
          <p:nvPr>
            <p:custDataLst>
              <p:tags r:id="rId21"/>
            </p:custDataLst>
          </p:nvPr>
        </p:nvSpPr>
        <p:spPr>
          <a:xfrm>
            <a:off x="2932909" y="4571829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加强人才培养和引进：通过加强人才培养和引进，提高行业整体素质和水平，为行业的发展提供更加有力的人才保障。同时，也可以通过人才交流和引进，促进不同地区和不同行业之间的交流与合作。</a:t>
            </a:r>
            <a:endParaRPr altLang="en-US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34" name="标题"/>
          <p:cNvSpPr txBox="1"/>
          <p:nvPr>
            <p:custDataLst>
              <p:tags r:id="rId22"/>
            </p:custDataLst>
          </p:nvPr>
        </p:nvSpPr>
        <p:spPr>
          <a:xfrm>
            <a:off x="937542" y="4571829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36" name="正文"/>
          <p:cNvSpPr txBox="1"/>
          <p:nvPr>
            <p:custDataLst>
              <p:tags r:id="rId23"/>
            </p:custDataLst>
          </p:nvPr>
        </p:nvSpPr>
        <p:spPr>
          <a:xfrm>
            <a:off x="2932909" y="534279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7143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推动技术创新和研发：通过技术创新和研发，提高电商平台的技术水平和创新能力，为消费者提供更加便捷、高效、安全的购物体验。同时，也可以通过技术创新和研发，推动行业的技术进步和转型升级。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38" name="标题"/>
          <p:cNvSpPr txBox="1"/>
          <p:nvPr>
            <p:custDataLst>
              <p:tags r:id="rId24"/>
            </p:custDataLst>
          </p:nvPr>
        </p:nvSpPr>
        <p:spPr>
          <a:xfrm>
            <a:off x="937542" y="534279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总结与建议</a:t>
            </a:r>
            <a:endParaRPr altLang="en-US" dirty="0" lang="zh-CN"/>
          </a:p>
        </p:txBody>
      </p:sp>
      <p:sp>
        <p:nvSpPr>
          <p:cNvPr id="10500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对电商平台行业工作的总结评价</a:t>
            </a:r>
            <a:endParaRPr altLang="en-US" lang="zh-CN"/>
          </a:p>
        </p:txBody>
      </p:sp>
      <p:sp>
        <p:nvSpPr>
          <p:cNvPr id="105013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4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5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政策监管加强，行业规范逐步形成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未来发展趋势看好，但仍需关注风险和挑战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行业规模持续扩大，用户数量不断增加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6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竞争激烈，各大平台不断创新以吸引用户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01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深化供应链合作，提升物流配送效率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加强技术创新，提升平台用户体验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关注政策法规变化，合规经营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拓展国际市场，推动全球化战略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70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27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5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5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5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VALUE" val="12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5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5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5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5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5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5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5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5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5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UNIT_VALUE" val="12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66_5*l_h_i*1_5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9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9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66_5*l_h_i*1_5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9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231366_5*l_h_a*1_5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UNIT_VALUE" val="12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66_5*l_h_i*1_6_2"/>
  <p:tag name="KSO_WM_TEMPLATE_CATEGORY" val="diagram"/>
  <p:tag name="KSO_WM_TEMPLATE_INDEX" val="2023136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10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66_5*l_h_i*1_6_1"/>
  <p:tag name="KSO_WM_TEMPLATE_CATEGORY" val="diagram"/>
  <p:tag name="KSO_WM_TEMPLATE_INDEX" val="2023136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6_1"/>
  <p:tag name="KSO_WM_UNIT_ID" val="diagram20231366_5*l_h_a*1_6_1"/>
  <p:tag name="KSO_WM_TEMPLATE_CATEGORY" val="diagram"/>
  <p:tag name="KSO_WM_TEMPLATE_INDEX" val="2023136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5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5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5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5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39_5*l_h_i*1_5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639_5*l_h_i*1_6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5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5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5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5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639_5*l_h_i*1_6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39_5*l_h_i*1_5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5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5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5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5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5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5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5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5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39_5*l_h_f*1_5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39_5*l_h_a*1_5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39_5*l_h_f*1_6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39_5*l_h_a*1_6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42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2023-12-17T20:27:31Z</dcterms:created>
  <dcterms:modified xsi:type="dcterms:W3CDTF">2023-12-17T20:27:31Z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bb60aec569ea4b6aa5387e29708023fd_21</vt:lpwstr>
  </property>
</Properties>
</file>