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52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7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70.xml" /><Relationship Id="rId3" Type="http://schemas.openxmlformats.org/officeDocument/2006/relationships/tags" Target="../tags/tag71.xml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tags" Target="../tags/tag75.xml" /><Relationship Id="rId8" Type="http://schemas.openxmlformats.org/officeDocument/2006/relationships/tags" Target="../tags/tag76.xml" /><Relationship Id="rId9" Type="http://schemas.openxmlformats.org/officeDocument/2006/relationships/tags" Target="../tags/tag7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tags" Target="../tags/tag79.xml" /><Relationship Id="rId3" Type="http://schemas.openxmlformats.org/officeDocument/2006/relationships/tags" Target="../tags/tag80.xml" /><Relationship Id="rId4" Type="http://schemas.openxmlformats.org/officeDocument/2006/relationships/tags" Target="../tags/tag81.xml" /><Relationship Id="rId5" Type="http://schemas.openxmlformats.org/officeDocument/2006/relationships/tags" Target="../tags/tag82.xml" /><Relationship Id="rId6" Type="http://schemas.openxmlformats.org/officeDocument/2006/relationships/tags" Target="../tags/tag83.xml" /><Relationship Id="rId7" Type="http://schemas.openxmlformats.org/officeDocument/2006/relationships/tags" Target="../tags/tag84.xml" /><Relationship Id="rId8" Type="http://schemas.openxmlformats.org/officeDocument/2006/relationships/tags" Target="../tags/tag85.xml" /><Relationship Id="rId9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10" Type="http://schemas.openxmlformats.org/officeDocument/2006/relationships/tags" Target="../tags/tag101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07.xml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22.xml" /><Relationship Id="rId3" Type="http://schemas.openxmlformats.org/officeDocument/2006/relationships/tags" Target="../tags/tag123.xml" /><Relationship Id="rId4" Type="http://schemas.openxmlformats.org/officeDocument/2006/relationships/tags" Target="../tags/tag124.xml" /><Relationship Id="rId5" Type="http://schemas.openxmlformats.org/officeDocument/2006/relationships/tags" Target="../tags/tag125.xml" /><Relationship Id="rId6" Type="http://schemas.openxmlformats.org/officeDocument/2006/relationships/tags" Target="../tags/tag126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8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tags" Target="../tags/tag143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tags" Target="../tags/tag150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tags" Target="../tags/tag171.xml" /><Relationship Id="rId8" Type="http://schemas.openxmlformats.org/officeDocument/2006/relationships/tags" Target="../tags/tag172.xml" /><Relationship Id="rId9" Type="http://schemas.openxmlformats.org/officeDocument/2006/relationships/tags" Target="../tags/tag17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4.xml" /><Relationship Id="rId2" Type="http://schemas.openxmlformats.org/officeDocument/2006/relationships/tags" Target="../tags/tag175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热个体户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 flipV="1">
            <a:off x="-635" y="0"/>
            <a:ext cx="12192000" cy="6857365"/>
          </a:xfrm>
          <a:prstGeom prst="rect">
            <a:avLst/>
          </a:prstGeom>
        </p:spPr>
      </p:pic>
      <p:sp>
        <p:nvSpPr>
          <p:cNvPr id="8" name="署名"/>
          <p:cNvSpPr txBox="1"/>
          <p:nvPr>
            <p:ph type="body" idx="3" hasCustomPrompt="1"/>
            <p:custDataLst>
              <p:tags r:id="rId3"/>
            </p:custDataLst>
          </p:nvPr>
        </p:nvSpPr>
        <p:spPr>
          <a:xfrm>
            <a:off x="1098550" y="4037965"/>
            <a:ext cx="1943100" cy="4368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007110" y="2699385"/>
            <a:ext cx="6332855" cy="105156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1007110" y="1318895"/>
            <a:ext cx="6333490" cy="156083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cxnSp>
        <p:nvCxnSpPr>
          <p:cNvPr id="22" name="直接连接符 21"/>
          <p:cNvCxnSpPr/>
          <p:nvPr>
            <p:custDataLst>
              <p:tags r:id="rId3"/>
            </p:custDataLst>
          </p:nvPr>
        </p:nvCxnSpPr>
        <p:spPr>
          <a:xfrm>
            <a:off x="11513820" y="49530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4"/>
            </p:custDataLst>
          </p:nvPr>
        </p:nvCxnSpPr>
        <p:spPr>
          <a:xfrm>
            <a:off x="11513820" y="55372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5"/>
            </p:custDataLst>
          </p:nvPr>
        </p:nvCxnSpPr>
        <p:spPr>
          <a:xfrm>
            <a:off x="11513820" y="612140"/>
            <a:ext cx="133985" cy="0"/>
          </a:xfrm>
          <a:prstGeom prst="line">
            <a:avLst/>
          </a:prstGeom>
          <a:ln w="12700"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文"/>
          <p:cNvSpPr txBox="1"/>
          <p:nvPr>
            <p:ph idx="2"/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0" name="图片 49" descr="二万个通过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2635" cy="6857365"/>
          </a:xfrm>
          <a:prstGeom prst="rect">
            <a:avLst/>
          </a:prstGeom>
        </p:spPr>
      </p:pic>
      <p:sp>
        <p:nvSpPr>
          <p:cNvPr id="33" name="圆角矩形 32"/>
          <p:cNvSpPr/>
          <p:nvPr>
            <p:custDataLst>
              <p:tags r:id="rId3"/>
            </p:custDataLst>
          </p:nvPr>
        </p:nvSpPr>
        <p:spPr>
          <a:xfrm>
            <a:off x="10532110" y="4648200"/>
            <a:ext cx="572770" cy="755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节编号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8674735" y="1183641"/>
            <a:ext cx="2516505" cy="197738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5302885" y="3161030"/>
            <a:ext cx="5888355" cy="1352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正文"/>
          <p:cNvSpPr txBox="1"/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7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9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正文"/>
          <p:cNvSpPr txBox="1"/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tretch>
            <a:fillRect/>
          </a:stretch>
        </p:blipFill>
        <p:spPr>
          <a:xfrm flipV="1">
            <a:off x="635" y="0"/>
            <a:ext cx="12191365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5694680" y="349885"/>
            <a:ext cx="5486400" cy="6826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rgbClr val="4788FF"/>
                    </a:gs>
                  </a:gsLst>
                  <a:lin ang="2460000" scaled="0"/>
                </a:gra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lt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lt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热个体户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12314" r="7229" b="0"/>
          <a:stretch>
            <a:fillRect/>
          </a:stretch>
        </p:blipFill>
        <p:spPr>
          <a:xfrm flipV="1">
            <a:off x="-635" y="0"/>
            <a:ext cx="12192000" cy="6857365"/>
          </a:xfrm>
          <a:prstGeom prst="rect">
            <a:avLst/>
          </a:prstGeom>
        </p:spPr>
      </p:pic>
      <p:sp>
        <p:nvSpPr>
          <p:cNvPr id="7" name="标题"/>
          <p:cNvSpPr txBox="1"/>
          <p:nvPr>
            <p:ph type="title" idx="2" hasCustomPrompt="1"/>
            <p:custDataLst>
              <p:tags r:id="rId3"/>
            </p:custDataLst>
          </p:nvPr>
        </p:nvSpPr>
        <p:spPr>
          <a:xfrm>
            <a:off x="1013460" y="1395730"/>
            <a:ext cx="6620510" cy="21475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6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4"/>
            </p:custDataLst>
          </p:nvPr>
        </p:nvSpPr>
        <p:spPr>
          <a:xfrm>
            <a:off x="1013460" y="4037965"/>
            <a:ext cx="1943100" cy="4368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91440" tIns="45720" rIns="91440" bIns="45720" rtlCol="0" anchor="ctr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lt1"/>
                </a:solidFill>
                <a:latin typeface="+mj-lt"/>
                <a:ea typeface="+mj-lt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6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2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0.xml" /><Relationship Id="rId21" Type="http://schemas.openxmlformats.org/officeDocument/2006/relationships/tags" Target="../tags/tag181.xml" /><Relationship Id="rId22" Type="http://schemas.openxmlformats.org/officeDocument/2006/relationships/tags" Target="../tags/tag182.xml" /><Relationship Id="rId23" Type="http://schemas.openxmlformats.org/officeDocument/2006/relationships/tags" Target="../tags/tag183.xml" /><Relationship Id="rId24" Type="http://schemas.openxmlformats.org/officeDocument/2006/relationships/tags" Target="../tags/tag184.xml" /><Relationship Id="rId25" Type="http://schemas.openxmlformats.org/officeDocument/2006/relationships/tags" Target="../tags/tag185.xml" /><Relationship Id="rId26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标题"/>
          <p:cNvSpPr txBox="1"/>
          <p:nvPr>
            <p:ph type="title" idx="1"/>
            <p:custDataLst>
              <p:tags r:id="rId2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196.xml" /><Relationship Id="rId11" Type="http://schemas.openxmlformats.org/officeDocument/2006/relationships/tags" Target="../tags/tag197.xml" /><Relationship Id="rId12" Type="http://schemas.openxmlformats.org/officeDocument/2006/relationships/tags" Target="../tags/tag198.xml" /><Relationship Id="rId13" Type="http://schemas.openxmlformats.org/officeDocument/2006/relationships/tags" Target="../tags/tag199.xml" /><Relationship Id="rId14" Type="http://schemas.openxmlformats.org/officeDocument/2006/relationships/tags" Target="../tags/tag200.xml" /><Relationship Id="rId15" Type="http://schemas.openxmlformats.org/officeDocument/2006/relationships/tags" Target="../tags/tag201.xml" /><Relationship Id="rId16" Type="http://schemas.openxmlformats.org/officeDocument/2006/relationships/tags" Target="../tags/tag202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tags" Target="../tags/tag194.xml" /><Relationship Id="rId9" Type="http://schemas.openxmlformats.org/officeDocument/2006/relationships/tags" Target="../tags/tag19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3.xml" /><Relationship Id="rId11" Type="http://schemas.openxmlformats.org/officeDocument/2006/relationships/tags" Target="../tags/tag214.xml" /><Relationship Id="rId12" Type="http://schemas.openxmlformats.org/officeDocument/2006/relationships/tags" Target="../tags/tag215.xml" /><Relationship Id="rId13" Type="http://schemas.openxmlformats.org/officeDocument/2006/relationships/tags" Target="../tags/tag216.xml" /><Relationship Id="rId14" Type="http://schemas.openxmlformats.org/officeDocument/2006/relationships/tags" Target="../tags/tag217.xml" /><Relationship Id="rId15" Type="http://schemas.openxmlformats.org/officeDocument/2006/relationships/tags" Target="../tags/tag218.xml" /><Relationship Id="rId16" Type="http://schemas.openxmlformats.org/officeDocument/2006/relationships/tags" Target="../tags/tag219.xml" /><Relationship Id="rId17" Type="http://schemas.openxmlformats.org/officeDocument/2006/relationships/tags" Target="../tags/tag220.xml" /><Relationship Id="rId18" Type="http://schemas.openxmlformats.org/officeDocument/2006/relationships/tags" Target="../tags/tag221.xml" /><Relationship Id="rId19" Type="http://schemas.openxmlformats.org/officeDocument/2006/relationships/tags" Target="../tags/tag222.xml" /><Relationship Id="rId2" Type="http://schemas.openxmlformats.org/officeDocument/2006/relationships/image" Target="../media/image2.jpeg" /><Relationship Id="rId20" Type="http://schemas.openxmlformats.org/officeDocument/2006/relationships/tags" Target="../tags/tag223.xml" /><Relationship Id="rId21" Type="http://schemas.openxmlformats.org/officeDocument/2006/relationships/tags" Target="../tags/tag224.xml" /><Relationship Id="rId22" Type="http://schemas.openxmlformats.org/officeDocument/2006/relationships/tags" Target="../tags/tag22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19" Type="http://schemas.openxmlformats.org/officeDocument/2006/relationships/tags" Target="../tags/tag242.xml" /><Relationship Id="rId2" Type="http://schemas.openxmlformats.org/officeDocument/2006/relationships/image" Target="../media/image2.jpeg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22" Type="http://schemas.openxmlformats.org/officeDocument/2006/relationships/tags" Target="../tags/tag245.xml" /><Relationship Id="rId23" Type="http://schemas.openxmlformats.org/officeDocument/2006/relationships/tags" Target="../tags/tag246.xml" /><Relationship Id="rId24" Type="http://schemas.openxmlformats.org/officeDocument/2006/relationships/tags" Target="../tags/tag247.xml" /><Relationship Id="rId25" Type="http://schemas.openxmlformats.org/officeDocument/2006/relationships/tags" Target="../tags/tag248.xml" /><Relationship Id="rId26" Type="http://schemas.openxmlformats.org/officeDocument/2006/relationships/tags" Target="../tags/tag249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tags" Target="../tags/tag261.xml" /><Relationship Id="rId15" Type="http://schemas.openxmlformats.org/officeDocument/2006/relationships/tags" Target="../tags/tag262.xml" /><Relationship Id="rId16" Type="http://schemas.openxmlformats.org/officeDocument/2006/relationships/tags" Target="../tags/tag263.xml" /><Relationship Id="rId17" Type="http://schemas.openxmlformats.org/officeDocument/2006/relationships/tags" Target="../tags/tag264.xml" /><Relationship Id="rId18" Type="http://schemas.openxmlformats.org/officeDocument/2006/relationships/tags" Target="../tags/tag265.xml" /><Relationship Id="rId2" Type="http://schemas.openxmlformats.org/officeDocument/2006/relationships/image" Target="../media/image2.jpeg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image" Target="../media/image2.jpeg" /><Relationship Id="rId20" Type="http://schemas.openxmlformats.org/officeDocument/2006/relationships/tags" Target="../tags/tag286.xml" /><Relationship Id="rId21" Type="http://schemas.openxmlformats.org/officeDocument/2006/relationships/tags" Target="../tags/tag287.xml" /><Relationship Id="rId22" Type="http://schemas.openxmlformats.org/officeDocument/2006/relationships/tags" Target="../tags/tag288.xml" /><Relationship Id="rId3" Type="http://schemas.openxmlformats.org/officeDocument/2006/relationships/tags" Target="../tags/tag269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tags" Target="../tags/tag298.xml" /><Relationship Id="rId13" Type="http://schemas.openxmlformats.org/officeDocument/2006/relationships/tags" Target="../tags/tag299.xml" /><Relationship Id="rId14" Type="http://schemas.openxmlformats.org/officeDocument/2006/relationships/tags" Target="../tags/tag300.xml" /><Relationship Id="rId15" Type="http://schemas.openxmlformats.org/officeDocument/2006/relationships/tags" Target="../tags/tag301.xml" /><Relationship Id="rId16" Type="http://schemas.openxmlformats.org/officeDocument/2006/relationships/tags" Target="../tags/tag302.xml" /><Relationship Id="rId17" Type="http://schemas.openxmlformats.org/officeDocument/2006/relationships/tags" Target="../tags/tag303.xml" /><Relationship Id="rId18" Type="http://schemas.openxmlformats.org/officeDocument/2006/relationships/tags" Target="../tags/tag304.xml" /><Relationship Id="rId2" Type="http://schemas.openxmlformats.org/officeDocument/2006/relationships/image" Target="../media/image2.jpeg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tags" Target="../tags/tag294.xml" /><Relationship Id="rId9" Type="http://schemas.openxmlformats.org/officeDocument/2006/relationships/tags" Target="../tags/tag2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2.xml" /><Relationship Id="rId11" Type="http://schemas.openxmlformats.org/officeDocument/2006/relationships/tags" Target="../tags/tag313.xml" /><Relationship Id="rId12" Type="http://schemas.openxmlformats.org/officeDocument/2006/relationships/tags" Target="../tags/tag314.xml" /><Relationship Id="rId13" Type="http://schemas.openxmlformats.org/officeDocument/2006/relationships/tags" Target="../tags/tag315.xml" /><Relationship Id="rId14" Type="http://schemas.openxmlformats.org/officeDocument/2006/relationships/tags" Target="../tags/tag316.xml" /><Relationship Id="rId15" Type="http://schemas.openxmlformats.org/officeDocument/2006/relationships/tags" Target="../tags/tag317.xml" /><Relationship Id="rId16" Type="http://schemas.openxmlformats.org/officeDocument/2006/relationships/tags" Target="../tags/tag318.xml" /><Relationship Id="rId17" Type="http://schemas.openxmlformats.org/officeDocument/2006/relationships/tags" Target="../tags/tag319.xml" /><Relationship Id="rId18" Type="http://schemas.openxmlformats.org/officeDocument/2006/relationships/tags" Target="../tags/tag320.xml" /><Relationship Id="rId19" Type="http://schemas.openxmlformats.org/officeDocument/2006/relationships/tags" Target="../tags/tag321.xml" /><Relationship Id="rId2" Type="http://schemas.openxmlformats.org/officeDocument/2006/relationships/image" Target="../media/image2.jpeg" /><Relationship Id="rId20" Type="http://schemas.openxmlformats.org/officeDocument/2006/relationships/tags" Target="../tags/tag322.xml" /><Relationship Id="rId21" Type="http://schemas.openxmlformats.org/officeDocument/2006/relationships/tags" Target="../tags/tag323.xml" /><Relationship Id="rId22" Type="http://schemas.openxmlformats.org/officeDocument/2006/relationships/tags" Target="../tags/tag324.xml" /><Relationship Id="rId23" Type="http://schemas.openxmlformats.org/officeDocument/2006/relationships/tags" Target="../tags/tag325.xml" /><Relationship Id="rId24" Type="http://schemas.openxmlformats.org/officeDocument/2006/relationships/tags" Target="../tags/tag326.xml" /><Relationship Id="rId25" Type="http://schemas.openxmlformats.org/officeDocument/2006/relationships/tags" Target="../tags/tag327.xml" /><Relationship Id="rId26" Type="http://schemas.openxmlformats.org/officeDocument/2006/relationships/tags" Target="../tags/tag328.xml" /><Relationship Id="rId27" Type="http://schemas.openxmlformats.org/officeDocument/2006/relationships/tags" Target="../tags/tag329.xml" /><Relationship Id="rId28" Type="http://schemas.openxmlformats.org/officeDocument/2006/relationships/tags" Target="../tags/tag330.xml" /><Relationship Id="rId29" Type="http://schemas.openxmlformats.org/officeDocument/2006/relationships/tags" Target="../tags/tag331.xml" /><Relationship Id="rId3" Type="http://schemas.openxmlformats.org/officeDocument/2006/relationships/tags" Target="../tags/tag305.xml" /><Relationship Id="rId30" Type="http://schemas.openxmlformats.org/officeDocument/2006/relationships/tags" Target="../tags/tag332.xml" /><Relationship Id="rId4" Type="http://schemas.openxmlformats.org/officeDocument/2006/relationships/tags" Target="../tags/tag306.xml" /><Relationship Id="rId5" Type="http://schemas.openxmlformats.org/officeDocument/2006/relationships/tags" Target="../tags/tag307.xml" /><Relationship Id="rId6" Type="http://schemas.openxmlformats.org/officeDocument/2006/relationships/tags" Target="../tags/tag308.xml" /><Relationship Id="rId7" Type="http://schemas.openxmlformats.org/officeDocument/2006/relationships/tags" Target="../tags/tag309.xml" /><Relationship Id="rId8" Type="http://schemas.openxmlformats.org/officeDocument/2006/relationships/tags" Target="../tags/tag310.xml" /><Relationship Id="rId9" Type="http://schemas.openxmlformats.org/officeDocument/2006/relationships/tags" Target="../tags/tag31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33.xml" /><Relationship Id="rId3" Type="http://schemas.openxmlformats.org/officeDocument/2006/relationships/tags" Target="../tags/tag334.xml" /><Relationship Id="rId4" Type="http://schemas.openxmlformats.org/officeDocument/2006/relationships/tags" Target="../tags/tag33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3.xml" /><Relationship Id="rId11" Type="http://schemas.openxmlformats.org/officeDocument/2006/relationships/tags" Target="../tags/tag344.xml" /><Relationship Id="rId12" Type="http://schemas.openxmlformats.org/officeDocument/2006/relationships/tags" Target="../tags/tag345.xml" /><Relationship Id="rId13" Type="http://schemas.openxmlformats.org/officeDocument/2006/relationships/tags" Target="../tags/tag346.xml" /><Relationship Id="rId14" Type="http://schemas.openxmlformats.org/officeDocument/2006/relationships/tags" Target="../tags/tag347.xml" /><Relationship Id="rId15" Type="http://schemas.openxmlformats.org/officeDocument/2006/relationships/tags" Target="../tags/tag348.xml" /><Relationship Id="rId16" Type="http://schemas.openxmlformats.org/officeDocument/2006/relationships/tags" Target="../tags/tag349.xml" /><Relationship Id="rId17" Type="http://schemas.openxmlformats.org/officeDocument/2006/relationships/tags" Target="../tags/tag350.xml" /><Relationship Id="rId18" Type="http://schemas.openxmlformats.org/officeDocument/2006/relationships/tags" Target="../tags/tag351.xml" /><Relationship Id="rId2" Type="http://schemas.openxmlformats.org/officeDocument/2006/relationships/image" Target="../media/image2.jpeg" /><Relationship Id="rId3" Type="http://schemas.openxmlformats.org/officeDocument/2006/relationships/tags" Target="../tags/tag336.xml" /><Relationship Id="rId4" Type="http://schemas.openxmlformats.org/officeDocument/2006/relationships/tags" Target="../tags/tag337.xml" /><Relationship Id="rId5" Type="http://schemas.openxmlformats.org/officeDocument/2006/relationships/tags" Target="../tags/tag338.xml" /><Relationship Id="rId6" Type="http://schemas.openxmlformats.org/officeDocument/2006/relationships/tags" Target="../tags/tag339.xml" /><Relationship Id="rId7" Type="http://schemas.openxmlformats.org/officeDocument/2006/relationships/tags" Target="../tags/tag340.xml" /><Relationship Id="rId8" Type="http://schemas.openxmlformats.org/officeDocument/2006/relationships/tags" Target="../tags/tag341.xml" /><Relationship Id="rId9" Type="http://schemas.openxmlformats.org/officeDocument/2006/relationships/tags" Target="../tags/tag34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9.xml" /><Relationship Id="rId11" Type="http://schemas.openxmlformats.org/officeDocument/2006/relationships/tags" Target="../tags/tag360.xml" /><Relationship Id="rId12" Type="http://schemas.openxmlformats.org/officeDocument/2006/relationships/tags" Target="../tags/tag361.xml" /><Relationship Id="rId13" Type="http://schemas.openxmlformats.org/officeDocument/2006/relationships/tags" Target="../tags/tag362.xml" /><Relationship Id="rId14" Type="http://schemas.openxmlformats.org/officeDocument/2006/relationships/tags" Target="../tags/tag363.xml" /><Relationship Id="rId15" Type="http://schemas.openxmlformats.org/officeDocument/2006/relationships/tags" Target="../tags/tag364.xml" /><Relationship Id="rId16" Type="http://schemas.openxmlformats.org/officeDocument/2006/relationships/tags" Target="../tags/tag365.xml" /><Relationship Id="rId17" Type="http://schemas.openxmlformats.org/officeDocument/2006/relationships/tags" Target="../tags/tag366.xml" /><Relationship Id="rId2" Type="http://schemas.openxmlformats.org/officeDocument/2006/relationships/image" Target="../media/image2.jpeg" /><Relationship Id="rId3" Type="http://schemas.openxmlformats.org/officeDocument/2006/relationships/tags" Target="../tags/tag352.xml" /><Relationship Id="rId4" Type="http://schemas.openxmlformats.org/officeDocument/2006/relationships/tags" Target="../tags/tag353.xml" /><Relationship Id="rId5" Type="http://schemas.openxmlformats.org/officeDocument/2006/relationships/tags" Target="../tags/tag354.xml" /><Relationship Id="rId6" Type="http://schemas.openxmlformats.org/officeDocument/2006/relationships/tags" Target="../tags/tag355.xml" /><Relationship Id="rId7" Type="http://schemas.openxmlformats.org/officeDocument/2006/relationships/tags" Target="../tags/tag356.xml" /><Relationship Id="rId8" Type="http://schemas.openxmlformats.org/officeDocument/2006/relationships/tags" Target="../tags/tag357.xml" /><Relationship Id="rId9" Type="http://schemas.openxmlformats.org/officeDocument/2006/relationships/tags" Target="../tags/tag35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4.xml" /><Relationship Id="rId11" Type="http://schemas.openxmlformats.org/officeDocument/2006/relationships/tags" Target="../tags/tag375.xml" /><Relationship Id="rId12" Type="http://schemas.openxmlformats.org/officeDocument/2006/relationships/tags" Target="../tags/tag376.xml" /><Relationship Id="rId13" Type="http://schemas.openxmlformats.org/officeDocument/2006/relationships/tags" Target="../tags/tag377.xml" /><Relationship Id="rId14" Type="http://schemas.openxmlformats.org/officeDocument/2006/relationships/tags" Target="../tags/tag378.xml" /><Relationship Id="rId15" Type="http://schemas.openxmlformats.org/officeDocument/2006/relationships/tags" Target="../tags/tag379.xml" /><Relationship Id="rId16" Type="http://schemas.openxmlformats.org/officeDocument/2006/relationships/tags" Target="../tags/tag380.xml" /><Relationship Id="rId17" Type="http://schemas.openxmlformats.org/officeDocument/2006/relationships/tags" Target="../tags/tag381.xml" /><Relationship Id="rId18" Type="http://schemas.openxmlformats.org/officeDocument/2006/relationships/tags" Target="../tags/tag382.xml" /><Relationship Id="rId19" Type="http://schemas.openxmlformats.org/officeDocument/2006/relationships/tags" Target="../tags/tag383.xml" /><Relationship Id="rId2" Type="http://schemas.openxmlformats.org/officeDocument/2006/relationships/image" Target="../media/image2.jpeg" /><Relationship Id="rId20" Type="http://schemas.openxmlformats.org/officeDocument/2006/relationships/tags" Target="../tags/tag384.xml" /><Relationship Id="rId21" Type="http://schemas.openxmlformats.org/officeDocument/2006/relationships/tags" Target="../tags/tag385.xml" /><Relationship Id="rId22" Type="http://schemas.openxmlformats.org/officeDocument/2006/relationships/tags" Target="../tags/tag386.xml" /><Relationship Id="rId3" Type="http://schemas.openxmlformats.org/officeDocument/2006/relationships/tags" Target="../tags/tag367.xml" /><Relationship Id="rId4" Type="http://schemas.openxmlformats.org/officeDocument/2006/relationships/tags" Target="../tags/tag368.xml" /><Relationship Id="rId5" Type="http://schemas.openxmlformats.org/officeDocument/2006/relationships/tags" Target="../tags/tag369.xml" /><Relationship Id="rId6" Type="http://schemas.openxmlformats.org/officeDocument/2006/relationships/tags" Target="../tags/tag370.xml" /><Relationship Id="rId7" Type="http://schemas.openxmlformats.org/officeDocument/2006/relationships/tags" Target="../tags/tag371.xml" /><Relationship Id="rId8" Type="http://schemas.openxmlformats.org/officeDocument/2006/relationships/tags" Target="../tags/tag372.xml" /><Relationship Id="rId9" Type="http://schemas.openxmlformats.org/officeDocument/2006/relationships/tags" Target="../tags/tag37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87.xml" /><Relationship Id="rId3" Type="http://schemas.openxmlformats.org/officeDocument/2006/relationships/tags" Target="../tags/tag388.xml" /><Relationship Id="rId4" Type="http://schemas.openxmlformats.org/officeDocument/2006/relationships/tags" Target="../tags/tag389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4.png" /><Relationship Id="rId11" Type="http://schemas.openxmlformats.org/officeDocument/2006/relationships/tags" Target="../tags/tag397.xml" /><Relationship Id="rId12" Type="http://schemas.openxmlformats.org/officeDocument/2006/relationships/tags" Target="../tags/tag398.xml" /><Relationship Id="rId13" Type="http://schemas.openxmlformats.org/officeDocument/2006/relationships/tags" Target="../tags/tag399.xml" /><Relationship Id="rId14" Type="http://schemas.openxmlformats.org/officeDocument/2006/relationships/tags" Target="../tags/tag400.xml" /><Relationship Id="rId15" Type="http://schemas.openxmlformats.org/officeDocument/2006/relationships/tags" Target="../tags/tag401.xml" /><Relationship Id="rId16" Type="http://schemas.openxmlformats.org/officeDocument/2006/relationships/image" Target="../media/image5.png" /><Relationship Id="rId17" Type="http://schemas.openxmlformats.org/officeDocument/2006/relationships/tags" Target="../tags/tag402.xml" /><Relationship Id="rId18" Type="http://schemas.openxmlformats.org/officeDocument/2006/relationships/tags" Target="../tags/tag403.xml" /><Relationship Id="rId19" Type="http://schemas.openxmlformats.org/officeDocument/2006/relationships/tags" Target="../tags/tag404.xml" /><Relationship Id="rId2" Type="http://schemas.openxmlformats.org/officeDocument/2006/relationships/image" Target="../media/image2.jpeg" /><Relationship Id="rId20" Type="http://schemas.openxmlformats.org/officeDocument/2006/relationships/tags" Target="../tags/tag405.xml" /><Relationship Id="rId21" Type="http://schemas.openxmlformats.org/officeDocument/2006/relationships/tags" Target="../tags/tag406.xml" /><Relationship Id="rId22" Type="http://schemas.openxmlformats.org/officeDocument/2006/relationships/image" Target="../media/image6.png" /><Relationship Id="rId23" Type="http://schemas.openxmlformats.org/officeDocument/2006/relationships/tags" Target="../tags/tag407.xml" /><Relationship Id="rId24" Type="http://schemas.openxmlformats.org/officeDocument/2006/relationships/tags" Target="../tags/tag408.xml" /><Relationship Id="rId25" Type="http://schemas.openxmlformats.org/officeDocument/2006/relationships/tags" Target="../tags/tag409.xml" /><Relationship Id="rId26" Type="http://schemas.openxmlformats.org/officeDocument/2006/relationships/tags" Target="../tags/tag410.xml" /><Relationship Id="rId27" Type="http://schemas.openxmlformats.org/officeDocument/2006/relationships/tags" Target="../tags/tag411.xml" /><Relationship Id="rId28" Type="http://schemas.openxmlformats.org/officeDocument/2006/relationships/image" Target="../media/image7.png" /><Relationship Id="rId29" Type="http://schemas.openxmlformats.org/officeDocument/2006/relationships/tags" Target="../tags/tag412.xml" /><Relationship Id="rId3" Type="http://schemas.openxmlformats.org/officeDocument/2006/relationships/tags" Target="../tags/tag390.xml" /><Relationship Id="rId30" Type="http://schemas.openxmlformats.org/officeDocument/2006/relationships/tags" Target="../tags/tag413.xml" /><Relationship Id="rId4" Type="http://schemas.openxmlformats.org/officeDocument/2006/relationships/tags" Target="../tags/tag391.xml" /><Relationship Id="rId5" Type="http://schemas.openxmlformats.org/officeDocument/2006/relationships/tags" Target="../tags/tag392.xml" /><Relationship Id="rId6" Type="http://schemas.openxmlformats.org/officeDocument/2006/relationships/tags" Target="../tags/tag393.xml" /><Relationship Id="rId7" Type="http://schemas.openxmlformats.org/officeDocument/2006/relationships/tags" Target="../tags/tag394.xml" /><Relationship Id="rId8" Type="http://schemas.openxmlformats.org/officeDocument/2006/relationships/tags" Target="../tags/tag395.xml" /><Relationship Id="rId9" Type="http://schemas.openxmlformats.org/officeDocument/2006/relationships/tags" Target="../tags/tag39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1.xml" /><Relationship Id="rId11" Type="http://schemas.openxmlformats.org/officeDocument/2006/relationships/tags" Target="../tags/tag422.xml" /><Relationship Id="rId12" Type="http://schemas.openxmlformats.org/officeDocument/2006/relationships/tags" Target="../tags/tag423.xml" /><Relationship Id="rId13" Type="http://schemas.openxmlformats.org/officeDocument/2006/relationships/tags" Target="../tags/tag424.xml" /><Relationship Id="rId14" Type="http://schemas.openxmlformats.org/officeDocument/2006/relationships/tags" Target="../tags/tag425.xml" /><Relationship Id="rId15" Type="http://schemas.openxmlformats.org/officeDocument/2006/relationships/tags" Target="../tags/tag426.xml" /><Relationship Id="rId16" Type="http://schemas.openxmlformats.org/officeDocument/2006/relationships/tags" Target="../tags/tag427.xml" /><Relationship Id="rId17" Type="http://schemas.openxmlformats.org/officeDocument/2006/relationships/tags" Target="../tags/tag428.xml" /><Relationship Id="rId18" Type="http://schemas.openxmlformats.org/officeDocument/2006/relationships/tags" Target="../tags/tag429.xml" /><Relationship Id="rId19" Type="http://schemas.openxmlformats.org/officeDocument/2006/relationships/tags" Target="../tags/tag430.xml" /><Relationship Id="rId2" Type="http://schemas.openxmlformats.org/officeDocument/2006/relationships/image" Target="../media/image2.jpeg" /><Relationship Id="rId20" Type="http://schemas.openxmlformats.org/officeDocument/2006/relationships/tags" Target="../tags/tag431.xml" /><Relationship Id="rId21" Type="http://schemas.openxmlformats.org/officeDocument/2006/relationships/tags" Target="../tags/tag432.xml" /><Relationship Id="rId22" Type="http://schemas.openxmlformats.org/officeDocument/2006/relationships/tags" Target="../tags/tag433.xml" /><Relationship Id="rId3" Type="http://schemas.openxmlformats.org/officeDocument/2006/relationships/tags" Target="../tags/tag414.xml" /><Relationship Id="rId4" Type="http://schemas.openxmlformats.org/officeDocument/2006/relationships/tags" Target="../tags/tag415.xml" /><Relationship Id="rId5" Type="http://schemas.openxmlformats.org/officeDocument/2006/relationships/tags" Target="../tags/tag416.xml" /><Relationship Id="rId6" Type="http://schemas.openxmlformats.org/officeDocument/2006/relationships/tags" Target="../tags/tag417.xml" /><Relationship Id="rId7" Type="http://schemas.openxmlformats.org/officeDocument/2006/relationships/tags" Target="../tags/tag418.xml" /><Relationship Id="rId8" Type="http://schemas.openxmlformats.org/officeDocument/2006/relationships/tags" Target="../tags/tag419.xml" /><Relationship Id="rId9" Type="http://schemas.openxmlformats.org/officeDocument/2006/relationships/tags" Target="../tags/tag42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1.xml" /><Relationship Id="rId11" Type="http://schemas.openxmlformats.org/officeDocument/2006/relationships/tags" Target="../tags/tag442.xml" /><Relationship Id="rId12" Type="http://schemas.openxmlformats.org/officeDocument/2006/relationships/tags" Target="../tags/tag443.xml" /><Relationship Id="rId13" Type="http://schemas.openxmlformats.org/officeDocument/2006/relationships/tags" Target="../tags/tag444.xml" /><Relationship Id="rId14" Type="http://schemas.openxmlformats.org/officeDocument/2006/relationships/tags" Target="../tags/tag445.xml" /><Relationship Id="rId15" Type="http://schemas.openxmlformats.org/officeDocument/2006/relationships/tags" Target="../tags/tag446.xml" /><Relationship Id="rId16" Type="http://schemas.openxmlformats.org/officeDocument/2006/relationships/tags" Target="../tags/tag447.xml" /><Relationship Id="rId17" Type="http://schemas.openxmlformats.org/officeDocument/2006/relationships/tags" Target="../tags/tag448.xml" /><Relationship Id="rId18" Type="http://schemas.openxmlformats.org/officeDocument/2006/relationships/tags" Target="../tags/tag449.xml" /><Relationship Id="rId2" Type="http://schemas.openxmlformats.org/officeDocument/2006/relationships/image" Target="../media/image2.jpeg" /><Relationship Id="rId3" Type="http://schemas.openxmlformats.org/officeDocument/2006/relationships/tags" Target="../tags/tag434.xml" /><Relationship Id="rId4" Type="http://schemas.openxmlformats.org/officeDocument/2006/relationships/tags" Target="../tags/tag435.xml" /><Relationship Id="rId5" Type="http://schemas.openxmlformats.org/officeDocument/2006/relationships/tags" Target="../tags/tag436.xml" /><Relationship Id="rId6" Type="http://schemas.openxmlformats.org/officeDocument/2006/relationships/tags" Target="../tags/tag437.xml" /><Relationship Id="rId7" Type="http://schemas.openxmlformats.org/officeDocument/2006/relationships/tags" Target="../tags/tag438.xml" /><Relationship Id="rId8" Type="http://schemas.openxmlformats.org/officeDocument/2006/relationships/tags" Target="../tags/tag439.xml" /><Relationship Id="rId9" Type="http://schemas.openxmlformats.org/officeDocument/2006/relationships/tags" Target="../tags/tag44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50.xml" /><Relationship Id="rId3" Type="http://schemas.openxmlformats.org/officeDocument/2006/relationships/tags" Target="../tags/tag45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/>
          <p:nvPr>
            <p:ph type="body" idx="3"/>
            <p:custDataLst>
              <p:tags r:id="rId3"/>
            </p:custDataLst>
          </p:nvPr>
        </p:nvSpPr>
        <p:spPr>
          <a:gradFill>
            <a:lin ang="0" scaled="0"/>
          </a:gradFill>
        </p:spPr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冬季安全生产工作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rgbClr val="4788FF"/>
                    </a:gs>
                  </a:gsLst>
                  <a:lin ang="2460000" scaled="0"/>
                </a:gradFill>
              </a:rPr>
              <a:t>目录</a:t>
            </a:r>
          </a:p>
        </p:txBody>
      </p:sp>
      <p:cxnSp>
        <p:nvCxnSpPr>
          <p:cNvPr id="4" name="直接连接符 3"/>
          <p:cNvCxnSpPr/>
          <p:nvPr>
            <p:custDataLst>
              <p:tags r:id="rId4"/>
            </p:custDataLst>
          </p:nvPr>
        </p:nvCxnSpPr>
        <p:spPr>
          <a:xfrm>
            <a:off x="1678940" y="1889760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序号"/>
          <p:cNvSpPr txBox="1"/>
          <p:nvPr>
            <p:custDataLst>
              <p:tags r:id="rId5"/>
            </p:custDataLst>
          </p:nvPr>
        </p:nvSpPr>
        <p:spPr>
          <a:xfrm>
            <a:off x="4321810" y="2400300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01</a:t>
            </a:r>
          </a:p>
        </p:txBody>
      </p:sp>
      <p:sp>
        <p:nvSpPr>
          <p:cNvPr id="8" name="标题"/>
          <p:cNvSpPr txBox="1"/>
          <p:nvPr>
            <p:custDataLst>
              <p:tags r:id="rId6"/>
            </p:custDataLst>
          </p:nvPr>
        </p:nvSpPr>
        <p:spPr>
          <a:xfrm>
            <a:off x="1678940" y="2106295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冬季安全生产的重要性</a:t>
            </a:r>
          </a:p>
        </p:txBody>
      </p:sp>
      <p:cxnSp>
        <p:nvCxnSpPr>
          <p:cNvPr id="49" name="直接连接符 48"/>
          <p:cNvCxnSpPr/>
          <p:nvPr>
            <p:custDataLst>
              <p:tags r:id="rId7"/>
            </p:custDataLst>
          </p:nvPr>
        </p:nvCxnSpPr>
        <p:spPr>
          <a:xfrm>
            <a:off x="1678940" y="4275455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序号"/>
          <p:cNvSpPr txBox="1"/>
          <p:nvPr>
            <p:custDataLst>
              <p:tags r:id="rId8"/>
            </p:custDataLst>
          </p:nvPr>
        </p:nvSpPr>
        <p:spPr>
          <a:xfrm>
            <a:off x="4321810" y="4785995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03</a:t>
            </a:r>
          </a:p>
        </p:txBody>
      </p:sp>
      <p:sp>
        <p:nvSpPr>
          <p:cNvPr id="52" name="标题"/>
          <p:cNvSpPr txBox="1"/>
          <p:nvPr>
            <p:custDataLst>
              <p:tags r:id="rId9"/>
            </p:custDataLst>
          </p:nvPr>
        </p:nvSpPr>
        <p:spPr>
          <a:xfrm>
            <a:off x="1678940" y="4491990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冬季安全生产的应急管理</a:t>
            </a:r>
          </a:p>
        </p:txBody>
      </p:sp>
      <p:cxnSp>
        <p:nvCxnSpPr>
          <p:cNvPr id="54" name="直接连接符 53"/>
          <p:cNvCxnSpPr/>
          <p:nvPr>
            <p:custDataLst>
              <p:tags r:id="rId10"/>
            </p:custDataLst>
          </p:nvPr>
        </p:nvCxnSpPr>
        <p:spPr>
          <a:xfrm>
            <a:off x="6768465" y="1889760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序号"/>
          <p:cNvSpPr txBox="1"/>
          <p:nvPr>
            <p:custDataLst>
              <p:tags r:id="rId11"/>
            </p:custDataLst>
          </p:nvPr>
        </p:nvSpPr>
        <p:spPr>
          <a:xfrm>
            <a:off x="9411335" y="2400300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02</a:t>
            </a:r>
          </a:p>
        </p:txBody>
      </p:sp>
      <p:sp>
        <p:nvSpPr>
          <p:cNvPr id="62" name="标题"/>
          <p:cNvSpPr txBox="1"/>
          <p:nvPr>
            <p:custDataLst>
              <p:tags r:id="rId12"/>
            </p:custDataLst>
          </p:nvPr>
        </p:nvSpPr>
        <p:spPr>
          <a:xfrm>
            <a:off x="6768465" y="2106295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冬季安全生产的措施</a:t>
            </a:r>
          </a:p>
        </p:txBody>
      </p:sp>
      <p:cxnSp>
        <p:nvCxnSpPr>
          <p:cNvPr id="67" name="直接连接符 66"/>
          <p:cNvCxnSpPr/>
          <p:nvPr>
            <p:custDataLst>
              <p:tags r:id="rId13"/>
            </p:custDataLst>
          </p:nvPr>
        </p:nvCxnSpPr>
        <p:spPr>
          <a:xfrm>
            <a:off x="6768465" y="4275455"/>
            <a:ext cx="3785870" cy="0"/>
          </a:xfrm>
          <a:prstGeom prst="line">
            <a:avLst/>
          </a:prstGeom>
          <a:ln w="15875">
            <a:gradFill>
              <a:gsLst>
                <a:gs pos="0">
                  <a:srgbClr val="5387FF"/>
                </a:gs>
                <a:gs pos="100000">
                  <a:srgbClr val="B162FF">
                    <a:alpha val="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序号"/>
          <p:cNvSpPr txBox="1"/>
          <p:nvPr>
            <p:custDataLst>
              <p:tags r:id="rId14"/>
            </p:custDataLst>
          </p:nvPr>
        </p:nvSpPr>
        <p:spPr>
          <a:xfrm>
            <a:off x="9411335" y="4785995"/>
            <a:ext cx="1773555" cy="11004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6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  <a:latin typeface="+mj-lt"/>
                <a:ea typeface="+mj-lt"/>
                <a:cs typeface="微软雅黑" panose="020b0503020204020204" charset="-122"/>
                <a:sym typeface="+mn-ea"/>
              </a:rPr>
              <a:t>04</a:t>
            </a:r>
          </a:p>
        </p:txBody>
      </p:sp>
      <p:sp>
        <p:nvSpPr>
          <p:cNvPr id="70" name="标题"/>
          <p:cNvSpPr txBox="1"/>
          <p:nvPr>
            <p:custDataLst>
              <p:tags r:id="rId15"/>
            </p:custDataLst>
          </p:nvPr>
        </p:nvSpPr>
        <p:spPr>
          <a:xfrm>
            <a:off x="6768465" y="4491990"/>
            <a:ext cx="2534285" cy="14852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+mj-lt"/>
                <a:ea typeface="+mj-lt"/>
                <a:cs typeface="微软雅黑" panose="020b0503020204020204" charset="-122"/>
                <a:sym typeface="+mn-ea"/>
              </a:rPr>
              <a:t>冬季安全生产的保障措施</a:t>
            </a:r>
          </a:p>
        </p:txBody>
      </p: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1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冬季安全生产的重要性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冬季安全生产的特点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6"/>
          <p:cNvSpPr txBox="1"/>
          <p:nvPr>
            <p:custDataLst>
              <p:tags r:id="rId6"/>
            </p:custDataLst>
          </p:nvPr>
        </p:nvSpPr>
        <p:spPr>
          <a:xfrm>
            <a:off x="7255751" y="157823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天气寒冷：冬季气温低，容易导致设备、设施冻结，影响生产安全</a:t>
            </a:r>
          </a:p>
        </p:txBody>
      </p:sp>
      <p:sp>
        <p:nvSpPr>
          <p:cNvPr id="117" name="01"/>
          <p:cNvSpPr txBox="1"/>
          <p:nvPr>
            <p:custDataLst>
              <p:tags r:id="rId7"/>
            </p:custDataLst>
          </p:nvPr>
        </p:nvSpPr>
        <p:spPr>
          <a:xfrm>
            <a:off x="6256483" y="169547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7" name="圆角矩形 16"/>
          <p:cNvSpPr/>
          <p:nvPr>
            <p:custDataLst>
              <p:tags r:id="rId8"/>
            </p:custDataLst>
          </p:nvPr>
        </p:nvSpPr>
        <p:spPr>
          <a:xfrm>
            <a:off x="2057208" y="2726808"/>
            <a:ext cx="2299881" cy="9578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9"/>
            </p:custDataLst>
          </p:nvPr>
        </p:nvSpPr>
        <p:spPr>
          <a:xfrm>
            <a:off x="1682482" y="3935300"/>
            <a:ext cx="3049333" cy="95789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>
            <p:custDataLst>
              <p:tags r:id="rId10"/>
            </p:custDataLst>
          </p:nvPr>
        </p:nvSpPr>
        <p:spPr>
          <a:xfrm>
            <a:off x="1306195" y="5141449"/>
            <a:ext cx="3801908" cy="95789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>
            <p:custDataLst>
              <p:tags r:id="rId11"/>
            </p:custDataLst>
          </p:nvPr>
        </p:nvSpPr>
        <p:spPr>
          <a:xfrm>
            <a:off x="2386655" y="1520659"/>
            <a:ext cx="1640988" cy="9578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5" name="01"/>
          <p:cNvSpPr txBox="1"/>
          <p:nvPr>
            <p:custDataLst>
              <p:tags r:id="rId12"/>
            </p:custDataLst>
          </p:nvPr>
        </p:nvSpPr>
        <p:spPr>
          <a:xfrm>
            <a:off x="2778166" y="165421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01"/>
          <p:cNvSpPr txBox="1"/>
          <p:nvPr>
            <p:custDataLst>
              <p:tags r:id="rId13"/>
            </p:custDataLst>
          </p:nvPr>
        </p:nvSpPr>
        <p:spPr>
          <a:xfrm>
            <a:off x="2778166" y="286036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01"/>
          <p:cNvSpPr txBox="1"/>
          <p:nvPr>
            <p:custDataLst>
              <p:tags r:id="rId14"/>
            </p:custDataLst>
          </p:nvPr>
        </p:nvSpPr>
        <p:spPr>
          <a:xfrm>
            <a:off x="2778166" y="4068851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6" name="01"/>
          <p:cNvSpPr txBox="1"/>
          <p:nvPr>
            <p:custDataLst>
              <p:tags r:id="rId15"/>
            </p:custDataLst>
          </p:nvPr>
        </p:nvSpPr>
        <p:spPr>
          <a:xfrm>
            <a:off x="2778166" y="527500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0" name="文本框 16"/>
          <p:cNvSpPr txBox="1"/>
          <p:nvPr>
            <p:custDataLst>
              <p:tags r:id="rId16"/>
            </p:custDataLst>
          </p:nvPr>
        </p:nvSpPr>
        <p:spPr>
          <a:xfrm>
            <a:off x="7255751" y="2784383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9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冰雪天气：冬季冰雪天气多发，容易导致道路湿滑，影响交通安全</a:t>
            </a:r>
          </a:p>
        </p:txBody>
      </p:sp>
      <p:sp>
        <p:nvSpPr>
          <p:cNvPr id="31" name="文本框 16"/>
          <p:cNvSpPr txBox="1"/>
          <p:nvPr>
            <p:custDataLst>
              <p:tags r:id="rId17"/>
            </p:custDataLst>
          </p:nvPr>
        </p:nvSpPr>
        <p:spPr>
          <a:xfrm>
            <a:off x="7255751" y="399287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设备故障：冬季设备容易发生故障，影响生产安全</a:t>
            </a:r>
          </a:p>
        </p:txBody>
      </p:sp>
      <p:sp>
        <p:nvSpPr>
          <p:cNvPr id="32" name="文本框 16"/>
          <p:cNvSpPr txBox="1"/>
          <p:nvPr>
            <p:custDataLst>
              <p:tags r:id="rId18"/>
            </p:custDataLst>
          </p:nvPr>
        </p:nvSpPr>
        <p:spPr>
          <a:xfrm>
            <a:off x="7255751" y="519902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700" spc="1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人员疲劳：冬季昼短夜长，容易导致员工疲劳，影响生产安全</a:t>
            </a:r>
          </a:p>
        </p:txBody>
      </p:sp>
      <p:sp>
        <p:nvSpPr>
          <p:cNvPr id="36" name="01"/>
          <p:cNvSpPr txBox="1"/>
          <p:nvPr>
            <p:custDataLst>
              <p:tags r:id="rId19"/>
            </p:custDataLst>
          </p:nvPr>
        </p:nvSpPr>
        <p:spPr>
          <a:xfrm>
            <a:off x="6256483" y="2901627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7" name="01"/>
          <p:cNvSpPr txBox="1"/>
          <p:nvPr>
            <p:custDataLst>
              <p:tags r:id="rId20"/>
            </p:custDataLst>
          </p:nvPr>
        </p:nvSpPr>
        <p:spPr>
          <a:xfrm>
            <a:off x="6256483" y="4110119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" name="01"/>
          <p:cNvSpPr txBox="1"/>
          <p:nvPr>
            <p:custDataLst>
              <p:tags r:id="rId21"/>
            </p:custDataLst>
          </p:nvPr>
        </p:nvSpPr>
        <p:spPr>
          <a:xfrm>
            <a:off x="6256483" y="531626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4">
                    <a:lumMod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4">
                    <a:lumMod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安全生产事故的危害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8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人员伤亡：可能导致员工伤亡，影响家庭和社会稳定</a:t>
            </a:r>
          </a:p>
        </p:txBody>
      </p:sp>
      <p:sp>
        <p:nvSpPr>
          <p:cNvPr id="20" name="矩形 19"/>
          <p:cNvSpPr/>
          <p:nvPr>
            <p:custDataLst>
              <p:tags r:id="rId10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11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2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财产损失：可能导致企业财产损失，影响企业正常运营</a:t>
            </a:r>
          </a:p>
        </p:txBody>
      </p:sp>
      <p:sp>
        <p:nvSpPr>
          <p:cNvPr id="26" name="矩形 25"/>
          <p:cNvSpPr/>
          <p:nvPr>
            <p:custDataLst>
              <p:tags r:id="rId14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6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7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法律责任：可能导致企业承担法律责任，影响企业声誉和形象</a:t>
            </a:r>
          </a:p>
        </p:txBody>
      </p:sp>
      <p:sp>
        <p:nvSpPr>
          <p:cNvPr id="32" name="矩形 31"/>
          <p:cNvSpPr/>
          <p:nvPr>
            <p:custDataLst>
              <p:tags r:id="rId18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9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20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21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社会影响：可能导致社会恐慌，影响社会稳定和和谐</a:t>
            </a:r>
          </a:p>
        </p:txBody>
      </p:sp>
      <p:sp>
        <p:nvSpPr>
          <p:cNvPr id="31" name="矩形 30"/>
          <p:cNvSpPr/>
          <p:nvPr>
            <p:custDataLst>
              <p:tags r:id="rId22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23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24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25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冬季安全生产工作的意义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7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保障员工生命安全：冬季天气寒冷，容易发生冻伤、滑倒等事故，做好安全生产工作可以降低员工受伤的风险。</a:t>
            </a:r>
          </a:p>
        </p:txBody>
      </p:sp>
      <p:sp>
        <p:nvSpPr>
          <p:cNvPr id="7" name="文本框 58"/>
          <p:cNvSpPr txBox="1"/>
          <p:nvPr>
            <p:custDataLst>
              <p:tags r:id="rId8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0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降低企业损失：冬季安全生产事故可能导致企业财产损失、生产中断等，做好安全生产工作可以降低企业损失。</a:t>
            </a:r>
          </a:p>
        </p:txBody>
      </p:sp>
      <p:sp>
        <p:nvSpPr>
          <p:cNvPr id="16" name="文本框 58"/>
          <p:cNvSpPr txBox="1"/>
          <p:nvPr>
            <p:custDataLst>
              <p:tags r:id="rId11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3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确保生产顺利进行：冬季生产过程中，设备、设施容易出现故障，做好安全生产工作可以减少设备故障，确保生产顺利进行。</a:t>
            </a:r>
          </a:p>
        </p:txBody>
      </p:sp>
      <p:sp>
        <p:nvSpPr>
          <p:cNvPr id="26" name="文本框 58"/>
          <p:cNvSpPr txBox="1"/>
          <p:nvPr>
            <p:custDataLst>
              <p:tags r:id="rId14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6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提高企业形象：做好冬季安全生产工作，可以展示企业对员工、对社会负责的形象，提高企业声誉。</a:t>
            </a:r>
          </a:p>
        </p:txBody>
      </p:sp>
      <p:sp>
        <p:nvSpPr>
          <p:cNvPr id="23" name="文本框 58"/>
          <p:cNvSpPr txBox="1"/>
          <p:nvPr>
            <p:custDataLst>
              <p:tags r:id="rId17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2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</a:rPr>
              <a:t>冬季安全生产的措施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加强安全教育培训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6"/>
            </p:custDataLst>
          </p:nvPr>
        </p:nvSpPr>
        <p:spPr>
          <a:xfrm flipH="1">
            <a:off x="1306086" y="2458272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7"/>
            </p:custDataLst>
          </p:nvPr>
        </p:nvSpPr>
        <p:spPr>
          <a:xfrm>
            <a:off x="2592573" y="2458272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8"/>
            </p:custDataLst>
          </p:nvPr>
        </p:nvSpPr>
        <p:spPr>
          <a:xfrm>
            <a:off x="1671591" y="2678639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9"/>
            </p:custDataLst>
          </p:nvPr>
        </p:nvSpPr>
        <p:spPr>
          <a:xfrm>
            <a:off x="2763547" y="2574535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定期组织员工进行安全知识培训，提高安全意识</a:t>
            </a:r>
          </a:p>
        </p:txBody>
      </p:sp>
      <p:sp>
        <p:nvSpPr>
          <p:cNvPr id="27" name="箭头: 五边形 26"/>
          <p:cNvSpPr/>
          <p:nvPr>
            <p:custDataLst>
              <p:tags r:id="rId10"/>
            </p:custDataLst>
          </p:nvPr>
        </p:nvSpPr>
        <p:spPr>
          <a:xfrm flipH="1">
            <a:off x="6429454" y="2458272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11"/>
            </p:custDataLst>
          </p:nvPr>
        </p:nvSpPr>
        <p:spPr>
          <a:xfrm>
            <a:off x="7715941" y="2458272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2"/>
            </p:custDataLst>
          </p:nvPr>
        </p:nvSpPr>
        <p:spPr>
          <a:xfrm>
            <a:off x="6794959" y="2678639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3"/>
            </p:custDataLst>
          </p:nvPr>
        </p:nvSpPr>
        <p:spPr>
          <a:xfrm>
            <a:off x="7886915" y="2574535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定期组织员工进行安全操作技能培训，提高操作技能水平</a:t>
            </a:r>
          </a:p>
        </p:txBody>
      </p:sp>
      <p:sp>
        <p:nvSpPr>
          <p:cNvPr id="39" name="箭头: 五边形 38"/>
          <p:cNvSpPr/>
          <p:nvPr>
            <p:custDataLst>
              <p:tags r:id="rId14"/>
            </p:custDataLst>
          </p:nvPr>
        </p:nvSpPr>
        <p:spPr>
          <a:xfrm flipH="1">
            <a:off x="1306086" y="4100929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15"/>
            </p:custDataLst>
          </p:nvPr>
        </p:nvSpPr>
        <p:spPr>
          <a:xfrm>
            <a:off x="2592573" y="4100929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16"/>
            </p:custDataLst>
          </p:nvPr>
        </p:nvSpPr>
        <p:spPr>
          <a:xfrm>
            <a:off x="1671591" y="432129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17"/>
            </p:custDataLst>
          </p:nvPr>
        </p:nvSpPr>
        <p:spPr>
          <a:xfrm>
            <a:off x="2763547" y="421719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定期组织员工进行安全应急演练，提高应急处置能力</a:t>
            </a:r>
          </a:p>
        </p:txBody>
      </p:sp>
      <p:sp>
        <p:nvSpPr>
          <p:cNvPr id="35" name="箭头: 五边形 34"/>
          <p:cNvSpPr/>
          <p:nvPr>
            <p:custDataLst>
              <p:tags r:id="rId18"/>
            </p:custDataLst>
          </p:nvPr>
        </p:nvSpPr>
        <p:spPr>
          <a:xfrm flipH="1">
            <a:off x="6429454" y="4100929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19"/>
            </p:custDataLst>
          </p:nvPr>
        </p:nvSpPr>
        <p:spPr>
          <a:xfrm>
            <a:off x="7715941" y="4100929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20"/>
            </p:custDataLst>
          </p:nvPr>
        </p:nvSpPr>
        <p:spPr>
          <a:xfrm>
            <a:off x="6794959" y="432129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21"/>
            </p:custDataLst>
          </p:nvPr>
        </p:nvSpPr>
        <p:spPr>
          <a:xfrm>
            <a:off x="7886915" y="421719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定期组织员工进行安全知识考核，确保员工掌握安全知识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落实安全责任制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>
            <p:custDataLst>
              <p:tags r:id="rId6"/>
            </p:custDataLst>
          </p:nvPr>
        </p:nvSpPr>
        <p:spPr>
          <a:xfrm flipH="1">
            <a:off x="4161944" y="163010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5" name="TextBox"/>
          <p:cNvSpPr txBox="1"/>
          <p:nvPr>
            <p:custDataLst>
              <p:tags r:id="rId7"/>
            </p:custDataLst>
          </p:nvPr>
        </p:nvSpPr>
        <p:spPr>
          <a:xfrm>
            <a:off x="4470832" y="147861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建立健全安全生产责任制，明确各级管理人员的安全生产责任</a:t>
            </a:r>
          </a:p>
        </p:txBody>
      </p:sp>
      <p:sp>
        <p:nvSpPr>
          <p:cNvPr id="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8"/>
            </p:custDataLst>
          </p:nvPr>
        </p:nvSpPr>
        <p:spPr>
          <a:xfrm>
            <a:off x="3770943" y="156402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Montserrat Black"/>
              </a:rPr>
              <a:t>1</a:t>
            </a:r>
          </a:p>
        </p:txBody>
      </p:sp>
      <p:sp>
        <p:nvSpPr>
          <p:cNvPr id="4" name="Rounded Rectangle 1"/>
          <p:cNvSpPr/>
          <p:nvPr>
            <p:custDataLst>
              <p:tags r:id="rId9"/>
            </p:custDataLst>
          </p:nvPr>
        </p:nvSpPr>
        <p:spPr>
          <a:xfrm flipH="1">
            <a:off x="4161944" y="2887598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6" name="TextBox"/>
          <p:cNvSpPr txBox="1"/>
          <p:nvPr>
            <p:custDataLst>
              <p:tags r:id="rId10"/>
            </p:custDataLst>
          </p:nvPr>
        </p:nvSpPr>
        <p:spPr>
          <a:xfrm>
            <a:off x="4470832" y="273610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加强安全培训，提高员工安全意识和自我保护能力</a:t>
            </a:r>
          </a:p>
        </p:txBody>
      </p:sp>
      <p:sp>
        <p:nvSpPr>
          <p:cNvPr id="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1"/>
            </p:custDataLst>
          </p:nvPr>
        </p:nvSpPr>
        <p:spPr>
          <a:xfrm>
            <a:off x="3770943" y="282151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2"/>
                </a:solidFill>
                <a:latin typeface="微软雅黑" panose="020b0503020204020204" charset="-122"/>
                <a:ea typeface="微软雅黑"/>
                <a:cs typeface="Montserrat Black"/>
              </a:rPr>
              <a:t>2</a:t>
            </a:r>
          </a:p>
        </p:txBody>
      </p:sp>
      <p:sp>
        <p:nvSpPr>
          <p:cNvPr id="9" name="Rounded Rectangle 1"/>
          <p:cNvSpPr/>
          <p:nvPr>
            <p:custDataLst>
              <p:tags r:id="rId12"/>
            </p:custDataLst>
          </p:nvPr>
        </p:nvSpPr>
        <p:spPr>
          <a:xfrm flipH="1">
            <a:off x="4161944" y="414508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0" name="TextBox"/>
          <p:cNvSpPr txBox="1"/>
          <p:nvPr>
            <p:custDataLst>
              <p:tags r:id="rId13"/>
            </p:custDataLst>
          </p:nvPr>
        </p:nvSpPr>
        <p:spPr>
          <a:xfrm>
            <a:off x="4470832" y="399359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定期进行安全检查，及时发现和消除安全隐患</a:t>
            </a:r>
          </a:p>
        </p:txBody>
      </p:sp>
      <p:sp>
        <p:nvSpPr>
          <p:cNvPr id="1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4"/>
            </p:custDataLst>
          </p:nvPr>
        </p:nvSpPr>
        <p:spPr>
          <a:xfrm>
            <a:off x="3770943" y="407900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3</a:t>
            </a:r>
          </a:p>
        </p:txBody>
      </p:sp>
      <p:sp>
        <p:nvSpPr>
          <p:cNvPr id="12" name="Rounded Rectangle 1"/>
          <p:cNvSpPr/>
          <p:nvPr>
            <p:custDataLst>
              <p:tags r:id="rId15"/>
            </p:custDataLst>
          </p:nvPr>
        </p:nvSpPr>
        <p:spPr>
          <a:xfrm flipH="1">
            <a:off x="4161944" y="5402579"/>
            <a:ext cx="68370" cy="592927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3" name="TextBox"/>
          <p:cNvSpPr txBox="1"/>
          <p:nvPr>
            <p:custDataLst>
              <p:tags r:id="rId16"/>
            </p:custDataLst>
          </p:nvPr>
        </p:nvSpPr>
        <p:spPr>
          <a:xfrm>
            <a:off x="4470832" y="5251088"/>
            <a:ext cx="3956570" cy="89100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加强应急管理，制定应急预案，提高应急处置能力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>
            <a:off x="3770943" y="5336498"/>
            <a:ext cx="391001" cy="7006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b="1" spc="300">
                <a:solidFill>
                  <a:schemeClr val="accent4">
                    <a:lumMod val="25000"/>
                  </a:schemeClr>
                </a:solidFill>
                <a:latin typeface="微软雅黑" panose="020b0503020204020204" charset="-122"/>
                <a:ea typeface="微软雅黑"/>
                <a:cs typeface="Montserrat Black"/>
              </a:rPr>
              <a:t>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加强安全检查和隐患排查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1306195" y="1677441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977165" y="167744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2247548" y="1765417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5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定期进行安全检查，确保设备、设施、环境等符合安全要求</a:t>
            </a: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1306195" y="2399437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1977165" y="2399437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2247548" y="248741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加强隐患排查，及时发现并消除安全隐患</a:t>
            </a: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1306195" y="3122021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1977165" y="312202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2247548" y="3209998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对重点部位、关键环节进行重点检查和监控</a:t>
            </a: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1306195" y="384460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1977165" y="384460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2247548" y="393258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建立隐患排查和整改台账，确保整改到位</a:t>
            </a: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1306195" y="4566601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9"/>
            </p:custDataLst>
          </p:nvPr>
        </p:nvSpPr>
        <p:spPr>
          <a:xfrm>
            <a:off x="1977165" y="456660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2247548" y="4655164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加强员工安全培训，提高安全意识和防范能力</a:t>
            </a:r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1306195" y="5289184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22"/>
            </p:custDataLst>
          </p:nvPr>
        </p:nvSpPr>
        <p:spPr>
          <a:xfrm>
            <a:off x="1977165" y="528918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2247548" y="5377161"/>
            <a:ext cx="8377158" cy="478008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lvl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2300" spc="17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完善应急预案，确保应急处置及时、有效</a:t>
            </a:r>
          </a:p>
        </p:txBody>
      </p:sp>
      <p:sp>
        <p:nvSpPr>
          <p:cNvPr id="15" name="文本框 14"/>
          <p:cNvSpPr txBox="1"/>
          <p:nvPr>
            <p:custDataLst>
              <p:tags r:id="rId24"/>
            </p:custDataLst>
          </p:nvPr>
        </p:nvSpPr>
        <p:spPr>
          <a:xfrm>
            <a:off x="1441679" y="317949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7" name="文本框 6"/>
          <p:cNvSpPr txBox="1"/>
          <p:nvPr>
            <p:custDataLst>
              <p:tags r:id="rId25"/>
            </p:custDataLst>
          </p:nvPr>
        </p:nvSpPr>
        <p:spPr>
          <a:xfrm>
            <a:off x="1441679" y="24569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11" name="文本框 10"/>
          <p:cNvSpPr txBox="1"/>
          <p:nvPr>
            <p:custDataLst>
              <p:tags r:id="rId26"/>
            </p:custDataLst>
          </p:nvPr>
        </p:nvSpPr>
        <p:spPr>
          <a:xfrm>
            <a:off x="1441679" y="173491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1441679" y="390208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8"/>
            </p:custDataLst>
          </p:nvPr>
        </p:nvSpPr>
        <p:spPr>
          <a:xfrm>
            <a:off x="1441679" y="4624079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1441679" y="5346663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0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3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445">
                <a:solidFill>
                  <a:schemeClr val="lt1"/>
                </a:solidFill>
              </a:rPr>
              <a:t>冬季安全生产的应急管理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制定应急预案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>
            <p:custDataLst>
              <p:tags r:id="rId6"/>
            </p:custDataLst>
          </p:nvPr>
        </p:nvSpPr>
        <p:spPr>
          <a:xfrm>
            <a:off x="2806250" y="1505202"/>
            <a:ext cx="6585850" cy="4636518"/>
          </a:xfrm>
          <a:prstGeom prst="roundRect">
            <a:avLst>
              <a:gd name="adj" fmla="val 3466"/>
            </a:avLst>
          </a:prstGeom>
          <a:noFill/>
          <a:ln>
            <a:solidFill>
              <a:schemeClr val="l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6"/>
          <p:cNvSpPr/>
          <p:nvPr>
            <p:custDataLst>
              <p:tags r:id="rId7"/>
            </p:custDataLst>
          </p:nvPr>
        </p:nvSpPr>
        <p:spPr>
          <a:xfrm>
            <a:off x="3216557" y="1478280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" name="直接连接符 7"/>
          <p:cNvCxnSpPr/>
          <p:nvPr>
            <p:custDataLst>
              <p:tags r:id="rId8"/>
            </p:custDataLst>
          </p:nvPr>
        </p:nvCxnSpPr>
        <p:spPr>
          <a:xfrm>
            <a:off x="2806250" y="2658462"/>
            <a:ext cx="6585850" cy="0"/>
          </a:xfrm>
          <a:prstGeom prst="line">
            <a:avLst/>
          </a:prstGeom>
          <a:ln w="12700"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>
            <p:custDataLst>
              <p:tags r:id="rId9"/>
            </p:custDataLst>
          </p:nvPr>
        </p:nvSpPr>
        <p:spPr>
          <a:xfrm>
            <a:off x="3216557" y="2636526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8" name="文本框 147"/>
          <p:cNvSpPr txBox="1"/>
          <p:nvPr>
            <p:custDataLst>
              <p:tags r:id="rId10"/>
            </p:custDataLst>
          </p:nvPr>
        </p:nvSpPr>
        <p:spPr>
          <a:xfrm>
            <a:off x="3121334" y="1631599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确定应急组织机构：明确应急指挥、救援、保障等职责</a:t>
            </a:r>
          </a:p>
        </p:txBody>
      </p:sp>
      <p:cxnSp>
        <p:nvCxnSpPr>
          <p:cNvPr id="21" name="直接连接符 20"/>
          <p:cNvCxnSpPr/>
          <p:nvPr>
            <p:custDataLst>
              <p:tags r:id="rId11"/>
            </p:custDataLst>
          </p:nvPr>
        </p:nvCxnSpPr>
        <p:spPr>
          <a:xfrm>
            <a:off x="2806250" y="3838643"/>
            <a:ext cx="6585850" cy="0"/>
          </a:xfrm>
          <a:prstGeom prst="line">
            <a:avLst/>
          </a:prstGeom>
          <a:ln w="12700"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10"/>
          <p:cNvSpPr/>
          <p:nvPr>
            <p:custDataLst>
              <p:tags r:id="rId12"/>
            </p:custDataLst>
          </p:nvPr>
        </p:nvSpPr>
        <p:spPr>
          <a:xfrm>
            <a:off x="3216557" y="3816707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3"/>
            </p:custDataLst>
          </p:nvPr>
        </p:nvSpPr>
        <p:spPr>
          <a:xfrm>
            <a:off x="3121334" y="2799196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制定应急预案：包括应急响应、现场处置、人员疏散、物资保障等</a:t>
            </a:r>
          </a:p>
        </p:txBody>
      </p:sp>
      <p:cxnSp>
        <p:nvCxnSpPr>
          <p:cNvPr id="24" name="直接连接符 23"/>
          <p:cNvCxnSpPr/>
          <p:nvPr>
            <p:custDataLst>
              <p:tags r:id="rId14"/>
            </p:custDataLst>
          </p:nvPr>
        </p:nvCxnSpPr>
        <p:spPr>
          <a:xfrm>
            <a:off x="2806250" y="4980936"/>
            <a:ext cx="6585850" cy="0"/>
          </a:xfrm>
          <a:prstGeom prst="line">
            <a:avLst/>
          </a:prstGeom>
          <a:ln w="12700"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角矩形 10"/>
          <p:cNvSpPr/>
          <p:nvPr>
            <p:custDataLst>
              <p:tags r:id="rId15"/>
            </p:custDataLst>
          </p:nvPr>
        </p:nvSpPr>
        <p:spPr>
          <a:xfrm>
            <a:off x="3216557" y="4959000"/>
            <a:ext cx="432742" cy="5982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16"/>
            </p:custDataLst>
          </p:nvPr>
        </p:nvSpPr>
        <p:spPr>
          <a:xfrm>
            <a:off x="3121334" y="3962276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应急预案演练：定期组织应急预案演练，提高应急处置能力</a:t>
            </a:r>
          </a:p>
        </p:txBody>
      </p:sp>
      <p:sp>
        <p:nvSpPr>
          <p:cNvPr id="27" name="文本框 26"/>
          <p:cNvSpPr txBox="1"/>
          <p:nvPr>
            <p:custDataLst>
              <p:tags r:id="rId17"/>
            </p:custDataLst>
          </p:nvPr>
        </p:nvSpPr>
        <p:spPr>
          <a:xfrm>
            <a:off x="3121334" y="5112704"/>
            <a:ext cx="5955683" cy="913428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应急预案修订：根据实际情况，及时修订应急预案，确保应急预案的实用性和可操作性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加强应急演练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7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9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0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11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2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定期组织应急演练，提高员工应急处置能力</a:t>
            </a: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制定应急预案，明确应急处置流程和措施</a:t>
            </a: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加强应急物资储备，确保应急物资充足</a:t>
            </a: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spc="1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加强应急培训，提高员工应急意识和技能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提高应急处置能力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10"/>
          <p:cNvSpPr txBox="1"/>
          <p:nvPr>
            <p:custDataLst>
              <p:tags r:id="rId6"/>
            </p:custDataLst>
          </p:nvPr>
        </p:nvSpPr>
        <p:spPr>
          <a:xfrm>
            <a:off x="1306322" y="3618924"/>
            <a:ext cx="1928405" cy="133809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加强应急演练，提高员工应急处置能力</a:t>
            </a: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1856234" y="2711197"/>
            <a:ext cx="827755" cy="82940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任意多边形: 形状 51"/>
          <p:cNvSpPr/>
          <p:nvPr>
            <p:custDataLst>
              <p:tags r:id="rId8"/>
            </p:custDataLst>
          </p:nvPr>
        </p:nvSpPr>
        <p:spPr>
          <a:xfrm>
            <a:off x="1828203" y="2663378"/>
            <a:ext cx="883818" cy="862382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标题 5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1909823" y="2903295"/>
            <a:ext cx="721400" cy="47488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文本框 10"/>
          <p:cNvSpPr txBox="1"/>
          <p:nvPr>
            <p:custDataLst>
              <p:tags r:id="rId10"/>
            </p:custDataLst>
          </p:nvPr>
        </p:nvSpPr>
        <p:spPr>
          <a:xfrm>
            <a:off x="3859030" y="3618924"/>
            <a:ext cx="1928405" cy="133809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完善应急预案，确保应急处置流程清晰</a:t>
            </a:r>
          </a:p>
        </p:txBody>
      </p:sp>
      <p:sp>
        <p:nvSpPr>
          <p:cNvPr id="4" name="椭圆 3"/>
          <p:cNvSpPr/>
          <p:nvPr>
            <p:custDataLst>
              <p:tags r:id="rId11"/>
            </p:custDataLst>
          </p:nvPr>
        </p:nvSpPr>
        <p:spPr>
          <a:xfrm>
            <a:off x="4408943" y="2711197"/>
            <a:ext cx="827755" cy="82940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任意多边形: 形状 51"/>
          <p:cNvSpPr/>
          <p:nvPr>
            <p:custDataLst>
              <p:tags r:id="rId12"/>
            </p:custDataLst>
          </p:nvPr>
        </p:nvSpPr>
        <p:spPr>
          <a:xfrm>
            <a:off x="4380911" y="2663378"/>
            <a:ext cx="883818" cy="862382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chemeClr val="accent3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4462533" y="2903295"/>
            <a:ext cx="721400" cy="47488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文本框 10"/>
          <p:cNvSpPr txBox="1"/>
          <p:nvPr>
            <p:custDataLst>
              <p:tags r:id="rId14"/>
            </p:custDataLst>
          </p:nvPr>
        </p:nvSpPr>
        <p:spPr>
          <a:xfrm>
            <a:off x="6411740" y="3618924"/>
            <a:ext cx="1928405" cy="133809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加强应急物资储备，确保应急物资充足</a:t>
            </a:r>
          </a:p>
        </p:txBody>
      </p:sp>
      <p:sp>
        <p:nvSpPr>
          <p:cNvPr id="9" name="椭圆 8"/>
          <p:cNvSpPr/>
          <p:nvPr>
            <p:custDataLst>
              <p:tags r:id="rId15"/>
            </p:custDataLst>
          </p:nvPr>
        </p:nvSpPr>
        <p:spPr>
          <a:xfrm>
            <a:off x="6961652" y="2711197"/>
            <a:ext cx="827755" cy="82940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任意多边形: 形状 51"/>
          <p:cNvSpPr/>
          <p:nvPr>
            <p:custDataLst>
              <p:tags r:id="rId16"/>
            </p:custDataLst>
          </p:nvPr>
        </p:nvSpPr>
        <p:spPr>
          <a:xfrm>
            <a:off x="6933621" y="2663378"/>
            <a:ext cx="883818" cy="862382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标题 5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7015242" y="2903295"/>
            <a:ext cx="721400" cy="47488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8964448" y="3618924"/>
            <a:ext cx="1928405" cy="1338093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加强应急培训，提高员工应急处置技能</a:t>
            </a:r>
          </a:p>
        </p:txBody>
      </p:sp>
      <p:sp>
        <p:nvSpPr>
          <p:cNvPr id="13" name="椭圆 12"/>
          <p:cNvSpPr/>
          <p:nvPr>
            <p:custDataLst>
              <p:tags r:id="rId19"/>
            </p:custDataLst>
          </p:nvPr>
        </p:nvSpPr>
        <p:spPr>
          <a:xfrm>
            <a:off x="9514360" y="2711197"/>
            <a:ext cx="827755" cy="82940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任意多边形: 形状 51"/>
          <p:cNvSpPr/>
          <p:nvPr>
            <p:custDataLst>
              <p:tags r:id="rId20"/>
            </p:custDataLst>
          </p:nvPr>
        </p:nvSpPr>
        <p:spPr>
          <a:xfrm>
            <a:off x="9486330" y="2663378"/>
            <a:ext cx="883818" cy="862382"/>
          </a:xfrm>
          <a:custGeom>
            <a:gdLst>
              <a:gd name="connsiteX0" fmla="*/ 677228 w 869951"/>
              <a:gd name="connsiteY0" fmla="*/ 750570 h 847726"/>
              <a:gd name="connsiteX1" fmla="*/ 725806 w 869951"/>
              <a:gd name="connsiteY1" fmla="*/ 799148 h 847726"/>
              <a:gd name="connsiteX2" fmla="*/ 677228 w 869951"/>
              <a:gd name="connsiteY2" fmla="*/ 847726 h 847726"/>
              <a:gd name="connsiteX3" fmla="*/ 628650 w 869951"/>
              <a:gd name="connsiteY3" fmla="*/ 799148 h 847726"/>
              <a:gd name="connsiteX4" fmla="*/ 677228 w 869951"/>
              <a:gd name="connsiteY4" fmla="*/ 750570 h 847726"/>
              <a:gd name="connsiteX5" fmla="*/ 202883 w 869951"/>
              <a:gd name="connsiteY5" fmla="*/ 750570 h 847726"/>
              <a:gd name="connsiteX6" fmla="*/ 251461 w 869951"/>
              <a:gd name="connsiteY6" fmla="*/ 799148 h 847726"/>
              <a:gd name="connsiteX7" fmla="*/ 202883 w 869951"/>
              <a:gd name="connsiteY7" fmla="*/ 847726 h 847726"/>
              <a:gd name="connsiteX8" fmla="*/ 154305 w 869951"/>
              <a:gd name="connsiteY8" fmla="*/ 799148 h 847726"/>
              <a:gd name="connsiteX9" fmla="*/ 202883 w 869951"/>
              <a:gd name="connsiteY9" fmla="*/ 750570 h 847726"/>
              <a:gd name="connsiteX10" fmla="*/ 821373 w 869951"/>
              <a:gd name="connsiteY10" fmla="*/ 278765 h 847726"/>
              <a:gd name="connsiteX11" fmla="*/ 869951 w 869951"/>
              <a:gd name="connsiteY11" fmla="*/ 327343 h 847726"/>
              <a:gd name="connsiteX12" fmla="*/ 821373 w 869951"/>
              <a:gd name="connsiteY12" fmla="*/ 375921 h 847726"/>
              <a:gd name="connsiteX13" fmla="*/ 772795 w 869951"/>
              <a:gd name="connsiteY13" fmla="*/ 327343 h 847726"/>
              <a:gd name="connsiteX14" fmla="*/ 821373 w 869951"/>
              <a:gd name="connsiteY14" fmla="*/ 278765 h 847726"/>
              <a:gd name="connsiteX15" fmla="*/ 48578 w 869951"/>
              <a:gd name="connsiteY15" fmla="*/ 278765 h 847726"/>
              <a:gd name="connsiteX16" fmla="*/ 97156 w 869951"/>
              <a:gd name="connsiteY16" fmla="*/ 327343 h 847726"/>
              <a:gd name="connsiteX17" fmla="*/ 48578 w 869951"/>
              <a:gd name="connsiteY17" fmla="*/ 375921 h 847726"/>
              <a:gd name="connsiteX18" fmla="*/ 0 w 869951"/>
              <a:gd name="connsiteY18" fmla="*/ 327343 h 847726"/>
              <a:gd name="connsiteX19" fmla="*/ 48578 w 869951"/>
              <a:gd name="connsiteY19" fmla="*/ 278765 h 847726"/>
              <a:gd name="connsiteX20" fmla="*/ 443548 w 869951"/>
              <a:gd name="connsiteY20" fmla="*/ 0 h 847726"/>
              <a:gd name="connsiteX21" fmla="*/ 492126 w 869951"/>
              <a:gd name="connsiteY21" fmla="*/ 48578 h 847726"/>
              <a:gd name="connsiteX22" fmla="*/ 443548 w 869951"/>
              <a:gd name="connsiteY22" fmla="*/ 97156 h 847726"/>
              <a:gd name="connsiteX23" fmla="*/ 394970 w 869951"/>
              <a:gd name="connsiteY23" fmla="*/ 48578 h 847726"/>
              <a:gd name="connsiteX24" fmla="*/ 443548 w 869951"/>
              <a:gd name="connsiteY24" fmla="*/ 0 h 847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9951" h="847726">
                <a:moveTo>
                  <a:pt x="677228" y="750570"/>
                </a:moveTo>
                <a:cubicBezTo>
                  <a:pt x="704057" y="750570"/>
                  <a:pt x="725806" y="772319"/>
                  <a:pt x="725806" y="799148"/>
                </a:cubicBezTo>
                <a:cubicBezTo>
                  <a:pt x="725806" y="825977"/>
                  <a:pt x="704057" y="847726"/>
                  <a:pt x="677228" y="847726"/>
                </a:cubicBezTo>
                <a:cubicBezTo>
                  <a:pt x="650399" y="847726"/>
                  <a:pt x="628650" y="825977"/>
                  <a:pt x="628650" y="799148"/>
                </a:cubicBezTo>
                <a:cubicBezTo>
                  <a:pt x="628650" y="772319"/>
                  <a:pt x="650399" y="750570"/>
                  <a:pt x="677228" y="750570"/>
                </a:cubicBezTo>
                <a:close/>
                <a:moveTo>
                  <a:pt x="202883" y="750570"/>
                </a:moveTo>
                <a:cubicBezTo>
                  <a:pt x="229712" y="750570"/>
                  <a:pt x="251461" y="772319"/>
                  <a:pt x="251461" y="799148"/>
                </a:cubicBezTo>
                <a:cubicBezTo>
                  <a:pt x="251461" y="825977"/>
                  <a:pt x="229712" y="847726"/>
                  <a:pt x="202883" y="847726"/>
                </a:cubicBezTo>
                <a:cubicBezTo>
                  <a:pt x="176054" y="847726"/>
                  <a:pt x="154305" y="825977"/>
                  <a:pt x="154305" y="799148"/>
                </a:cubicBezTo>
                <a:cubicBezTo>
                  <a:pt x="154305" y="772319"/>
                  <a:pt x="176054" y="750570"/>
                  <a:pt x="202883" y="750570"/>
                </a:cubicBezTo>
                <a:close/>
                <a:moveTo>
                  <a:pt x="821373" y="278765"/>
                </a:moveTo>
                <a:cubicBezTo>
                  <a:pt x="848202" y="278765"/>
                  <a:pt x="869951" y="300514"/>
                  <a:pt x="869951" y="327343"/>
                </a:cubicBezTo>
                <a:cubicBezTo>
                  <a:pt x="869951" y="354172"/>
                  <a:pt x="848202" y="375921"/>
                  <a:pt x="821373" y="375921"/>
                </a:cubicBezTo>
                <a:cubicBezTo>
                  <a:pt x="794544" y="375921"/>
                  <a:pt x="772795" y="354172"/>
                  <a:pt x="772795" y="327343"/>
                </a:cubicBezTo>
                <a:cubicBezTo>
                  <a:pt x="772795" y="300514"/>
                  <a:pt x="794544" y="278765"/>
                  <a:pt x="821373" y="278765"/>
                </a:cubicBezTo>
                <a:close/>
                <a:moveTo>
                  <a:pt x="48578" y="278765"/>
                </a:moveTo>
                <a:cubicBezTo>
                  <a:pt x="75407" y="278765"/>
                  <a:pt x="97156" y="300514"/>
                  <a:pt x="97156" y="327343"/>
                </a:cubicBezTo>
                <a:cubicBezTo>
                  <a:pt x="97156" y="354172"/>
                  <a:pt x="75407" y="375921"/>
                  <a:pt x="48578" y="375921"/>
                </a:cubicBezTo>
                <a:cubicBezTo>
                  <a:pt x="21749" y="375921"/>
                  <a:pt x="0" y="354172"/>
                  <a:pt x="0" y="327343"/>
                </a:cubicBezTo>
                <a:cubicBezTo>
                  <a:pt x="0" y="300514"/>
                  <a:pt x="21749" y="278765"/>
                  <a:pt x="48578" y="278765"/>
                </a:cubicBezTo>
                <a:close/>
                <a:moveTo>
                  <a:pt x="443548" y="0"/>
                </a:moveTo>
                <a:cubicBezTo>
                  <a:pt x="470377" y="0"/>
                  <a:pt x="492126" y="21749"/>
                  <a:pt x="492126" y="48578"/>
                </a:cubicBezTo>
                <a:cubicBezTo>
                  <a:pt x="492126" y="75407"/>
                  <a:pt x="470377" y="97156"/>
                  <a:pt x="443548" y="97156"/>
                </a:cubicBezTo>
                <a:cubicBezTo>
                  <a:pt x="416719" y="97156"/>
                  <a:pt x="394970" y="75407"/>
                  <a:pt x="394970" y="48578"/>
                </a:cubicBezTo>
                <a:cubicBezTo>
                  <a:pt x="394970" y="21749"/>
                  <a:pt x="416719" y="0"/>
                  <a:pt x="443548" y="0"/>
                </a:cubicBezTo>
                <a:close/>
              </a:path>
            </a:pathLst>
          </a:custGeom>
          <a:solidFill>
            <a:schemeClr val="accent3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标题 5"/>
          <p:cNvSpPr>
            <a:spLocks noGrp="1"/>
          </p:cNvSpPr>
          <p:nvPr>
            <p:custDataLst>
              <p:tags r:id="rId21"/>
            </p:custDataLst>
          </p:nvPr>
        </p:nvSpPr>
        <p:spPr>
          <a:xfrm>
            <a:off x="9567950" y="2903295"/>
            <a:ext cx="721400" cy="47488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2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b="1" spc="30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>
                        <a:alpha val="20000"/>
                      </a:schemeClr>
                    </a:gs>
                    <a:gs pos="100000">
                      <a:schemeClr val="accent2">
                        <a:alpha val="20000"/>
                      </a:schemeClr>
                    </a:gs>
                  </a:gsLst>
                  <a:lin ang="10920000" scaled="0"/>
                </a:gradFill>
              </a:rPr>
              <a:t>4</a:t>
            </a:r>
          </a:p>
        </p:txBody>
      </p:sp>
      <p:sp>
        <p:nvSpPr>
          <p:cNvPr id="4" name="标题 3"/>
          <p:cNvSpPr/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445">
                <a:solidFill>
                  <a:schemeClr val="lt1"/>
                </a:solidFill>
              </a:rPr>
              <a:t>冬季安全生产的保障措施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加强安全投入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6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8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增加安全设施的投入，提高安全系数</a:t>
            </a:r>
          </a:p>
        </p:txBody>
      </p:sp>
      <p:sp>
        <p:nvSpPr>
          <p:cNvPr id="31" name="椭圆 30"/>
          <p:cNvSpPr/>
          <p:nvPr>
            <p:custDataLst>
              <p:tags r:id="rId9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2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3">
                    <a:lumMod val="75000"/>
                  </a:schemeClr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accent3">
                  <a:lumMod val="75000"/>
                </a:schemeClr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4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0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完善安全制度，确保安全生产的规范性和有效性</a:t>
            </a:r>
          </a:p>
        </p:txBody>
      </p:sp>
      <p:sp>
        <p:nvSpPr>
          <p:cNvPr id="39" name="椭圆 38"/>
          <p:cNvSpPr/>
          <p:nvPr>
            <p:custDataLst>
              <p:tags r:id="rId15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18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19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2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accent2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0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加强安全培训，提高员工安全意识和技能</a:t>
            </a:r>
          </a:p>
        </p:txBody>
      </p:sp>
      <p:sp>
        <p:nvSpPr>
          <p:cNvPr id="35" name="椭圆 34"/>
          <p:cNvSpPr/>
          <p:nvPr>
            <p:custDataLst>
              <p:tags r:id="rId21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4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5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>
                    <a:lumMod val="25000"/>
                  </a:schemeClr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>
                  <a:lumMod val="25000"/>
                </a:schemeClr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6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加强安全检查，及时发现和消除安全隐患</a:t>
            </a:r>
          </a:p>
        </p:txBody>
      </p:sp>
      <p:sp>
        <p:nvSpPr>
          <p:cNvPr id="43" name="椭圆 42"/>
          <p:cNvSpPr/>
          <p:nvPr>
            <p:custDataLst>
              <p:tags r:id="rId27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完善安全设施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3277618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文本框 55"/>
          <p:cNvSpPr txBox="1"/>
          <p:nvPr>
            <p:custDataLst>
              <p:tags r:id="rId7"/>
            </p:custDataLst>
          </p:nvPr>
        </p:nvSpPr>
        <p:spPr>
          <a:xfrm>
            <a:off x="2965201" y="1988490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7" name="矩形 56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 flipV="1">
            <a:off x="5603392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9"/>
            </p:custDataLst>
          </p:nvPr>
        </p:nvSpPr>
        <p:spPr>
          <a:xfrm>
            <a:off x="3475772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定期检查和维护供暖设备，确保供暖设施安全可靠</a:t>
            </a: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6636932" y="1478309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6324515" y="1988489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flipH="1" flipV="1">
            <a:off x="8962705" y="3404119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6835085" y="1488433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加强安全防护设施建设，如防滑、防冻、防坠落等</a:t>
            </a:r>
          </a:p>
        </p:txBody>
      </p:sp>
      <p:sp>
        <p:nvSpPr>
          <p:cNvPr id="7" name="矩形 1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 flipH="1">
            <a:off x="3277618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2965201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矩形 8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 flipV="1">
            <a:off x="5603392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3475772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400" spc="16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完善消防设施，确保消防通道畅通，消防器材齐全有效</a:t>
            </a:r>
          </a:p>
        </p:txBody>
      </p:sp>
      <p:sp>
        <p:nvSpPr>
          <p:cNvPr id="11" name="矩形 1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636932" y="3944695"/>
            <a:ext cx="2461733" cy="2076953"/>
          </a:xfrm>
          <a:custGeom>
            <a:gdLst>
              <a:gd name="connsiteX0" fmla="*/ 0 w 1604962"/>
              <a:gd name="connsiteY0" fmla="*/ 0 h 1654380"/>
              <a:gd name="connsiteX1" fmla="*/ 1604962 w 1604962"/>
              <a:gd name="connsiteY1" fmla="*/ 0 h 1654380"/>
              <a:gd name="connsiteX2" fmla="*/ 1604962 w 1604962"/>
              <a:gd name="connsiteY2" fmla="*/ 1654380 h 1654380"/>
              <a:gd name="connsiteX3" fmla="*/ 0 w 1604962"/>
              <a:gd name="connsiteY3" fmla="*/ 1654380 h 1654380"/>
              <a:gd name="connsiteX4" fmla="*/ 0 w 1604962"/>
              <a:gd name="connsiteY4" fmla="*/ 0 h 1654380"/>
              <a:gd name="connsiteX0-1" fmla="*/ 0 w 1604962"/>
              <a:gd name="connsiteY0-2" fmla="*/ 0 h 1654380"/>
              <a:gd name="connsiteX1-3" fmla="*/ 1604962 w 1604962"/>
              <a:gd name="connsiteY1-4" fmla="*/ 0 h 1654380"/>
              <a:gd name="connsiteX2-5" fmla="*/ 1603215 w 1604962"/>
              <a:gd name="connsiteY2-6" fmla="*/ 896825 h 1654380"/>
              <a:gd name="connsiteX3-7" fmla="*/ 1604962 w 1604962"/>
              <a:gd name="connsiteY3-8" fmla="*/ 1654380 h 1654380"/>
              <a:gd name="connsiteX4-9" fmla="*/ 0 w 1604962"/>
              <a:gd name="connsiteY4-10" fmla="*/ 1654380 h 1654380"/>
              <a:gd name="connsiteX5" fmla="*/ 0 w 1604962"/>
              <a:gd name="connsiteY5" fmla="*/ 0 h 1654380"/>
              <a:gd name="connsiteX0-11" fmla="*/ 1603215 w 1694655"/>
              <a:gd name="connsiteY0-12" fmla="*/ 896825 h 1654380"/>
              <a:gd name="connsiteX1-13" fmla="*/ 1604962 w 1694655"/>
              <a:gd name="connsiteY1-14" fmla="*/ 1654380 h 1654380"/>
              <a:gd name="connsiteX2-15" fmla="*/ 0 w 1694655"/>
              <a:gd name="connsiteY2-16" fmla="*/ 1654380 h 1654380"/>
              <a:gd name="connsiteX3-17" fmla="*/ 0 w 1694655"/>
              <a:gd name="connsiteY3-18" fmla="*/ 0 h 1654380"/>
              <a:gd name="connsiteX4-19" fmla="*/ 1604962 w 1694655"/>
              <a:gd name="connsiteY4-20" fmla="*/ 0 h 1654380"/>
              <a:gd name="connsiteX5-21" fmla="*/ 1694655 w 1694655"/>
              <a:gd name="connsiteY5-22" fmla="*/ 988265 h 1654380"/>
              <a:gd name="connsiteX0-23" fmla="*/ 1603215 w 1604962"/>
              <a:gd name="connsiteY0-24" fmla="*/ 896825 h 1654380"/>
              <a:gd name="connsiteX1-25" fmla="*/ 1604962 w 1604962"/>
              <a:gd name="connsiteY1-26" fmla="*/ 1654380 h 1654380"/>
              <a:gd name="connsiteX2-27" fmla="*/ 0 w 1604962"/>
              <a:gd name="connsiteY2-28" fmla="*/ 1654380 h 1654380"/>
              <a:gd name="connsiteX3-29" fmla="*/ 0 w 1604962"/>
              <a:gd name="connsiteY3-30" fmla="*/ 0 h 1654380"/>
              <a:gd name="connsiteX4-31" fmla="*/ 1604962 w 1604962"/>
              <a:gd name="connsiteY4-32" fmla="*/ 0 h 1654380"/>
              <a:gd name="connsiteX5-33" fmla="*/ 1599405 w 1604962"/>
              <a:gd name="connsiteY5-34" fmla="*/ 902540 h 1654380"/>
              <a:gd name="connsiteX0-35" fmla="*/ 1603215 w 1604962"/>
              <a:gd name="connsiteY0-36" fmla="*/ 896825 h 1654380"/>
              <a:gd name="connsiteX1-37" fmla="*/ 1604962 w 1604962"/>
              <a:gd name="connsiteY1-38" fmla="*/ 1654380 h 1654380"/>
              <a:gd name="connsiteX2-39" fmla="*/ 0 w 1604962"/>
              <a:gd name="connsiteY2-40" fmla="*/ 1654380 h 1654380"/>
              <a:gd name="connsiteX3-41" fmla="*/ 0 w 1604962"/>
              <a:gd name="connsiteY3-42" fmla="*/ 0 h 1654380"/>
              <a:gd name="connsiteX4-43" fmla="*/ 1604962 w 1604962"/>
              <a:gd name="connsiteY4-44" fmla="*/ 0 h 1654380"/>
              <a:gd name="connsiteX5-45" fmla="*/ 1599405 w 1604962"/>
              <a:gd name="connsiteY5-46" fmla="*/ 902540 h 1654380"/>
              <a:gd name="connsiteX0-47" fmla="*/ 1603215 w 1604962"/>
              <a:gd name="connsiteY0-48" fmla="*/ 896825 h 1654380"/>
              <a:gd name="connsiteX1-49" fmla="*/ 1604962 w 1604962"/>
              <a:gd name="connsiteY1-50" fmla="*/ 1654380 h 1654380"/>
              <a:gd name="connsiteX2-51" fmla="*/ 0 w 1604962"/>
              <a:gd name="connsiteY2-52" fmla="*/ 1654380 h 1654380"/>
              <a:gd name="connsiteX3-53" fmla="*/ 0 w 1604962"/>
              <a:gd name="connsiteY3-54" fmla="*/ 0 h 1654380"/>
              <a:gd name="connsiteX4-55" fmla="*/ 1604962 w 1604962"/>
              <a:gd name="connsiteY4-56" fmla="*/ 0 h 1654380"/>
              <a:gd name="connsiteX5-57" fmla="*/ 1604168 w 1604962"/>
              <a:gd name="connsiteY5-58" fmla="*/ 897778 h 1654380"/>
              <a:gd name="connsiteX0-59" fmla="*/ 1603215 w 1604962"/>
              <a:gd name="connsiteY0-60" fmla="*/ 896825 h 1654380"/>
              <a:gd name="connsiteX1-61" fmla="*/ 1604962 w 1604962"/>
              <a:gd name="connsiteY1-62" fmla="*/ 1654380 h 1654380"/>
              <a:gd name="connsiteX2-63" fmla="*/ 0 w 1604962"/>
              <a:gd name="connsiteY2-64" fmla="*/ 1654380 h 1654380"/>
              <a:gd name="connsiteX3-65" fmla="*/ 0 w 1604962"/>
              <a:gd name="connsiteY3-66" fmla="*/ 0 h 1654380"/>
              <a:gd name="connsiteX4-67" fmla="*/ 1604962 w 1604962"/>
              <a:gd name="connsiteY4-68" fmla="*/ 0 h 1654380"/>
              <a:gd name="connsiteX5-69" fmla="*/ 1601786 w 1604962"/>
              <a:gd name="connsiteY5-70" fmla="*/ 447722 h 1654380"/>
              <a:gd name="connsiteX0-71" fmla="*/ 1610359 w 1610395"/>
              <a:gd name="connsiteY0-72" fmla="*/ 1396888 h 1654380"/>
              <a:gd name="connsiteX1-73" fmla="*/ 1604962 w 1610395"/>
              <a:gd name="connsiteY1-74" fmla="*/ 1654380 h 1654380"/>
              <a:gd name="connsiteX2-75" fmla="*/ 0 w 1610395"/>
              <a:gd name="connsiteY2-76" fmla="*/ 1654380 h 1654380"/>
              <a:gd name="connsiteX3-77" fmla="*/ 0 w 1610395"/>
              <a:gd name="connsiteY3-78" fmla="*/ 0 h 1654380"/>
              <a:gd name="connsiteX4-79" fmla="*/ 1604962 w 1610395"/>
              <a:gd name="connsiteY4-80" fmla="*/ 0 h 1654380"/>
              <a:gd name="connsiteX5-81" fmla="*/ 1601786 w 1610395"/>
              <a:gd name="connsiteY5-82" fmla="*/ 447722 h 1654380"/>
              <a:gd name="connsiteX0-83" fmla="*/ 1603215 w 1604962"/>
              <a:gd name="connsiteY0-84" fmla="*/ 1201625 h 1654380"/>
              <a:gd name="connsiteX1-85" fmla="*/ 1604962 w 1604962"/>
              <a:gd name="connsiteY1-86" fmla="*/ 1654380 h 1654380"/>
              <a:gd name="connsiteX2-87" fmla="*/ 0 w 1604962"/>
              <a:gd name="connsiteY2-88" fmla="*/ 1654380 h 1654380"/>
              <a:gd name="connsiteX3-89" fmla="*/ 0 w 1604962"/>
              <a:gd name="connsiteY3-90" fmla="*/ 0 h 1654380"/>
              <a:gd name="connsiteX4-91" fmla="*/ 1604962 w 1604962"/>
              <a:gd name="connsiteY4-92" fmla="*/ 0 h 1654380"/>
              <a:gd name="connsiteX5-93" fmla="*/ 1601786 w 1604962"/>
              <a:gd name="connsiteY5-94" fmla="*/ 447722 h 1654380"/>
              <a:gd name="connsiteX0-95" fmla="*/ 1603215 w 1604962"/>
              <a:gd name="connsiteY0-96" fmla="*/ 1230200 h 1654380"/>
              <a:gd name="connsiteX1-97" fmla="*/ 1604962 w 1604962"/>
              <a:gd name="connsiteY1-98" fmla="*/ 1654380 h 1654380"/>
              <a:gd name="connsiteX2-99" fmla="*/ 0 w 1604962"/>
              <a:gd name="connsiteY2-100" fmla="*/ 1654380 h 1654380"/>
              <a:gd name="connsiteX3-101" fmla="*/ 0 w 1604962"/>
              <a:gd name="connsiteY3-102" fmla="*/ 0 h 1654380"/>
              <a:gd name="connsiteX4-103" fmla="*/ 1604962 w 1604962"/>
              <a:gd name="connsiteY4-104" fmla="*/ 0 h 1654380"/>
              <a:gd name="connsiteX5-105" fmla="*/ 1601786 w 1604962"/>
              <a:gd name="connsiteY5-106" fmla="*/ 447722 h 1654380"/>
              <a:gd name="connsiteX0-107" fmla="*/ 1603215 w 1604962"/>
              <a:gd name="connsiteY0-108" fmla="*/ 1230200 h 1654380"/>
              <a:gd name="connsiteX1-109" fmla="*/ 1604962 w 1604962"/>
              <a:gd name="connsiteY1-110" fmla="*/ 1654380 h 1654380"/>
              <a:gd name="connsiteX2-111" fmla="*/ 0 w 1604962"/>
              <a:gd name="connsiteY2-112" fmla="*/ 1654380 h 1654380"/>
              <a:gd name="connsiteX3-113" fmla="*/ 0 w 1604962"/>
              <a:gd name="connsiteY3-114" fmla="*/ 0 h 1654380"/>
              <a:gd name="connsiteX4-115" fmla="*/ 1604962 w 1604962"/>
              <a:gd name="connsiteY4-116" fmla="*/ 0 h 1654380"/>
              <a:gd name="connsiteX5-117" fmla="*/ 1601786 w 1604962"/>
              <a:gd name="connsiteY5-118" fmla="*/ 483441 h 1654380"/>
              <a:gd name="connsiteX0-119" fmla="*/ 1605597 w 1605714"/>
              <a:gd name="connsiteY0-120" fmla="*/ 1313544 h 1654380"/>
              <a:gd name="connsiteX1-121" fmla="*/ 1604962 w 1605714"/>
              <a:gd name="connsiteY1-122" fmla="*/ 1654380 h 1654380"/>
              <a:gd name="connsiteX2-123" fmla="*/ 0 w 1605714"/>
              <a:gd name="connsiteY2-124" fmla="*/ 1654380 h 1654380"/>
              <a:gd name="connsiteX3-125" fmla="*/ 0 w 1605714"/>
              <a:gd name="connsiteY3-126" fmla="*/ 0 h 1654380"/>
              <a:gd name="connsiteX4-127" fmla="*/ 1604962 w 1605714"/>
              <a:gd name="connsiteY4-128" fmla="*/ 0 h 1654380"/>
              <a:gd name="connsiteX5-129" fmla="*/ 1601786 w 1605714"/>
              <a:gd name="connsiteY5-130" fmla="*/ 483441 h 1654380"/>
              <a:gd name="connsiteX0-131" fmla="*/ 1605597 w 1606814"/>
              <a:gd name="connsiteY0-132" fmla="*/ 1313544 h 1654380"/>
              <a:gd name="connsiteX1-133" fmla="*/ 1604962 w 1606814"/>
              <a:gd name="connsiteY1-134" fmla="*/ 1654380 h 1654380"/>
              <a:gd name="connsiteX2-135" fmla="*/ 0 w 1606814"/>
              <a:gd name="connsiteY2-136" fmla="*/ 1654380 h 1654380"/>
              <a:gd name="connsiteX3-137" fmla="*/ 0 w 1606814"/>
              <a:gd name="connsiteY3-138" fmla="*/ 0 h 1654380"/>
              <a:gd name="connsiteX4-139" fmla="*/ 1604962 w 1606814"/>
              <a:gd name="connsiteY4-140" fmla="*/ 0 h 1654380"/>
              <a:gd name="connsiteX5-141" fmla="*/ 1606548 w 1606814"/>
              <a:gd name="connsiteY5-142" fmla="*/ 481060 h 1654380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606814" h="1654380">
                <a:moveTo>
                  <a:pt x="1605597" y="1313544"/>
                </a:moveTo>
                <a:cubicBezTo>
                  <a:pt x="1606179" y="1566062"/>
                  <a:pt x="1604380" y="1401862"/>
                  <a:pt x="1604962" y="1654380"/>
                </a:cubicBezTo>
                <a:lnTo>
                  <a:pt x="0" y="1654380"/>
                </a:lnTo>
                <a:lnTo>
                  <a:pt x="0" y="0"/>
                </a:lnTo>
                <a:lnTo>
                  <a:pt x="1604962" y="0"/>
                </a:lnTo>
                <a:cubicBezTo>
                  <a:pt x="1604380" y="298942"/>
                  <a:pt x="1607765" y="39878"/>
                  <a:pt x="1606548" y="481060"/>
                </a:cubicBezTo>
              </a:path>
            </a:pathLst>
          </a:cu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6324515" y="4454874"/>
            <a:ext cx="613986" cy="1196892"/>
          </a:xfrm>
          <a:prstGeom prst="rect">
            <a:avLst/>
          </a:prstGeom>
          <a:noFill/>
        </p:spPr>
        <p:txBody>
          <a:bodyPr wrap="square" rtlCol="0" anchor="ctr" anchorCtr="1">
            <a:normAutofit fontScale="90000"/>
          </a:bodyPr>
          <a:lstStyle/>
          <a:p>
            <a:r>
              <a:rPr lang="en-US" altLang="zh-CN" sz="60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 flipV="1">
            <a:off x="8962705" y="5870505"/>
            <a:ext cx="271195" cy="2711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6835085" y="3954819"/>
            <a:ext cx="2137745" cy="207116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400" spc="1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加强安全培训，提高员工安全意识和应对能力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regtgtrgr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7000"/>
          </a:blip>
          <a:srcRect l="6109" t="47811" r="313"/>
          <a:stretch>
            <a:fillRect/>
          </a:stretch>
        </p:blipFill>
        <p:spPr>
          <a:xfrm flipH="1" flipV="1">
            <a:off x="0" y="0"/>
            <a:ext cx="12191365" cy="6858000"/>
          </a:xfrm>
          <a:prstGeom prst="rect">
            <a:avLst/>
          </a:prstGeom>
        </p:spPr>
      </p:pic>
      <p:sp>
        <p:nvSpPr>
          <p:cNvPr id="256" name="文本框 6"/>
          <p:cNvSpPr txBox="1"/>
          <p:nvPr>
            <p:custDataLst>
              <p:tags r:id="rId4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提高安全管理水平</a:t>
            </a: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7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加强安全培训：提高员工安全意识和技能</a:t>
            </a:r>
          </a:p>
        </p:txBody>
      </p:sp>
      <p:sp>
        <p:nvSpPr>
          <p:cNvPr id="7" name="文本框 58"/>
          <p:cNvSpPr txBox="1"/>
          <p:nvPr>
            <p:custDataLst>
              <p:tags r:id="rId8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10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加强安全检查：定期进行安全检查，及时发现和消除安全隐患</a:t>
            </a:r>
          </a:p>
        </p:txBody>
      </p:sp>
      <p:sp>
        <p:nvSpPr>
          <p:cNvPr id="16" name="文本框 58"/>
          <p:cNvSpPr txBox="1"/>
          <p:nvPr>
            <p:custDataLst>
              <p:tags r:id="rId11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3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完善安全管理制度：建立健全安全管理体系</a:t>
            </a:r>
          </a:p>
        </p:txBody>
      </p:sp>
      <p:sp>
        <p:nvSpPr>
          <p:cNvPr id="26" name="文本框 58"/>
          <p:cNvSpPr txBox="1"/>
          <p:nvPr>
            <p:custDataLst>
              <p:tags r:id="rId14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6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5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加强应急管理：建立健全应急管理体系，提高应急处置能力</a:t>
            </a:r>
          </a:p>
        </p:txBody>
      </p:sp>
      <p:sp>
        <p:nvSpPr>
          <p:cNvPr id="23" name="文本框 58"/>
          <p:cNvSpPr txBox="1"/>
          <p:nvPr>
            <p:custDataLst>
              <p:tags r:id="rId17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60000" scaled="0"/>
                </a:gra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文档标题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2"/>
  <p:tag name="KSO_WM_UNIT_INDEX" val="2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i*4"/>
  <p:tag name="KSO_WM_UNIT_INDEX" val="4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PLACING_PICTURE_USER_VIEWPORT" val="{&quot;height&quot;:10411,&quot;width&quot;:12984}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 CONTENTS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 "/>
  <p:tag name="KSO_WM_UNIT_TYPE" val="a"/>
  <p:tag name="KSO_WM_UNIT_VALUE" val="10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  <p:tag name="KSO_WM_TEMPLATE_THUMBS_INDEX" val="1、9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820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188.xml><?xml version="1.0" encoding="utf-8"?>
<p:tagLst xmlns:p="http://schemas.openxmlformats.org/presentationml/2006/main">
  <p:tag name="KSO_WM_BEAUTIFY_FLAG" val="#wm#"/>
  <p:tag name="KSO_WM_SLIDE_CONTENT_AREA" val="{&quot;left&quot;:&quot;50.8&quot;,&quot;top&quot;:&quot;87.4&quot;,&quot;width&quot;:&quot;541.3&quot;,&quot;height&quot;:&quot;310.5&quot;}"/>
  <p:tag name="KSO_WM_SLIDE_ID" val="custom20230820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0"/>
  <p:tag name="KSO_WM_TEMPLATE_THUMBS_INDEX" val="1、9"/>
</p:tagLst>
</file>

<file path=ppt/tags/tag1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 CONTENTS"/>
  <p:tag name="KSO_WM_UNIT_TEXT_FILL_FORE_SCHEMECOLOR_INDEX" val="5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TYPE" val="1"/>
  <p:tag name="KSO_WM_UNIT_TYPE" val="a"/>
  <p:tag name="KSO_WM_UNIT_USESOURCEFORMAT_APPLY" val="0"/>
  <p:tag name="KSO_WM_UNIT_VALUE" val="10"/>
</p:tagLst>
</file>

<file path=ppt/tags/tag1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1_2"/>
  <p:tag name="KSO_WM_UNIT_INDEX" val="1_1_2"/>
  <p:tag name="KSO_WM_UNIT_LAYERLEVEL" val="1_1_1"/>
  <p:tag name="KSO_WM_UNIT_TYPE" val="l_h_i"/>
  <p:tag name="KSO_WM_UNIT_USESOURCEFORMAT_APPLY" val="0"/>
</p:tagLst>
</file>

<file path=ppt/tags/tag1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1_1"/>
  <p:tag name="KSO_WM_UNIT_INDEX" val="1_1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0"/>
</p:tagLst>
</file>

<file path=ppt/tags/tag1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1"/>
</p:tagLst>
</file>

<file path=ppt/tags/tag1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3_2"/>
  <p:tag name="KSO_WM_UNIT_INDEX" val="1_3_2"/>
  <p:tag name="KSO_WM_UNIT_LAYERLEVEL" val="1_1_1"/>
  <p:tag name="KSO_WM_UNIT_TYPE" val="l_h_i"/>
  <p:tag name="KSO_WM_UNIT_USESOURCEFORMAT_APPLY" val="0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3_1"/>
  <p:tag name="KSO_WM_UNIT_INDEX" val="1_3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0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2_2"/>
  <p:tag name="KSO_WM_UNIT_INDEX" val="1_2_2"/>
  <p:tag name="KSO_WM_UNIT_LAYERLEVEL" val="1_1_1"/>
  <p:tag name="KSO_WM_UNIT_TYPE" val="l_h_i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2_1"/>
  <p:tag name="KSO_WM_UNIT_INDEX" val="1_2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4_2"/>
  <p:tag name="KSO_WM_UNIT_INDEX" val="1_4_2"/>
  <p:tag name="KSO_WM_UNIT_LAYERLEVEL" val="1_1_1"/>
  <p:tag name="KSO_WM_UNIT_TYPE" val="l_h_i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i*1_4_1"/>
  <p:tag name="KSO_WM_UNIT_INDEX" val="1_4_1"/>
  <p:tag name="KSO_WM_UNIT_LAYERLEVEL" val="1_1_1"/>
  <p:tag name="KSO_WM_UNIT_SUBTYPE" val="d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l_h_i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0"/>
  <p:tag name="KSO_WM_UNIT_COMPATIBLE" val="0"/>
  <p:tag name="KSO_WM_UNIT_DIAGRAM_ISNUMVISUAL" val="0"/>
  <p:tag name="KSO_WM_UNIT_DIAGRAM_ISREFERUNIT" val="0"/>
  <p:tag name="KSO_WM_UNIT_HIGHLIGHT" val="0"/>
  <p:tag name="KSO_WM_UNIT_ID" val="custom2023082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目录标题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2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05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2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0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  <p:tag name="KSO_WM_UNIT_VALUE" val="30"/>
</p:tagLst>
</file>

<file path=ppt/tags/tag21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1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28_3*o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28_3*o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28_3*o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28_3*o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1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22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22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2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2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o_h_i"/>
  <p:tag name="KSO_WM_UNIT_USESOURCEFORMAT_APPLY" val="0"/>
</p:tagLst>
</file>

<file path=ppt/tags/tag2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5:00&quot;,&quot;maxSize&quot;:{&quot;size1&quot;:22.2},&quot;minSize&quot;:{&quot;size1&quot;:13.5},&quot;normalSize&quot;:{&quot;size1&quot;:13.5},&quot;subLayout&quot;:[{&quot;id&quot;:&quot;2023-09-09T19:05:00&quot;,&quot;margin&quot;:{&quot;bottom&quot;:0.025999998673796654,&quot;left&quot;:2.117000102996826,&quot;right&quot;:1.2699999809265137,&quot;top&quot;:0.4230000376701355},&quot;type&quot;:0},{&quot;id&quot;:&quot;2023-09-09T19:0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2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2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2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0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28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4:59&quot;,&quot;maxSize&quot;:{&quot;size1&quot;:22.2},&quot;minSize&quot;:{&quot;size1&quot;:13.5},&quot;normalSize&quot;:{&quot;size1&quot;:13.5},&quot;subLayout&quot;:[{&quot;id&quot;:&quot;2023-09-09T19:04:59&quot;,&quot;margin&quot;:{&quot;bottom&quot;:0.025999998673796654,&quot;left&quot;:2.117000102996826,&quot;right&quot;:1.2699999809265137,&quot;top&quot;:0.4230000376701355},&quot;type&quot;:0},{&quot;id&quot;:&quot;2023-09-09T19:04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9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5:01&quot;,&quot;maxSize&quot;:{&quot;size1&quot;:22.2},&quot;minSize&quot;:{&quot;size1&quot;:13.5},&quot;normalSize&quot;:{&quot;size1&quot;:13.5},&quot;subLayout&quot;:[{&quot;id&quot;:&quot;2023-09-09T19:05:01&quot;,&quot;margin&quot;:{&quot;bottom&quot;:0.025999998673796654,&quot;left&quot;:2.117000102996826,&quot;right&quot;:1.2699999809265137,&quot;top&quot;:0.4230000376701355},&quot;type&quot;:0},{&quot;id&quot;:&quot;2023-09-09T19:05:0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268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3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5:00&quot;,&quot;maxSize&quot;:{&quot;size1&quot;:22.2},&quot;minSize&quot;:{&quot;size1&quot;:13.5},&quot;normalSize&quot;:{&quot;size1&quot;:13.5},&quot;subLayout&quot;:[{&quot;id&quot;:&quot;2023-09-09T19:05:00&quot;,&quot;margin&quot;:{&quot;bottom&quot;:0.025999998673796654,&quot;left&quot;:2.117000102996826,&quot;right&quot;:1.2699999809265137,&quot;top&quot;:0.4230000376701355},&quot;type&quot;:0},{&quot;id&quot;:&quot;2023-09-09T19:0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2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2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69_3*l_h_i*1_1_2"/>
  <p:tag name="KSO_WM_UNIT_INDEX" val="1_1_2"/>
  <p:tag name="KSO_WM_UNIT_LAYERLEVEL" val="1_1_1"/>
  <p:tag name="KSO_WM_UNIT_TYPE" val="l_h_i"/>
  <p:tag name="KSO_WM_UNIT_USESOURCEFORMAT_APPLY" val="0"/>
  <p:tag name="KSO_WM_UNIT_VALUE" val="0"/>
</p:tagLst>
</file>

<file path=ppt/tags/tag293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294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95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69_3*l_h_i*1_2_2"/>
  <p:tag name="KSO_WM_UNIT_INDEX" val="1_2_2"/>
  <p:tag name="KSO_WM_UNIT_LAYERLEVEL" val="1_1_1"/>
  <p:tag name="KSO_WM_UNIT_TYPE" val="l_h_i"/>
  <p:tag name="KSO_WM_UNIT_USESOURCEFORMAT_APPLY" val="0"/>
  <p:tag name="KSO_WM_UNIT_VALUE" val="0"/>
</p:tagLst>
</file>

<file path=ppt/tags/tag296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297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298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69_3*l_h_i*1_3_2"/>
  <p:tag name="KSO_WM_UNIT_INDEX" val="1_3_2"/>
  <p:tag name="KSO_WM_UNIT_LAYERLEVEL" val="1_1_1"/>
  <p:tag name="KSO_WM_UNIT_TYPE" val="l_h_i"/>
  <p:tag name="KSO_WM_UNIT_USESOURCEFORMAT_APPLY" val="0"/>
  <p:tag name="KSO_WM_UNIT_VALUE" val="0"/>
</p:tagLst>
</file>

<file path=ppt/tags/tag299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00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01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69_3*l_h_i*1_4_2"/>
  <p:tag name="KSO_WM_UNIT_INDEX" val="1_4_2"/>
  <p:tag name="KSO_WM_UNIT_LAYERLEVEL" val="1_1_1"/>
  <p:tag name="KSO_WM_UNIT_TYPE" val="l_h_i"/>
  <p:tag name="KSO_WM_UNIT_USESOURCEFORMAT_APPLY" val="0"/>
  <p:tag name="KSO_WM_UNIT_VALUE" val="0"/>
</p:tagLst>
</file>

<file path=ppt/tags/tag302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0"/>
</p:tagLst>
</file>

<file path=ppt/tags/tag303.xml><?xml version="1.0" encoding="utf-8"?>
<p:tagLst xmlns:p="http://schemas.openxmlformats.org/presentationml/2006/main">
  <p:tag name="KSO_WM_ASSEMBLE_CHIP_INDEX" val="40b87534661440e5bb35fb0ca2636678"/>
  <p:tag name="KSO_WM_BEAUTIFY_FLAG" val="#wm#"/>
  <p:tag name="KSO_WM_CHIP_GROUPID" val="60b9de79d573a1aeab43bc95"/>
  <p:tag name="KSO_WM_CHIP_XID" val="60b9de79d573a1aeab43bc96"/>
  <p:tag name="KSO_WM_DIAGRAM_GROUP_CODE" val="l1-1"/>
  <p:tag name="KSO_WM_TAG_VERSION" val="1.0"/>
  <p:tag name="KSO_WM_TEMPLATE_CATEGORY" val="diagram"/>
  <p:tag name="KSO_WM_TEMPLATE_INDEX" val="20219169"/>
  <p:tag name="KSO_WM_UNIT_COMPATIBLE" val="0"/>
  <p:tag name="KSO_WM_UNIT_DIAGRAM_ISNUMVISUAL" val="0"/>
  <p:tag name="KSO_WM_UNIT_DIAGRAM_ISREFERUNIT" val="0"/>
  <p:tag name="KSO_WM_UNIT_HIGHLIGHT" val="0"/>
  <p:tag name="KSO_WM_UNIT_ID" val="diagram20219169_3*l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2"/>
</p:tagLst>
</file>

<file path=ppt/tags/tag3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4:59&quot;,&quot;maxSize&quot;:{&quot;size1&quot;:22.2},&quot;minSize&quot;:{&quot;size1&quot;:13.5},&quot;normalSize&quot;:{&quot;size1&quot;:13.5},&quot;subLayout&quot;:[{&quot;id&quot;:&quot;2023-09-09T19:04:59&quot;,&quot;margin&quot;:{&quot;bottom&quot;:0.025999998673796654,&quot;left&quot;:2.117000102996826,&quot;right&quot;:1.2699999809265137,&quot;top&quot;:0.4230000376701355},&quot;type&quot;:0},{&quot;id&quot;:&quot;2023-09-09T19:04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3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5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5*l_h_i*1_5_1"/>
  <p:tag name="KSO_WM_UNIT_INDEX" val="1_5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5*l_h_i*1_6_1"/>
  <p:tag name="KSO_WM_UNIT_INDEX" val="1_6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5*l_h_i*1_6_2"/>
  <p:tag name="KSO_WM_UNIT_INDEX" val="1_6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f*1_6_1"/>
  <p:tag name="KSO_WM_UNIT_INDEX" val="1_6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38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5*l_h_i*1_6_3"/>
  <p:tag name="KSO_WM_UNIT_INDEX" val="1_6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5:00&quot;,&quot;maxSize&quot;:{&quot;size1&quot;:22.2},&quot;minSize&quot;:{&quot;size1&quot;:13.5},&quot;normalSize&quot;:{&quot;size1&quot;:13.5},&quot;subLayout&quot;:[{&quot;id&quot;:&quot;2023-09-09T19:05:00&quot;,&quot;margin&quot;:{&quot;bottom&quot;:0.025999998673796654,&quot;left&quot;:2.117000102996826,&quot;right&quot;:1.2699999809265137,&quot;top&quot;:0.4230000376701355},&quot;type&quot;:0},{&quot;id&quot;:&quot;2023-09-09T19:0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3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335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3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5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5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5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i*1_4"/>
  <p:tag name="KSO_WM_UNIT_INDEX" val="1_4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5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955"/>
  <p:tag name="KSO_WM_UNIT_COMPATIBLE" val="0"/>
  <p:tag name="KSO_WM_UNIT_DIAGRAM_ISNUMVISUAL" val="0"/>
  <p:tag name="KSO_WM_UNIT_DIAGRAM_ISREFERUNIT" val="0"/>
  <p:tag name="KSO_WM_UNIT_HIGHLIGHT" val="0"/>
  <p:tag name="KSO_WM_UNIT_ID" val="diagram20205955_3*l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5:00&quot;,&quot;maxSize&quot;:{&quot;size1&quot;:22.2},&quot;minSize&quot;:{&quot;size1&quot;:13.5},&quot;normalSize&quot;:{&quot;size1&quot;:13.5},&quot;subLayout&quot;:[{&quot;id&quot;:&quot;2023-09-09T19:05:00&quot;,&quot;margin&quot;:{&quot;bottom&quot;:0.025999998673796654,&quot;left&quot;:2.117000102996826,&quot;right&quot;:1.2699999809265137,&quot;top&quot;:0.4230000376701355},&quot;type&quot;:0},{&quot;id&quot;:&quot;2023-09-09T19:0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3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70"/>
</p:tagLst>
</file>

<file path=ppt/tags/tag36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5:00&quot;,&quot;maxSize&quot;:{&quot;size1&quot;:22.2},&quot;minSize&quot;:{&quot;size1&quot;:13.5},&quot;normalSize&quot;:{&quot;size1&quot;:13.5},&quot;subLayout&quot;:[{&quot;id&quot;:&quot;2023-09-09T19:05:00&quot;,&quot;margin&quot;:{&quot;bottom&quot;:0.025999998673796654,&quot;left&quot;:2.117000102996826,&quot;right&quot;:1.2699999809265137,&quot;top&quot;:0.4230000376701355},&quot;type&quot;:0},{&quot;id&quot;:&quot;2023-09-09T19:05:0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36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0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71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2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2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3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74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75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i*1_2_1"/>
  <p:tag name="KSO_WM_UNIT_INDEX" val="1_2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6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52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77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i*1_2_2"/>
  <p:tag name="KSO_WM_UNIT_INDEX" val="1_2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78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79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80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2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81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82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0"/>
</p:tagLst>
</file>

<file path=ppt/tags/tag383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i*1_4_1"/>
  <p:tag name="KSO_WM_UNIT_INDEX" val="1_4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84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52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385.xml><?xml version="1.0" encoding="utf-8"?>
<p:tagLst xmlns:p="http://schemas.openxmlformats.org/presentationml/2006/main">
  <p:tag name="KSO_WM_ASSEMBLE_CHIP_INDEX" val="b71b3aa0b318496bb33f989d1badc0bc"/>
  <p:tag name="KSO_WM_BEAUTIFY_FLAG" val="#wm#"/>
  <p:tag name="KSO_WM_CHIP_GROUPID" val="60b9eb6bd573a1aeab43c124"/>
  <p:tag name="KSO_WM_CHIP_XID" val="60b9eb6bd573a1aeab43c125"/>
  <p:tag name="KSO_WM_DIAGRAM_GROUP_CODE" val="l1-1"/>
  <p:tag name="KSO_WM_TAG_VERSION" val="1.0"/>
  <p:tag name="KSO_WM_TEMPLATE_CATEGORY" val="diagram"/>
  <p:tag name="KSO_WM_TEMPLATE_INDEX" val="20219152"/>
  <p:tag name="KSO_WM_UNIT_COMPATIBLE" val="0"/>
  <p:tag name="KSO_WM_UNIT_DIAGRAM_ISNUMVISUAL" val="0"/>
  <p:tag name="KSO_WM_UNIT_DIAGRAM_ISREFERUNIT" val="0"/>
  <p:tag name="KSO_WM_UNIT_HIGHLIGHT" val="0"/>
  <p:tag name="KSO_WM_UNIT_ID" val="diagram20219152_3*l_h_i*1_4_2"/>
  <p:tag name="KSO_WM_UNIT_INDEX" val="1_4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3"/>
</p:tagLst>
</file>

<file path=ppt/tags/tag3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4:59&quot;,&quot;maxSize&quot;:{&quot;size1&quot;:22.2},&quot;minSize&quot;:{&quot;size1&quot;:13.5},&quot;normalSize&quot;:{&quot;size1&quot;:13.5},&quot;subLayout&quot;:[{&quot;id&quot;:&quot;2023-09-09T19:04:59&quot;,&quot;margin&quot;:{&quot;bottom&quot;:0.025999998673796654,&quot;left&quot;:2.117000102996826,&quot;right&quot;:1.2699999809265137,&quot;top&quot;:0.4230000376701355},&quot;type&quot;:0},{&quot;id&quot;:&quot;2023-09-09T19:04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.8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.8"/>
  <p:tag name="KSO_WM_UNIT_TEXT_FILL_GRADIENT_ANGLE" val="182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389.xml><?xml version="1.0" encoding="utf-8"?>
<p:tagLst xmlns:p="http://schemas.openxmlformats.org/presentationml/2006/main">
  <p:tag name="KSO_WM_BEAUTIFY_FLAG" val="#wm#"/>
  <p:tag name="KSO_WM_SLIDE_CONTENT_AREA" val="{&quot;left&quot;:&quot;405.95&quot;,&quot;top&quot;:&quot;87.1&quot;,&quot;width&quot;:&quot;508.15&quot;,&quot;height&quot;:&quot;310.5&quot;}"/>
  <p:tag name="KSO_WM_SLIDE_ID" val="custom20230820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3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4:59&quot;,&quot;maxSize&quot;:{&quot;size1&quot;:22.2},&quot;minSize&quot;:{&quot;size1&quot;:13.5},&quot;normalSize&quot;:{&quot;size1&quot;:13.5},&quot;subLayout&quot;:[{&quot;id&quot;:&quot;2023-09-09T19:04:59&quot;,&quot;margin&quot;:{&quot;bottom&quot;:0.025999998673796654,&quot;left&quot;:2.117000102996826,&quot;right&quot;:1.2699999809265137,&quot;top&quot;:0.4230000376701355},&quot;type&quot;:0},{&quot;id&quot;:&quot;2023-09-09T19:04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41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1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1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1_1"/>
  <p:tag name="KSO_WM_UNIT_INDEX" val="1_1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2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2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3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4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2_1"/>
  <p:tag name="KSO_WM_UNIT_INDEX" val="1_2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25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26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27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8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3_1"/>
  <p:tag name="KSO_WM_UNIT_INDEX" val="1_3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29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54"/>
</p:tagLst>
</file>

<file path=ppt/tags/tag430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431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16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2.xml><?xml version="1.0" encoding="utf-8"?>
<p:tagLst xmlns:p="http://schemas.openxmlformats.org/presentationml/2006/main">
  <p:tag name="KSO_WM_ASSEMBLE_CHIP_INDEX" val="c9d1bc6f2a574e1cb23d7a0616f0d11b"/>
  <p:tag name="KSO_WM_BEAUTIFY_FLAG" val="#wm#"/>
  <p:tag name="KSO_WM_CHIP_GROUPID" val="60bed14f191caac4ef202434"/>
  <p:tag name="KSO_WM_CHIP_XID" val="60bed14f191caac4ef202435"/>
  <p:tag name="KSO_WM_DIAGRAM_GROUP_CODE" val="l1-1"/>
  <p:tag name="KSO_WM_TAG_VERSION" val="1.0"/>
  <p:tag name="KSO_WM_TEMPLATE_CATEGORY" val="diagram"/>
  <p:tag name="KSO_WM_TEMPLATE_INDEX" val="20219416"/>
  <p:tag name="KSO_WM_UNIT_COMPATIBLE" val="0"/>
  <p:tag name="KSO_WM_UNIT_DIAGRAM_ISNUMVISUAL" val="0"/>
  <p:tag name="KSO_WM_UNIT_DIAGRAM_ISREFERUNIT" val="0"/>
  <p:tag name="KSO_WM_UNIT_HIGHLIGHT" val="0"/>
  <p:tag name="KSO_WM_UNIT_ID" val="diagram20219416_3*l_h_f*1_4_1"/>
  <p:tag name="KSO_WM_UNIT_INDEX" val="1_4_1"/>
  <p:tag name="KSO_WM_UNIT_LAYERLEVEL" val="1_1_1"/>
  <p:tag name="KSO_WM_UNIT_NOCLEAR" val="0"/>
  <p:tag name="KSO_WM_UNIT_PRESET_TEXT" val="单击此处输入你所需要的正文，文字就是您思想的提炼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60"/>
</p:tagLst>
</file>

<file path=ppt/tags/tag43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4:59&quot;,&quot;maxSize&quot;:{&quot;size1&quot;:22.2},&quot;minSize&quot;:{&quot;size1&quot;:13.5},&quot;normalSize&quot;:{&quot;size1&quot;:13.5},&quot;subLayout&quot;:[{&quot;id&quot;:&quot;2023-09-09T19:04:59&quot;,&quot;margin&quot;:{&quot;bottom&quot;:0.025999998673796654,&quot;left&quot;:2.117000102996826,&quot;right&quot;:1.2699999809265137,&quot;top&quot;:0.4230000376701355},&quot;type&quot;:0},{&quot;id&quot;:&quot;2023-09-09T19:04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4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9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19:04:59&quot;,&quot;maxSize&quot;:{&quot;size1&quot;:22.2},&quot;minSize&quot;:{&quot;size1&quot;:13.5},&quot;normalSize&quot;:{&quot;size1&quot;:13.5},&quot;subLayout&quot;:[{&quot;id&quot;:&quot;2023-09-09T19:04:59&quot;,&quot;margin&quot;:{&quot;bottom&quot;:0.025999998673796654,&quot;left&quot;:2.117000102996826,&quot;right&quot;:1.2699999809265137,&quot;top&quot;:0.4230000376701355},&quot;type&quot;:0},{&quot;id&quot;:&quot;2023-09-09T19:04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820"/>
  <p:tag name="KSO_WM_TEMPLATE_MASTER_TYPE" val="0"/>
  <p:tag name="KSO_WM_TEMPLATE_SUBCATEGORY" val="25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0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 YOU 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1"/>
  <p:tag name="KSO_WM_UNIT_TEXT_FILL_GRADIENT_DIRECTION" val="-2"/>
  <p:tag name="KSO_WM_UNIT_TEXT_FILL_GRADIENT_TYPE" val="0"/>
  <p:tag name="KSO_WM_UNIT_TEXT_FILL_TYPE" val="3"/>
  <p:tag name="KSO_WM_UNIT_TYPE" val="a"/>
  <p:tag name="KSO_WM_UNIT_VALUE" val="10"/>
</p:tagLst>
</file>

<file path=ppt/tags/tag451.xml><?xml version="1.0" encoding="utf-8"?>
<p:tagLst xmlns:p="http://schemas.openxmlformats.org/presentationml/2006/main">
  <p:tag name="KSO_WM_BEAUTIFY_FLAG" val="#wm#"/>
  <p:tag name="KSO_WM_SLIDE_CONTENT_AREA" val="{&quot;left&quot;:&quot;50.8&quot;,&quot;top&quot;:&quot;87.4&quot;,&quot;width&quot;:&quot;579.7&quot;,&quot;height&quot;:&quot;310.5&quot;}"/>
  <p:tag name="KSO_WM_SLIDE_ID" val="custom20230820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20"/>
  <p:tag name="KSO_WM_TEMPLATE_MASTER_TYPE" val="1"/>
  <p:tag name="KSO_WM_TEMPLATE_SUBCATEGORY" val="29"/>
</p:tagLst>
</file>

<file path=ppt/tags/tag452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03">
      <a:dk1>
        <a:srgbClr val="000000"/>
      </a:dk1>
      <a:lt1>
        <a:srgbClr val="FFFFFF"/>
      </a:lt1>
      <a:dk2>
        <a:srgbClr val="A6E1FF"/>
      </a:dk2>
      <a:lt2>
        <a:srgbClr val="FFFFFF"/>
      </a:lt2>
      <a:accent1>
        <a:srgbClr val="AF67FF"/>
      </a:accent1>
      <a:accent2>
        <a:srgbClr val="6186FF"/>
      </a:accent2>
      <a:accent3>
        <a:srgbClr val="62BFFA"/>
      </a:accent3>
      <a:accent4>
        <a:srgbClr val="B9B1FE"/>
      </a:accent4>
      <a:accent5>
        <a:srgbClr val="A9A0FE"/>
      </a:accent5>
      <a:accent6>
        <a:srgbClr val="CA94FE"/>
      </a:accent6>
      <a:hlink>
        <a:srgbClr val="0563C1"/>
      </a:hlink>
      <a:folHlink>
        <a:srgbClr val="954F72"/>
      </a:folHlink>
    </a:clrScheme>
    <a:fontScheme name="自定义 6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132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冬季安全生产工作</vt:lpstr>
      <vt:lpstr>目录</vt:lpstr>
      <vt:lpstr>冬季安全生产的重要性</vt:lpstr>
      <vt:lpstr>Slide 4</vt:lpstr>
      <vt:lpstr>Slide 5</vt:lpstr>
      <vt:lpstr>Slide 6</vt:lpstr>
      <vt:lpstr>冬季安全生产的措施</vt:lpstr>
      <vt:lpstr>Slide 8</vt:lpstr>
      <vt:lpstr>Slide 9</vt:lpstr>
      <vt:lpstr>Slide 10</vt:lpstr>
      <vt:lpstr>冬季安全生产的应急管理</vt:lpstr>
      <vt:lpstr>Slide 12</vt:lpstr>
      <vt:lpstr>Slide 13</vt:lpstr>
      <vt:lpstr>Slide 14</vt:lpstr>
      <vt:lpstr>冬季安全生产的保障措施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2023-09-11T04:23:23Z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42D3AFADE238484BB2E0D1A8C5C314E5_11</vt:lpwstr>
  </property>
  <property fmtid="{D5CDD505-2E9C-101B-9397-08002B2CF9AE}" pid="3" name="KSOProductBuildVer">
    <vt:lpwstr>2052-12.1.0.15374</vt:lpwstr>
  </property>
</Properties>
</file>