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3"/>
  </p:sldMasterIdLst>
  <p:notesMasterIdLst>
    <p:notesMasterId r:id="rId26"/>
  </p:notesMasterIdLst>
  <p:sldIdLst>
    <p:sldId id="256" r:id="rId4"/>
    <p:sldId id="269" r:id="rId5"/>
    <p:sldId id="272" r:id="rId6"/>
    <p:sldId id="270" r:id="rId7"/>
    <p:sldId id="279" r:id="rId8"/>
    <p:sldId id="290" r:id="rId9"/>
    <p:sldId id="280" r:id="rId10"/>
    <p:sldId id="291" r:id="rId11"/>
    <p:sldId id="281" r:id="rId12"/>
    <p:sldId id="282" r:id="rId13"/>
    <p:sldId id="292" r:id="rId14"/>
    <p:sldId id="283" r:id="rId15"/>
    <p:sldId id="293" r:id="rId16"/>
    <p:sldId id="294" r:id="rId17"/>
    <p:sldId id="295" r:id="rId18"/>
    <p:sldId id="284" r:id="rId19"/>
    <p:sldId id="285" r:id="rId20"/>
    <p:sldId id="296" r:id="rId21"/>
    <p:sldId id="286" r:id="rId22"/>
    <p:sldId id="287" r:id="rId23"/>
    <p:sldId id="289" r:id="rId24"/>
    <p:sldId id="268" r:id="rId25"/>
  </p:sldIdLst>
  <p:sldSz cx="12192000" cy="6858000"/>
  <p:notesSz cx="6858000" cy="9144000"/>
  <p:custDataLst>
    <p:tags r:id="rId30"/>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85"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124"/>
    <a:srgbClr val="EF7509"/>
    <a:srgbClr val="8CC5B1"/>
    <a:srgbClr val="202E4A"/>
    <a:srgbClr val="68BC9E"/>
    <a:srgbClr val="FEFEFE"/>
    <a:srgbClr val="009459"/>
    <a:srgbClr val="0086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987"/>
    <p:restoredTop sz="94676"/>
  </p:normalViewPr>
  <p:slideViewPr>
    <p:cSldViewPr snapToGrid="0" showGuides="1">
      <p:cViewPr varScale="1">
        <p:scale>
          <a:sx n="88" d="100"/>
          <a:sy n="88" d="100"/>
        </p:scale>
        <p:origin x="606" y="96"/>
      </p:cViewPr>
      <p:guideLst>
        <p:guide orient="horz" pos="2185"/>
        <p:guide pos="3839"/>
      </p:guideLst>
    </p:cSldViewPr>
  </p:slideViewPr>
  <p:notesTextViewPr>
    <p:cViewPr>
      <p:scale>
        <a:sx n="1" d="1"/>
        <a:sy n="1" d="1"/>
      </p:scale>
      <p:origin x="0" y="0"/>
    </p:cViewPr>
  </p:notesTextViewPr>
  <p:sorterViewPr showFormatting="0">
    <p:cViewPr varScale="1">
      <p:scale>
        <a:sx n="100" d="100"/>
        <a:sy n="100" d="100"/>
      </p:scale>
      <p:origin x="0" y="0"/>
    </p:cViewPr>
  </p:sorter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0" Type="http://schemas.openxmlformats.org/officeDocument/2006/relationships/tags" Target="tags/tag81.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notesMaster" Target="notesMasters/notes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buFontTx/>
              <a:buNone/>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buFontTx/>
              <a:buNone/>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eaLnBrk="0" hangingPunct="0">
              <a:buFontTx/>
              <a:buNone/>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lstStyle>
            <a:lvl1pPr algn="r" eaLnBrk="1" hangingPunct="1">
              <a:buFont typeface="Arial" panose="020B0604020202020204" pitchFamily="34" charset="0"/>
              <a:buNone/>
              <a:defRPr sz="1200" noProof="1"/>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6D5D20B-C9C8-4D59-9DE0-EFEFE0BDD008}" type="slidenum">
              <a:rPr kumimoji="0" altLang="en-US" sz="1200" b="0" i="0" u="none" strike="noStrike" kern="1200" cap="none" spc="0" normalizeH="0" baseline="0" noProof="1" smtClean="0">
                <a:ln>
                  <a:noFill/>
                </a:ln>
                <a:solidFill>
                  <a:schemeClr val="tx1"/>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noProof="1" smtClean="0"/>
              <a:t>单击此处编辑母版标题样式</a:t>
            </a:r>
            <a:endParaRPr lang="en-US" noProof="1"/>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Content Placeholder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zh-CN" altLang="en-US" noProof="1" smtClean="0"/>
              <a:t>单击此处编辑母版标题样式</a:t>
            </a:r>
            <a:endParaRPr lang="en-US" noProof="1"/>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Content Placeholder 2"/>
          <p:cNvSpPr>
            <a:spLocks noGrp="1"/>
          </p:cNvSpPr>
          <p:nvPr>
            <p:ph sz="half" idx="1"/>
          </p:nvPr>
        </p:nvSpPr>
        <p:spPr>
          <a:xfrm>
            <a:off x="838200" y="1825625"/>
            <a:ext cx="51816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Content Placeholder 3"/>
          <p:cNvSpPr>
            <a:spLocks noGrp="1"/>
          </p:cNvSpPr>
          <p:nvPr>
            <p:ph sz="half" idx="2"/>
          </p:nvPr>
        </p:nvSpPr>
        <p:spPr>
          <a:xfrm>
            <a:off x="6172200" y="1825625"/>
            <a:ext cx="51816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noProof="1" smtClean="0"/>
              <a:t>单击此处编辑母版标题样式</a:t>
            </a:r>
            <a:endParaRPr lang="en-US" noProof="1"/>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Content Placeholder 3"/>
          <p:cNvSpPr>
            <a:spLocks noGrp="1"/>
          </p:cNvSpPr>
          <p:nvPr>
            <p:ph sz="half" idx="2"/>
          </p:nvPr>
        </p:nvSpPr>
        <p:spPr>
          <a:xfrm>
            <a:off x="839789" y="2505075"/>
            <a:ext cx="5157787" cy="368458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Content Placeholder 5"/>
          <p:cNvSpPr>
            <a:spLocks noGrp="1"/>
          </p:cNvSpPr>
          <p:nvPr>
            <p:ph sz="quarter" idx="4"/>
          </p:nvPr>
        </p:nvSpPr>
        <p:spPr>
          <a:xfrm>
            <a:off x="6172201" y="2505075"/>
            <a:ext cx="5183188" cy="368458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7" name="日期占位符 6"/>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日期占位符 2"/>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en-US" noProof="1"/>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en-US" noProof="1"/>
          </a:p>
        </p:txBody>
      </p:sp>
      <p:sp>
        <p:nvSpPr>
          <p:cNvPr id="3" name="Picture Placeholder 2"/>
          <p:cNvSpPr>
            <a:spLocks noGrp="1" noChangeAspect="1"/>
          </p:cNvSpPr>
          <p:nvPr>
            <p:ph type="pic" idx="1"/>
          </p:nvPr>
        </p:nvSpPr>
        <p:spPr>
          <a:xfrm>
            <a:off x="5183188" y="987427"/>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r>
              <a:rPr kumimoji="0" lang="zh-CN" altLang="en-US" sz="320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Vertical Text Placeholder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noProof="1" smtClean="0"/>
              <a:t>单击此处编辑母版标题样式</a:t>
            </a:r>
            <a:endParaRPr lang="en-US" noProof="1"/>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3"/>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48CD88EB-536A-4DA4-BAEE-4B6927029F68}"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3"/>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2F31EDF0-8FB7-453E-96BA-6099484DF56D}"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noProof="1" smtClean="0"/>
              <a:t>单击此处编辑母版标题样式</a:t>
            </a:r>
            <a:endParaRPr lang="en-US" noProof="1"/>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Content Placeholder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zh-CN" altLang="en-US" noProof="1" smtClean="0"/>
              <a:t>单击此处编辑母版标题样式</a:t>
            </a:r>
            <a:endParaRPr lang="en-US" noProof="1"/>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Content Placeholder 2"/>
          <p:cNvSpPr>
            <a:spLocks noGrp="1"/>
          </p:cNvSpPr>
          <p:nvPr>
            <p:ph sz="half" idx="1"/>
          </p:nvPr>
        </p:nvSpPr>
        <p:spPr>
          <a:xfrm>
            <a:off x="838200" y="1825625"/>
            <a:ext cx="51816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Content Placeholder 3"/>
          <p:cNvSpPr>
            <a:spLocks noGrp="1"/>
          </p:cNvSpPr>
          <p:nvPr>
            <p:ph sz="half" idx="2"/>
          </p:nvPr>
        </p:nvSpPr>
        <p:spPr>
          <a:xfrm>
            <a:off x="6172200" y="1825625"/>
            <a:ext cx="51816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noProof="1" smtClean="0"/>
              <a:t>单击此处编辑母版标题样式</a:t>
            </a:r>
            <a:endParaRPr lang="en-US" noProof="1"/>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Content Placeholder 3"/>
          <p:cNvSpPr>
            <a:spLocks noGrp="1"/>
          </p:cNvSpPr>
          <p:nvPr>
            <p:ph sz="half" idx="2"/>
          </p:nvPr>
        </p:nvSpPr>
        <p:spPr>
          <a:xfrm>
            <a:off x="839789" y="2505075"/>
            <a:ext cx="5157787" cy="368458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Content Placeholder 5"/>
          <p:cNvSpPr>
            <a:spLocks noGrp="1"/>
          </p:cNvSpPr>
          <p:nvPr>
            <p:ph sz="quarter" idx="4"/>
          </p:nvPr>
        </p:nvSpPr>
        <p:spPr>
          <a:xfrm>
            <a:off x="6172201" y="2505075"/>
            <a:ext cx="5183188" cy="368458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7" name="日期占位符 6"/>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日期占位符 2"/>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en-US" noProof="1"/>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en-US" noProof="1"/>
          </a:p>
        </p:txBody>
      </p:sp>
      <p:sp>
        <p:nvSpPr>
          <p:cNvPr id="3" name="Picture Placeholder 2"/>
          <p:cNvSpPr>
            <a:spLocks noGrp="1" noChangeAspect="1"/>
          </p:cNvSpPr>
          <p:nvPr>
            <p:ph type="pic" idx="1"/>
          </p:nvPr>
        </p:nvSpPr>
        <p:spPr>
          <a:xfrm>
            <a:off x="5183188" y="987427"/>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r>
              <a:rPr kumimoji="0" lang="zh-CN" altLang="en-US" sz="320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Vertical Text Placeholder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noProof="1" smtClean="0"/>
              <a:t>单击此处编辑母版标题样式</a:t>
            </a:r>
            <a:endParaRPr lang="en-US" noProof="1"/>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3"/>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48CD88EB-536A-4DA4-BAEE-4B6927029F68}"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8" name="页脚占位符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9" name="灯片编号占位符 3"/>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2F31EDF0-8FB7-453E-96BA-6099484DF56D}"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3.jpe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4.xml"/><Relationship Id="rId8" Type="http://schemas.openxmlformats.org/officeDocument/2006/relationships/slideLayout" Target="../slideLayouts/slideLayout23.xml"/><Relationship Id="rId7" Type="http://schemas.openxmlformats.org/officeDocument/2006/relationships/slideLayout" Target="../slideLayouts/slideLayout22.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7" Type="http://schemas.openxmlformats.org/officeDocument/2006/relationships/theme" Target="../theme/theme2.xml"/><Relationship Id="rId16" Type="http://schemas.openxmlformats.org/officeDocument/2006/relationships/image" Target="../media/image3.jpeg"/><Relationship Id="rId15" Type="http://schemas.openxmlformats.org/officeDocument/2006/relationships/slideLayout" Target="../slideLayouts/slideLayout30.xml"/><Relationship Id="rId14" Type="http://schemas.openxmlformats.org/officeDocument/2006/relationships/slideLayout" Target="../slideLayouts/slideLayout29.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1" Type="http://schemas.openxmlformats.org/officeDocument/2006/relationships/slideLayout" Target="../slideLayouts/slideLayout26.xml"/><Relationship Id="rId10" Type="http://schemas.openxmlformats.org/officeDocument/2006/relationships/slideLayout" Target="../slideLayouts/slideLayout25.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6"/>
          <a:stretch>
            <a:fillRect/>
          </a:stretch>
        </a:blipFill>
        <a:effectLst/>
      </p:bgPr>
    </p:bg>
    <p:spTree>
      <p:nvGrpSpPr>
        <p:cNvPr id="1" name=""/>
        <p:cNvGrpSpPr/>
        <p:nvPr/>
      </p:nvGrpSpPr>
      <p:grpSpPr/>
      <p:sp>
        <p:nvSpPr>
          <p:cNvPr id="1026" name="Title Placeholder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en-US" altLang="zh-CN" dirty="0"/>
          </a:p>
        </p:txBody>
      </p:sp>
      <p:sp>
        <p:nvSpPr>
          <p:cNvPr id="1027" name="Text Placeholder 2"/>
          <p:cNvSpPr>
            <a:spLocks noGrp="1"/>
          </p:cNvSpPr>
          <p:nvPr>
            <p:ph type="body"/>
          </p:nvPr>
        </p:nvSpPr>
        <p:spPr>
          <a:xfrm>
            <a:off x="838200" y="1825625"/>
            <a:ext cx="10515600" cy="435133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altLang="zh-CN"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0" hangingPunct="0">
              <a:buFontTx/>
              <a:buNone/>
              <a:defRPr sz="1200">
                <a:solidFill>
                  <a:schemeClr val="tx1">
                    <a:tint val="75000"/>
                  </a:schemeClr>
                </a:solidFill>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0" hangingPunct="0">
              <a:buFontTx/>
              <a:buNone/>
              <a:defRPr sz="1200">
                <a:solidFill>
                  <a:schemeClr val="tx1">
                    <a:tint val="75000"/>
                  </a:schemeClr>
                </a:solidFill>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buFont typeface="Arial" panose="020B0604020202020204" pitchFamily="34" charset="0"/>
              <a:buNone/>
              <a:defRPr sz="1200" noProof="1">
                <a:solidFill>
                  <a:srgbClr val="898989"/>
                </a:solidFill>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7330" indent="-22733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530" indent="-22733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7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9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61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6"/>
          <a:stretch>
            <a:fillRect/>
          </a:stretch>
        </a:blipFill>
        <a:effectLst/>
      </p:bgPr>
    </p:bg>
    <p:spTree>
      <p:nvGrpSpPr>
        <p:cNvPr id="1" name=""/>
        <p:cNvGrpSpPr/>
        <p:nvPr/>
      </p:nvGrpSpPr>
      <p:grpSpPr/>
      <p:sp>
        <p:nvSpPr>
          <p:cNvPr id="1026" name="Title Placeholder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en-US" altLang="zh-CN" dirty="0"/>
          </a:p>
        </p:txBody>
      </p:sp>
      <p:sp>
        <p:nvSpPr>
          <p:cNvPr id="1027" name="Text Placeholder 2"/>
          <p:cNvSpPr>
            <a:spLocks noGrp="1"/>
          </p:cNvSpPr>
          <p:nvPr>
            <p:ph type="body"/>
          </p:nvPr>
        </p:nvSpPr>
        <p:spPr>
          <a:xfrm>
            <a:off x="838200" y="1825625"/>
            <a:ext cx="10515600" cy="435133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altLang="zh-CN"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0" hangingPunct="0">
              <a:buFontTx/>
              <a:buNone/>
              <a:defRPr sz="1200">
                <a:solidFill>
                  <a:schemeClr val="tx1">
                    <a:tint val="75000"/>
                  </a:schemeClr>
                </a:solidFill>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0" hangingPunct="0">
              <a:buFontTx/>
              <a:buNone/>
              <a:defRPr sz="1200">
                <a:solidFill>
                  <a:schemeClr val="tx1">
                    <a:tint val="75000"/>
                  </a:schemeClr>
                </a:solidFill>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panose="020F0502020204030204" pitchFamily="34" charset="0"/>
              <a:ea typeface="宋体" panose="02010600030101010101" pitchFamily="2" charset="-122"/>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buFont typeface="Arial" panose="020B0604020202020204" pitchFamily="34" charset="0"/>
              <a:buNone/>
              <a:defRPr sz="1200" noProof="1">
                <a:solidFill>
                  <a:srgbClr val="898989"/>
                </a:solidFill>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D16FA71-E5A1-4B22-877B-790B2D8CCF13}" type="slidenum">
              <a:rPr kumimoji="0"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1" smtClean="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7330" indent="-22733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530" indent="-22733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7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9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61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image" Target="../media/image7.jpeg"/><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image" Target="../media/image6.png"/><Relationship Id="rId3" Type="http://schemas.openxmlformats.org/officeDocument/2006/relationships/tags" Target="../tags/tag1.xml"/><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image" Target="../media/image8.jpeg"/><Relationship Id="rId2" Type="http://schemas.openxmlformats.org/officeDocument/2006/relationships/tags" Target="../tags/tag5.xml"/><Relationship Id="rId15" Type="http://schemas.openxmlformats.org/officeDocument/2006/relationships/slideLayout" Target="../slideLayouts/slideLayout13.xml"/><Relationship Id="rId14" Type="http://schemas.openxmlformats.org/officeDocument/2006/relationships/tags" Target="../tags/tag16.xml"/><Relationship Id="rId13" Type="http://schemas.openxmlformats.org/officeDocument/2006/relationships/tags" Target="../tags/tag15.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8.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28.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2" Type="http://schemas.openxmlformats.org/officeDocument/2006/relationships/slideLayout" Target="../slideLayouts/slideLayout28.xml"/><Relationship Id="rId11" Type="http://schemas.openxmlformats.org/officeDocument/2006/relationships/image" Target="../media/image11.png"/><Relationship Id="rId10" Type="http://schemas.openxmlformats.org/officeDocument/2006/relationships/tags" Target="../tags/tag31.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2" Type="http://schemas.openxmlformats.org/officeDocument/2006/relationships/slideLayout" Target="../slideLayouts/slideLayout28.xml"/><Relationship Id="rId11" Type="http://schemas.openxmlformats.org/officeDocument/2006/relationships/tags" Target="../tags/tag41.xml"/><Relationship Id="rId10" Type="http://schemas.openxmlformats.org/officeDocument/2006/relationships/tags" Target="../tags/tag40.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image" Target="../media/image12.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image" Target="../media/image13.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9" Type="http://schemas.openxmlformats.org/officeDocument/2006/relationships/tags" Target="../tags/tag49.xml"/><Relationship Id="rId8" Type="http://schemas.openxmlformats.org/officeDocument/2006/relationships/tags" Target="../tags/tag48.xml"/><Relationship Id="rId7" Type="http://schemas.openxmlformats.org/officeDocument/2006/relationships/tags" Target="../tags/tag47.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tags" Target="../tags/tag42.xml"/><Relationship Id="rId11" Type="http://schemas.openxmlformats.org/officeDocument/2006/relationships/slideLayout" Target="../slideLayouts/slideLayout28.xml"/><Relationship Id="rId10" Type="http://schemas.openxmlformats.org/officeDocument/2006/relationships/tags" Target="../tags/tag50.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image" Target="../media/image14.png"/><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1" Type="http://schemas.openxmlformats.org/officeDocument/2006/relationships/slideLayout" Target="../slideLayouts/slideLayout28.xml"/><Relationship Id="rId10" Type="http://schemas.openxmlformats.org/officeDocument/2006/relationships/tags" Target="../tags/tag59.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8.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8.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28.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image" Target="../media/image17.png"/><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8.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8.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28.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28.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5.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6146" name="矩形 35"/>
          <p:cNvSpPr>
            <a:spLocks noChangeArrowheads="1"/>
          </p:cNvSpPr>
          <p:nvPr/>
        </p:nvSpPr>
        <p:spPr bwMode="auto">
          <a:xfrm>
            <a:off x="4627721" y="2814320"/>
            <a:ext cx="6812280" cy="645160"/>
          </a:xfrm>
          <a:prstGeom prst="rect">
            <a:avLst/>
          </a:prstGeom>
          <a:noFill/>
          <a:ln>
            <a:noFill/>
          </a:ln>
        </p:spPr>
        <p:txBody>
          <a:bodyPr wrap="none">
            <a:spAutoFit/>
            <a:scene3d>
              <a:camera prst="orthographicFront"/>
              <a:lightRig rig="threePt" dir="t"/>
            </a:scene3d>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sz="3600" b="0" i="0" u="none" strike="noStrike" kern="1200" cap="none" spc="0" normalizeH="0" baseline="0" noProof="0" dirty="0">
                <a:ln w="12700">
                  <a:solidFill>
                    <a:schemeClr val="accent5"/>
                  </a:solidFill>
                  <a:prstDash val="solid"/>
                </a:ln>
                <a:pattFill prst="ltDnDiag">
                  <a:fgClr>
                    <a:schemeClr val="accent5">
                      <a:lumMod val="60000"/>
                      <a:lumOff val="40000"/>
                    </a:schemeClr>
                  </a:fgClr>
                  <a:bgClr>
                    <a:schemeClr val="bg1"/>
                  </a:bgClr>
                </a:pattFill>
                <a:effectLst/>
                <a:uLnTx/>
                <a:uFillTx/>
                <a:latin typeface="思源黑体 CN Bold" pitchFamily="34" charset="-122"/>
                <a:ea typeface="思源黑体 CN Bold" pitchFamily="34" charset="-122"/>
                <a:cs typeface="+mn-cs"/>
                <a:sym typeface="+mn-ea"/>
              </a:rPr>
              <a:t>第三课时   分析停车位使用数据</a:t>
            </a:r>
            <a:endParaRPr kumimoji="0" sz="3600" b="0" i="0" u="none" strike="noStrike" kern="1200" cap="none" spc="0" normalizeH="0" baseline="0" noProof="0" dirty="0">
              <a:ln w="12700">
                <a:solidFill>
                  <a:schemeClr val="accent5"/>
                </a:solidFill>
                <a:prstDash val="solid"/>
              </a:ln>
              <a:pattFill prst="ltDnDiag">
                <a:fgClr>
                  <a:schemeClr val="accent5">
                    <a:lumMod val="60000"/>
                    <a:lumOff val="40000"/>
                  </a:schemeClr>
                </a:fgClr>
                <a:bgClr>
                  <a:schemeClr val="bg1"/>
                </a:bgClr>
              </a:pattFill>
              <a:effectLst/>
              <a:uLnTx/>
              <a:uFillTx/>
              <a:latin typeface="思源黑体 CN Bold" pitchFamily="34" charset="-122"/>
              <a:ea typeface="思源黑体 CN Bold" pitchFamily="34" charset="-122"/>
              <a:cs typeface="+mn-cs"/>
              <a:sym typeface="+mn-ea"/>
            </a:endParaRPr>
          </a:p>
        </p:txBody>
      </p:sp>
      <p:sp>
        <p:nvSpPr>
          <p:cNvPr id="37" name="文本占位符 5"/>
          <p:cNvSpPr txBox="1"/>
          <p:nvPr/>
        </p:nvSpPr>
        <p:spPr>
          <a:xfrm>
            <a:off x="7197725" y="4234180"/>
            <a:ext cx="4133215" cy="423545"/>
          </a:xfrm>
          <a:prstGeom prst="rect">
            <a:avLst/>
          </a:prstGeom>
          <a:noFill/>
          <a:ln w="9525">
            <a:noFill/>
          </a:ln>
        </p:spPr>
        <p:txBody>
          <a:bodyPr anchor="ctr"/>
          <a:p>
            <a:pPr eaLnBrk="1" hangingPunct="1">
              <a:buFont typeface="Arial" panose="020B0604020202020204" pitchFamily="34" charset="0"/>
            </a:pPr>
            <a:r>
              <a:rPr lang="zh-CN" sz="2400" b="1" dirty="0">
                <a:solidFill>
                  <a:srgbClr val="008651"/>
                </a:solidFill>
                <a:latin typeface="微软雅黑" panose="020B0503020204020204" pitchFamily="34" charset="-122"/>
                <a:ea typeface="微软雅黑" panose="020B0503020204020204" pitchFamily="34" charset="-122"/>
                <a:sym typeface="微软雅黑" panose="020B0503020204020204" pitchFamily="34" charset="-122"/>
              </a:rPr>
              <a:t>信息技术沪教</a:t>
            </a:r>
            <a:r>
              <a:rPr lang="zh-CN" altLang="en-US" sz="2400" b="1" dirty="0">
                <a:solidFill>
                  <a:srgbClr val="008651"/>
                </a:solidFill>
                <a:latin typeface="微软雅黑" panose="020B0503020204020204" pitchFamily="34" charset="-122"/>
                <a:ea typeface="微软雅黑" panose="020B0503020204020204" pitchFamily="34" charset="-122"/>
                <a:sym typeface="微软雅黑" panose="020B0503020204020204" pitchFamily="34" charset="-122"/>
              </a:rPr>
              <a:t>版   必修</a:t>
            </a:r>
            <a:r>
              <a:rPr lang="en-US" altLang="zh-CN" sz="2400" b="1" dirty="0">
                <a:solidFill>
                  <a:srgbClr val="008651"/>
                </a:solidFill>
                <a:latin typeface="微软雅黑" panose="020B0503020204020204" pitchFamily="34" charset="-122"/>
                <a:ea typeface="微软雅黑" panose="020B0503020204020204" pitchFamily="34" charset="-122"/>
                <a:sym typeface="微软雅黑" panose="020B0503020204020204" pitchFamily="34" charset="-122"/>
              </a:rPr>
              <a:t>1</a:t>
            </a:r>
            <a:endParaRPr lang="en-US" altLang="zh-CN" sz="2400" b="1" dirty="0">
              <a:solidFill>
                <a:srgbClr val="00865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1536700" y="1143635"/>
            <a:ext cx="9085580" cy="1076325"/>
          </a:xfrm>
          <a:prstGeom prst="rect">
            <a:avLst/>
          </a:prstGeom>
          <a:noFill/>
          <a:ln w="9525">
            <a:noFill/>
          </a:ln>
        </p:spPr>
        <p:txBody>
          <a:bodyPr wrap="square">
            <a:spAutoFit/>
          </a:bodyPr>
          <a:p>
            <a:pPr indent="815975"/>
            <a:r>
              <a:rPr lang="zh-CN" sz="3200" b="1">
                <a:solidFill>
                  <a:srgbClr val="00B050"/>
                </a:solidFill>
                <a:ea typeface="宋体" panose="02010600030101010101" pitchFamily="2" charset="-122"/>
              </a:rPr>
              <a:t>项目四</a:t>
            </a:r>
            <a:r>
              <a:rPr lang="en-US" sz="3200" b="1">
                <a:solidFill>
                  <a:srgbClr val="00B050"/>
                </a:solidFill>
                <a:latin typeface="宋体" panose="02010600030101010101" pitchFamily="2" charset="-122"/>
              </a:rPr>
              <a:t> </a:t>
            </a:r>
            <a:r>
              <a:rPr lang="zh-CN" sz="3200" b="1">
                <a:solidFill>
                  <a:srgbClr val="00B050"/>
                </a:solidFill>
                <a:ea typeface="宋体" panose="02010600030101010101" pitchFamily="2" charset="-122"/>
              </a:rPr>
              <a:t>认识智能停车场中的数据处理</a:t>
            </a:r>
            <a:r>
              <a:rPr lang="en-US" sz="3200" b="1">
                <a:solidFill>
                  <a:srgbClr val="00B050"/>
                </a:solidFill>
                <a:latin typeface="宋体" panose="02010600030101010101" pitchFamily="2" charset="-122"/>
              </a:rPr>
              <a:t> </a:t>
            </a:r>
            <a:endParaRPr lang="en-US" sz="3200" b="1">
              <a:solidFill>
                <a:srgbClr val="00B050"/>
              </a:solidFill>
              <a:latin typeface="宋体" panose="02010600030101010101" pitchFamily="2" charset="-122"/>
            </a:endParaRPr>
          </a:p>
          <a:p>
            <a:pPr indent="815975"/>
            <a:r>
              <a:rPr lang="en-US" sz="3200" b="1">
                <a:solidFill>
                  <a:srgbClr val="00B050"/>
                </a:solidFill>
                <a:latin typeface="Calibri" panose="020F0502020204030204" pitchFamily="34" charset="0"/>
              </a:rPr>
              <a:t>                                   ——</a:t>
            </a:r>
            <a:r>
              <a:rPr lang="zh-CN" sz="3200" b="1">
                <a:solidFill>
                  <a:srgbClr val="00B050"/>
                </a:solidFill>
                <a:ea typeface="宋体" panose="02010600030101010101" pitchFamily="2" charset="-122"/>
              </a:rPr>
              <a:t>体验数据处理的方法和工具</a:t>
            </a:r>
            <a:endParaRPr lang="zh-CN" altLang="en-US" sz="3200" b="1">
              <a:solidFill>
                <a:srgbClr val="00B050"/>
              </a:solidFill>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
                                            <p:txEl>
                                              <p:charRg st="0" end="15"/>
                                            </p:txEl>
                                          </p:spTgt>
                                        </p:tgtEl>
                                        <p:attrNameLst>
                                          <p:attrName>style.visibility</p:attrName>
                                        </p:attrNameLst>
                                      </p:cBhvr>
                                      <p:to>
                                        <p:strVal val="visible"/>
                                      </p:to>
                                    </p:set>
                                    <p:animEffect transition="in" filter="dissolve">
                                      <p:cBhvr>
                                        <p:cTn id="7" dur="500"/>
                                        <p:tgtEl>
                                          <p:spTgt spid="37">
                                            <p:txEl>
                                              <p:charRg st="0"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7170"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7171"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7172"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新知导入</a:t>
            </a:r>
            <a:endParaRPr lang="zh-CN" altLang="en-US" sz="2400" b="1" dirty="0">
              <a:solidFill>
                <a:srgbClr val="EF7509"/>
              </a:solidFill>
              <a:latin typeface="思源黑体 CN Heavy" pitchFamily="34" charset="-122"/>
              <a:ea typeface="思源黑体 CN Heavy" pitchFamily="34" charset="-122"/>
            </a:endParaRPr>
          </a:p>
        </p:txBody>
      </p:sp>
      <p:pic>
        <p:nvPicPr>
          <p:cNvPr id="4" name="图片 3"/>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7783337" y="2228989"/>
            <a:ext cx="2731245" cy="2725148"/>
          </a:xfrm>
          <a:prstGeom prst="rect">
            <a:avLst/>
          </a:prstGeom>
        </p:spPr>
      </p:pic>
      <p:sp>
        <p:nvSpPr>
          <p:cNvPr id="15" name="菱形 14"/>
          <p:cNvSpPr/>
          <p:nvPr>
            <p:custDataLst>
              <p:tags r:id="rId5"/>
            </p:custDataLst>
          </p:nvPr>
        </p:nvSpPr>
        <p:spPr bwMode="auto">
          <a:xfrm>
            <a:off x="7042002" y="2539357"/>
            <a:ext cx="1292543" cy="1292543"/>
          </a:xfrm>
          <a:prstGeom prst="diamond">
            <a:avLst/>
          </a:prstGeom>
          <a:solidFill>
            <a:srgbClr val="1F74AD"/>
          </a:solidFill>
          <a:ln w="28575">
            <a:noFill/>
            <a:round/>
          </a:ln>
        </p:spPr>
        <p:txBody>
          <a:bodyPr anchor="ctr"/>
          <a:p>
            <a:pPr algn="ctr">
              <a:lnSpc>
                <a:spcPct val="120000"/>
              </a:lnSpc>
            </a:pPr>
            <a:endParaRPr>
              <a:latin typeface="Arial" panose="020B0604020202020204" pitchFamily="34" charset="0"/>
              <a:ea typeface="微软雅黑" panose="020B0503020204020204" pitchFamily="34" charset="-122"/>
            </a:endParaRPr>
          </a:p>
        </p:txBody>
      </p:sp>
      <p:sp>
        <p:nvSpPr>
          <p:cNvPr id="14" name="任意多边形 27"/>
          <p:cNvSpPr/>
          <p:nvPr>
            <p:custDataLst>
              <p:tags r:id="rId6"/>
            </p:custDataLst>
          </p:nvPr>
        </p:nvSpPr>
        <p:spPr>
          <a:xfrm>
            <a:off x="7435708" y="2946062"/>
            <a:ext cx="505132" cy="479132"/>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ysClr val="window" lastClr="FFFFFF"/>
          </a:solidFill>
          <a:ln>
            <a:noFill/>
          </a:ln>
          <a:effectLst/>
        </p:spPr>
        <p:txBody>
          <a:bodyPr anchor="ctr"/>
          <a:p>
            <a:pPr algn="ctr">
              <a:lnSpc>
                <a:spcPct val="120000"/>
              </a:lnSpc>
            </a:pPr>
            <a:endParaRPr>
              <a:latin typeface="Arial" panose="020B0604020202020204" pitchFamily="34" charset="0"/>
              <a:ea typeface="微软雅黑" panose="020B0503020204020204" pitchFamily="34" charset="-122"/>
            </a:endParaRPr>
          </a:p>
        </p:txBody>
      </p:sp>
      <p:sp>
        <p:nvSpPr>
          <p:cNvPr id="35" name="文本框 34"/>
          <p:cNvSpPr txBox="1"/>
          <p:nvPr>
            <p:custDataLst>
              <p:tags r:id="rId7"/>
            </p:custDataLst>
          </p:nvPr>
        </p:nvSpPr>
        <p:spPr>
          <a:xfrm>
            <a:off x="1837690" y="1947545"/>
            <a:ext cx="5107940" cy="3068320"/>
          </a:xfrm>
          <a:prstGeom prst="rect">
            <a:avLst/>
          </a:prstGeom>
          <a:noFill/>
        </p:spPr>
        <p:txBody>
          <a:bodyPr wrap="square" rtlCol="0" anchor="ctr"/>
          <a:p>
            <a:pPr algn="l">
              <a:lnSpc>
                <a:spcPct val="120000"/>
              </a:lnSpc>
            </a:pPr>
            <a:r>
              <a:rPr lang="zh-CN" altLang="en-US" sz="2400" spc="150">
                <a:latin typeface="Arial" panose="020B0604020202020204" pitchFamily="34" charset="0"/>
                <a:ea typeface="微软雅黑" panose="020B0503020204020204" pitchFamily="34" charset="-122"/>
              </a:rPr>
              <a:t>下周四１４：３０，停车场附近有临时性的展览活动，预计会有大量车辆驶入。停车场管理人员想了解：该时间段停车场的接纳量大概是多少？哪些区域空闲车位多？该时间段如何开展停车引导？” </a:t>
            </a:r>
            <a:endParaRPr lang="zh-CN" altLang="en-US" sz="2400" spc="150">
              <a:latin typeface="Arial" panose="020B0604020202020204" pitchFamily="34" charset="0"/>
              <a:ea typeface="微软雅黑" panose="020B0503020204020204" pitchFamily="34" charset="-122"/>
            </a:endParaRPr>
          </a:p>
        </p:txBody>
      </p:sp>
      <p:pic>
        <p:nvPicPr>
          <p:cNvPr id="2" name="图片 1" descr="QQ截图20240614160141"/>
          <p:cNvPicPr>
            <a:picLocks noChangeAspect="1"/>
          </p:cNvPicPr>
          <p:nvPr/>
        </p:nvPicPr>
        <p:blipFill>
          <a:blip r:embed="rId8"/>
          <a:stretch>
            <a:fillRect/>
          </a:stretch>
        </p:blipFill>
        <p:spPr>
          <a:xfrm>
            <a:off x="2139315" y="5387340"/>
            <a:ext cx="4505325" cy="5143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9219"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sp>
        <p:nvSpPr>
          <p:cNvPr id="7" name="矩形 6"/>
          <p:cNvSpPr/>
          <p:nvPr>
            <p:custDataLst>
              <p:tags r:id="rId2"/>
            </p:custDataLst>
          </p:nvPr>
        </p:nvSpPr>
        <p:spPr>
          <a:xfrm>
            <a:off x="1417955" y="1149985"/>
            <a:ext cx="3856355" cy="4883785"/>
          </a:xfrm>
          <a:prstGeom prst="rect">
            <a:avLst/>
          </a:prstGeom>
          <a:blipFill rotWithShape="1">
            <a:blip r:embed="rId3"/>
            <a:stretch>
              <a:fillRect/>
            </a:stretch>
          </a:blipFill>
          <a:ln>
            <a:noFill/>
          </a:ln>
        </p:spPr>
        <p:style>
          <a:lnRef idx="2">
            <a:srgbClr val="000000">
              <a:shade val="50000"/>
            </a:srgbClr>
          </a:lnRef>
          <a:fillRef idx="1">
            <a:srgbClr val="000000"/>
          </a:fillRef>
          <a:effectRef idx="0">
            <a:srgbClr val="000000"/>
          </a:effectRef>
          <a:fontRef idx="minor">
            <a:sysClr val="window" lastClr="FFFFFF"/>
          </a:fontRef>
        </p:style>
        <p:txBody>
          <a:bodyPr rtlCol="0" anchor="ctr"/>
          <a:p>
            <a:pPr algn="ctr"/>
            <a:endParaRPr lang="zh-CN" altLang="en-US" sz="1600" dirty="0"/>
          </a:p>
        </p:txBody>
      </p:sp>
      <p:sp>
        <p:nvSpPr>
          <p:cNvPr id="173" name="矩形 172"/>
          <p:cNvSpPr/>
          <p:nvPr>
            <p:custDataLst>
              <p:tags r:id="rId4"/>
            </p:custDataLst>
          </p:nvPr>
        </p:nvSpPr>
        <p:spPr>
          <a:xfrm>
            <a:off x="1417955" y="4121785"/>
            <a:ext cx="3856355" cy="1784350"/>
          </a:xfrm>
          <a:prstGeom prst="rect">
            <a:avLst/>
          </a:prstGeom>
          <a:solidFill>
            <a:srgbClr val="000000">
              <a:alpha val="53000"/>
            </a:srgbClr>
          </a:solidFill>
          <a:ln>
            <a:noFill/>
          </a:ln>
        </p:spPr>
        <p:style>
          <a:lnRef idx="2">
            <a:srgbClr val="000000">
              <a:shade val="50000"/>
            </a:srgbClr>
          </a:lnRef>
          <a:fillRef idx="1">
            <a:srgbClr val="000000"/>
          </a:fillRef>
          <a:effectRef idx="0">
            <a:srgbClr val="000000"/>
          </a:effectRef>
          <a:fontRef idx="minor">
            <a:sysClr val="window" lastClr="FFFFFF"/>
          </a:fontRef>
        </p:style>
        <p:txBody>
          <a:bodyPr rot="0" spcFirstLastPara="0" vertOverflow="overflow" horzOverflow="overflow" vert="horz" wrap="square" lIns="121920" tIns="60960" rIns="121920" bIns="60960" numCol="1" spcCol="0" rtlCol="0" fromWordArt="0" anchor="ctr" anchorCtr="0" forceAA="0" compatLnSpc="1">
            <a:noAutofit/>
          </a:bodyPr>
          <a:p>
            <a:pPr algn="ctr"/>
            <a:endParaRPr lang="zh-CN" altLang="en-US" sz="2800"/>
          </a:p>
        </p:txBody>
      </p:sp>
      <p:cxnSp>
        <p:nvCxnSpPr>
          <p:cNvPr id="182" name="直接连接符 181"/>
          <p:cNvCxnSpPr/>
          <p:nvPr>
            <p:custDataLst>
              <p:tags r:id="rId5"/>
            </p:custDataLst>
          </p:nvPr>
        </p:nvCxnSpPr>
        <p:spPr>
          <a:xfrm flipV="1">
            <a:off x="6451600" y="1408853"/>
            <a:ext cx="0" cy="2020147"/>
          </a:xfrm>
          <a:prstGeom prst="line">
            <a:avLst/>
          </a:prstGeom>
          <a:ln>
            <a:solidFill>
              <a:srgbClr val="7F7F7F"/>
            </a:solidFill>
          </a:ln>
        </p:spPr>
        <p:style>
          <a:lnRef idx="1">
            <a:srgbClr val="000000"/>
          </a:lnRef>
          <a:fillRef idx="0">
            <a:srgbClr val="000000"/>
          </a:fillRef>
          <a:effectRef idx="0">
            <a:srgbClr val="000000"/>
          </a:effectRef>
          <a:fontRef idx="minor">
            <a:srgbClr val="000000"/>
          </a:fontRef>
        </p:style>
      </p:cxnSp>
      <p:cxnSp>
        <p:nvCxnSpPr>
          <p:cNvPr id="183" name="直接连接符 182"/>
          <p:cNvCxnSpPr/>
          <p:nvPr>
            <p:custDataLst>
              <p:tags r:id="rId6"/>
            </p:custDataLst>
          </p:nvPr>
        </p:nvCxnSpPr>
        <p:spPr>
          <a:xfrm flipV="1">
            <a:off x="6451600" y="3429000"/>
            <a:ext cx="0" cy="2020147"/>
          </a:xfrm>
          <a:prstGeom prst="line">
            <a:avLst/>
          </a:prstGeom>
          <a:ln>
            <a:solidFill>
              <a:srgbClr val="7F7F7F"/>
            </a:solidFill>
          </a:ln>
        </p:spPr>
        <p:style>
          <a:lnRef idx="1">
            <a:srgbClr val="000000"/>
          </a:lnRef>
          <a:fillRef idx="0">
            <a:srgbClr val="000000"/>
          </a:fillRef>
          <a:effectRef idx="0">
            <a:srgbClr val="000000"/>
          </a:effectRef>
          <a:fontRef idx="minor">
            <a:srgbClr val="000000"/>
          </a:fontRef>
        </p:style>
      </p:cxnSp>
      <p:cxnSp>
        <p:nvCxnSpPr>
          <p:cNvPr id="184" name="直接连接符 183"/>
          <p:cNvCxnSpPr/>
          <p:nvPr>
            <p:custDataLst>
              <p:tags r:id="rId7"/>
            </p:custDataLst>
          </p:nvPr>
        </p:nvCxnSpPr>
        <p:spPr>
          <a:xfrm>
            <a:off x="6451600" y="1408853"/>
            <a:ext cx="609600" cy="0"/>
          </a:xfrm>
          <a:prstGeom prst="line">
            <a:avLst/>
          </a:prstGeom>
          <a:ln>
            <a:solidFill>
              <a:srgbClr val="7F7F7F"/>
            </a:solidFill>
          </a:ln>
        </p:spPr>
        <p:style>
          <a:lnRef idx="1">
            <a:srgbClr val="000000"/>
          </a:lnRef>
          <a:fillRef idx="0">
            <a:srgbClr val="000000"/>
          </a:fillRef>
          <a:effectRef idx="0">
            <a:srgbClr val="000000"/>
          </a:effectRef>
          <a:fontRef idx="minor">
            <a:srgbClr val="000000"/>
          </a:fontRef>
        </p:style>
      </p:cxnSp>
      <p:cxnSp>
        <p:nvCxnSpPr>
          <p:cNvPr id="188" name="直接连接符 187"/>
          <p:cNvCxnSpPr/>
          <p:nvPr>
            <p:custDataLst>
              <p:tags r:id="rId8"/>
            </p:custDataLst>
          </p:nvPr>
        </p:nvCxnSpPr>
        <p:spPr>
          <a:xfrm>
            <a:off x="5426114" y="3429000"/>
            <a:ext cx="1546958" cy="0"/>
          </a:xfrm>
          <a:prstGeom prst="line">
            <a:avLst/>
          </a:prstGeom>
          <a:ln>
            <a:solidFill>
              <a:srgbClr val="7F7F7F"/>
            </a:solidFill>
          </a:ln>
        </p:spPr>
        <p:style>
          <a:lnRef idx="1">
            <a:srgbClr val="000000"/>
          </a:lnRef>
          <a:fillRef idx="0">
            <a:srgbClr val="000000"/>
          </a:fillRef>
          <a:effectRef idx="0">
            <a:srgbClr val="000000"/>
          </a:effectRef>
          <a:fontRef idx="minor">
            <a:srgbClr val="000000"/>
          </a:fontRef>
        </p:style>
      </p:cxnSp>
      <p:cxnSp>
        <p:nvCxnSpPr>
          <p:cNvPr id="191" name="直接连接符 190"/>
          <p:cNvCxnSpPr/>
          <p:nvPr>
            <p:custDataLst>
              <p:tags r:id="rId9"/>
            </p:custDataLst>
          </p:nvPr>
        </p:nvCxnSpPr>
        <p:spPr>
          <a:xfrm>
            <a:off x="6451600" y="5449147"/>
            <a:ext cx="609600" cy="0"/>
          </a:xfrm>
          <a:prstGeom prst="line">
            <a:avLst/>
          </a:prstGeom>
          <a:ln>
            <a:solidFill>
              <a:srgbClr val="7F7F7F"/>
            </a:solidFill>
          </a:ln>
        </p:spPr>
        <p:style>
          <a:lnRef idx="1">
            <a:srgbClr val="000000"/>
          </a:lnRef>
          <a:fillRef idx="0">
            <a:srgbClr val="000000"/>
          </a:fillRef>
          <a:effectRef idx="0">
            <a:srgbClr val="000000"/>
          </a:effectRef>
          <a:fontRef idx="minor">
            <a:srgbClr val="000000"/>
          </a:fontRef>
        </p:style>
      </p:cxnSp>
      <p:sp>
        <p:nvSpPr>
          <p:cNvPr id="193" name="文本框 192"/>
          <p:cNvSpPr txBox="1"/>
          <p:nvPr>
            <p:custDataLst>
              <p:tags r:id="rId10"/>
            </p:custDataLst>
          </p:nvPr>
        </p:nvSpPr>
        <p:spPr>
          <a:xfrm>
            <a:off x="7096125" y="5124709"/>
            <a:ext cx="2316480" cy="521970"/>
          </a:xfrm>
          <a:prstGeom prst="rect">
            <a:avLst/>
          </a:prstGeom>
          <a:noFill/>
        </p:spPr>
        <p:txBody>
          <a:bodyPr wrap="none" rtlCol="0" anchor="t">
            <a:spAutoFit/>
          </a:bodyPr>
          <a:p>
            <a:r>
              <a:rPr lang="zh-CN" altLang="en-US" sz="2800">
                <a:solidFill>
                  <a:srgbClr val="000000"/>
                </a:solidFill>
                <a:latin typeface="Arial" panose="020B0604020202020204" pitchFamily="34" charset="0"/>
                <a:ea typeface="微软雅黑" panose="020B0503020204020204" pitchFamily="34" charset="-122"/>
                <a:cs typeface="+mn-ea"/>
                <a:sym typeface="微软雅黑" panose="020B0503020204020204" pitchFamily="34" charset="-122"/>
              </a:rPr>
              <a:t>可用停车位数</a:t>
            </a:r>
            <a:endParaRPr lang="zh-CN" altLang="en-US" sz="2800">
              <a:solidFill>
                <a:srgbClr val="000000"/>
              </a:solidFill>
              <a:latin typeface="Arial" panose="020B0604020202020204" pitchFamily="34" charset="0"/>
              <a:ea typeface="微软雅黑" panose="020B0503020204020204" pitchFamily="34" charset="-122"/>
              <a:cs typeface="+mn-ea"/>
              <a:sym typeface="微软雅黑" panose="020B0503020204020204" pitchFamily="34" charset="-122"/>
            </a:endParaRPr>
          </a:p>
        </p:txBody>
      </p:sp>
      <p:sp>
        <p:nvSpPr>
          <p:cNvPr id="195" name="文本框 194"/>
          <p:cNvSpPr txBox="1"/>
          <p:nvPr>
            <p:custDataLst>
              <p:tags r:id="rId11"/>
            </p:custDataLst>
          </p:nvPr>
        </p:nvSpPr>
        <p:spPr>
          <a:xfrm>
            <a:off x="1924685" y="4683125"/>
            <a:ext cx="2842895" cy="650875"/>
          </a:xfrm>
          <a:prstGeom prst="rect">
            <a:avLst/>
          </a:prstGeom>
          <a:noFill/>
        </p:spPr>
        <p:txBody>
          <a:bodyPr wrap="square" rtlCol="0">
            <a:spAutoFit/>
          </a:bodyPr>
          <a:p>
            <a:pPr fontAlgn="auto">
              <a:lnSpc>
                <a:spcPct val="130000"/>
              </a:lnSpc>
            </a:pPr>
            <a:r>
              <a:rPr lang="zh-CN" altLang="en-US" sz="2800">
                <a:solidFill>
                  <a:sysClr val="window" lastClr="FFFFFF"/>
                </a:solidFill>
              </a:rPr>
              <a:t>分析需要的数据</a:t>
            </a:r>
            <a:endParaRPr lang="zh-CN" altLang="en-US" sz="2800">
              <a:solidFill>
                <a:sysClr val="window" lastClr="FFFFFF"/>
              </a:solidFill>
            </a:endParaRPr>
          </a:p>
        </p:txBody>
      </p:sp>
      <p:sp>
        <p:nvSpPr>
          <p:cNvPr id="196" name="椭圆 195"/>
          <p:cNvSpPr/>
          <p:nvPr>
            <p:custDataLst>
              <p:tags r:id="rId12"/>
            </p:custDataLst>
          </p:nvPr>
        </p:nvSpPr>
        <p:spPr>
          <a:xfrm>
            <a:off x="5274363" y="3338880"/>
            <a:ext cx="180240" cy="180240"/>
          </a:xfrm>
          <a:prstGeom prst="ellipse">
            <a:avLst/>
          </a:prstGeom>
          <a:solidFill>
            <a:srgbClr val="FF0000"/>
          </a:solidFill>
          <a:ln w="38100">
            <a:solidFill>
              <a:srgbClr val="FF0000">
                <a:lumMod val="20000"/>
                <a:lumOff val="80000"/>
              </a:srgbClr>
            </a:solidFill>
          </a:ln>
        </p:spPr>
        <p:style>
          <a:lnRef idx="2">
            <a:srgbClr val="000000">
              <a:shade val="50000"/>
            </a:srgbClr>
          </a:lnRef>
          <a:fillRef idx="1">
            <a:srgbClr val="000000"/>
          </a:fillRef>
          <a:effectRef idx="0">
            <a:srgbClr val="000000"/>
          </a:effectRef>
          <a:fontRef idx="minor">
            <a:sysClr val="window" lastClr="FFFFFF"/>
          </a:fontRef>
        </p:style>
        <p:txBody>
          <a:bodyPr rtlCol="0" anchor="ctr"/>
          <a:p>
            <a:pPr algn="ctr"/>
            <a:endParaRPr lang="zh-CN" altLang="en-US" sz="1600" dirty="0"/>
          </a:p>
        </p:txBody>
      </p:sp>
      <p:sp>
        <p:nvSpPr>
          <p:cNvPr id="198" name="文本框 197"/>
          <p:cNvSpPr txBox="1"/>
          <p:nvPr>
            <p:custDataLst>
              <p:tags r:id="rId13"/>
            </p:custDataLst>
          </p:nvPr>
        </p:nvSpPr>
        <p:spPr>
          <a:xfrm>
            <a:off x="7061494" y="3168325"/>
            <a:ext cx="2316480" cy="521970"/>
          </a:xfrm>
          <a:prstGeom prst="rect">
            <a:avLst/>
          </a:prstGeom>
          <a:noFill/>
        </p:spPr>
        <p:txBody>
          <a:bodyPr wrap="none" rtlCol="0" anchor="t">
            <a:spAutoFit/>
          </a:bodyPr>
          <a:p>
            <a:r>
              <a:rPr lang="zh-CN" altLang="en-US" sz="2800">
                <a:solidFill>
                  <a:srgbClr val="000000"/>
                </a:solidFill>
                <a:latin typeface="Arial" panose="020B0604020202020204" pitchFamily="34" charset="0"/>
                <a:ea typeface="微软雅黑" panose="020B0503020204020204" pitchFamily="34" charset="-122"/>
                <a:cs typeface="+mn-ea"/>
                <a:sym typeface="微软雅黑" panose="020B0503020204020204" pitchFamily="34" charset="-122"/>
              </a:rPr>
              <a:t>占用停车位数</a:t>
            </a:r>
            <a:endParaRPr lang="zh-CN" altLang="en-US" sz="2800">
              <a:solidFill>
                <a:srgbClr val="000000"/>
              </a:solidFill>
              <a:latin typeface="Arial" panose="020B0604020202020204" pitchFamily="34" charset="0"/>
              <a:ea typeface="微软雅黑" panose="020B0503020204020204" pitchFamily="34" charset="-122"/>
              <a:cs typeface="+mn-ea"/>
              <a:sym typeface="微软雅黑" panose="020B0503020204020204" pitchFamily="34" charset="-122"/>
            </a:endParaRPr>
          </a:p>
        </p:txBody>
      </p:sp>
      <p:sp>
        <p:nvSpPr>
          <p:cNvPr id="201" name="文本框 200"/>
          <p:cNvSpPr txBox="1"/>
          <p:nvPr>
            <p:custDataLst>
              <p:tags r:id="rId14"/>
            </p:custDataLst>
          </p:nvPr>
        </p:nvSpPr>
        <p:spPr>
          <a:xfrm>
            <a:off x="7096419" y="1150162"/>
            <a:ext cx="1960880" cy="521970"/>
          </a:xfrm>
          <a:prstGeom prst="rect">
            <a:avLst/>
          </a:prstGeom>
          <a:noFill/>
        </p:spPr>
        <p:txBody>
          <a:bodyPr wrap="none" rtlCol="0" anchor="t">
            <a:spAutoFit/>
          </a:bodyPr>
          <a:p>
            <a:r>
              <a:rPr lang="zh-CN" altLang="en-US" sz="2800">
                <a:solidFill>
                  <a:srgbClr val="000000"/>
                </a:solidFill>
                <a:latin typeface="Arial" panose="020B0604020202020204" pitchFamily="34" charset="0"/>
                <a:ea typeface="微软雅黑" panose="020B0503020204020204" pitchFamily="34" charset="-122"/>
                <a:cs typeface="+mn-ea"/>
                <a:sym typeface="微软雅黑" panose="020B0503020204020204" pitchFamily="34" charset="-122"/>
              </a:rPr>
              <a:t>停车位总数</a:t>
            </a:r>
            <a:endParaRPr lang="zh-CN" altLang="en-US" sz="2800">
              <a:solidFill>
                <a:srgbClr val="000000"/>
              </a:solidFill>
              <a:latin typeface="Arial" panose="020B0604020202020204" pitchFamily="34" charset="0"/>
              <a:ea typeface="微软雅黑" panose="020B0503020204020204" pitchFamily="34" charset="-122"/>
              <a:cs typeface="+mn-ea"/>
              <a:sym typeface="微软雅黑" panose="020B0503020204020204" pitchFamily="34" charset="-122"/>
            </a:endParaRPr>
          </a:p>
        </p:txBody>
      </p:sp>
      <p:sp>
        <p:nvSpPr>
          <p:cNvPr id="204" name="文本框 203"/>
          <p:cNvSpPr txBox="1"/>
          <p:nvPr/>
        </p:nvSpPr>
        <p:spPr>
          <a:xfrm>
            <a:off x="5891530" y="2483485"/>
            <a:ext cx="805815" cy="1814830"/>
          </a:xfrm>
          <a:prstGeom prst="rect">
            <a:avLst/>
          </a:prstGeom>
          <a:noFill/>
          <a:ln w="9525">
            <a:noFill/>
          </a:ln>
        </p:spPr>
        <p:txBody>
          <a:bodyPr wrap="square">
            <a:spAutoFit/>
          </a:bodyPr>
          <a:p>
            <a:r>
              <a:rPr lang="zh-CN" sz="2800">
                <a:ea typeface="楷体" panose="02010609060101010101" charset="-122"/>
              </a:rPr>
              <a:t>每个区域</a:t>
            </a:r>
            <a:endParaRPr lang="zh-CN" altLang="en-US" sz="2800">
              <a:ea typeface="楷体" panose="0201060906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grpSp>
        <p:nvGrpSpPr>
          <p:cNvPr id="2" name="强调线条"/>
          <p:cNvGrpSpPr/>
          <p:nvPr/>
        </p:nvGrpSpPr>
        <p:grpSpPr>
          <a:xfrm>
            <a:off x="534537" y="850626"/>
            <a:ext cx="11124204" cy="5436103"/>
            <a:chOff x="6129" y="3149"/>
            <a:chExt cx="7437" cy="4314"/>
          </a:xfrm>
        </p:grpSpPr>
        <p:pic>
          <p:nvPicPr>
            <p:cNvPr id="13" name="图片 12" descr="F:\稻壳-阿源设计\H活动供稿\2020-01-07-文本框\SVG-横着\横着-14.svg横着-14"/>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129" y="3149"/>
              <a:ext cx="7437" cy="4314"/>
            </a:xfrm>
            <a:prstGeom prst="rect">
              <a:avLst/>
            </a:prstGeom>
          </p:spPr>
        </p:pic>
        <p:sp>
          <p:nvSpPr>
            <p:cNvPr id="11" name="文本框 10"/>
            <p:cNvSpPr txBox="1"/>
            <p:nvPr/>
          </p:nvSpPr>
          <p:spPr>
            <a:xfrm>
              <a:off x="7238" y="4548"/>
              <a:ext cx="4953" cy="1098"/>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a:solidFill>
                    <a:srgbClr val="00B050"/>
                  </a:solidFill>
                  <a:latin typeface="汉仪刚艺体-85W" panose="00020600040101010101" charset="-122"/>
                  <a:ea typeface="汉仪刚艺体-85W" panose="00020600040101010101" charset="-122"/>
                  <a:cs typeface="汉仪刚艺体-85W" panose="00020600040101010101" charset="-122"/>
                </a:rPr>
                <a:t>停车引导和车辆收费等数据处理工作是智能停车场的日常业务活动。日积月累，数据库中会存储大量的数据。</a:t>
              </a:r>
              <a:endParaRPr lang="zh-CN" altLang="en-US" sz="2800">
                <a:solidFill>
                  <a:srgbClr val="00B050"/>
                </a:solidFill>
                <a:latin typeface="汉仪刚艺体-85W" panose="00020600040101010101" charset="-122"/>
                <a:ea typeface="汉仪刚艺体-85W" panose="00020600040101010101" charset="-122"/>
                <a:cs typeface="汉仪刚艺体-85W" panose="00020600040101010101" charset="-122"/>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sp>
        <p:nvSpPr>
          <p:cNvPr id="4" name="矩形 3"/>
          <p:cNvSpPr/>
          <p:nvPr>
            <p:custDataLst>
              <p:tags r:id="rId2"/>
            </p:custDataLst>
          </p:nvPr>
        </p:nvSpPr>
        <p:spPr>
          <a:xfrm>
            <a:off x="4034155" y="1640205"/>
            <a:ext cx="6517640" cy="805180"/>
          </a:xfrm>
          <a:prstGeom prst="rect">
            <a:avLst/>
          </a:prstGeom>
          <a:solidFill>
            <a:srgbClr val="1F74AD"/>
          </a:solidFill>
          <a:ln>
            <a:noFill/>
          </a:ln>
        </p:spPr>
        <p:style>
          <a:lnRef idx="2">
            <a:srgbClr val="1F74AD">
              <a:shade val="50000"/>
            </a:srgbClr>
          </a:lnRef>
          <a:fillRef idx="1">
            <a:srgbClr val="1F74AD"/>
          </a:fillRef>
          <a:effectRef idx="0">
            <a:srgbClr val="1F74AD"/>
          </a:effectRef>
          <a:fontRef idx="minor">
            <a:sysClr val="window" lastClr="FFFFFF"/>
          </a:fontRef>
        </p:style>
        <p:txBody>
          <a:bodyPr lIns="90000" tIns="46800" rIns="90000" bIns="46800" rtlCol="0" anchor="ctr">
            <a:normAutofit/>
          </a:bodyPr>
          <a:p>
            <a:pPr algn="ctr">
              <a:lnSpc>
                <a:spcPct val="120000"/>
              </a:lnSpc>
            </a:pPr>
            <a:r>
              <a:rPr lang="zh-CN" altLang="en-US" sz="2800" b="1" spc="30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rPr>
              <a:t>分析某一时刻各停车位实时使用情况</a:t>
            </a:r>
            <a:endParaRPr lang="zh-CN" altLang="en-US" sz="2800" b="1" spc="30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文本框 4"/>
          <p:cNvSpPr txBox="1"/>
          <p:nvPr>
            <p:custDataLst>
              <p:tags r:id="rId3"/>
            </p:custDataLst>
          </p:nvPr>
        </p:nvSpPr>
        <p:spPr>
          <a:xfrm>
            <a:off x="1955800" y="1094105"/>
            <a:ext cx="2203450" cy="1724025"/>
          </a:xfrm>
          <a:prstGeom prst="rect">
            <a:avLst/>
          </a:prstGeom>
          <a:noFill/>
        </p:spPr>
        <p:txBody>
          <a:bodyPr wrap="square" lIns="91440" tIns="45720" rIns="91440" bIns="45720" rtlCol="0" anchor="ctr" anchorCtr="1">
            <a:normAutofit fontScale="55000" lnSpcReduction="20000"/>
          </a:bodyPr>
          <a:p>
            <a:pPr algn="ctr">
              <a:lnSpc>
                <a:spcPct val="140000"/>
              </a:lnSpc>
            </a:pPr>
            <a:r>
              <a:rPr lang="zh-CN" sz="8000" b="1" spc="150" dirty="0">
                <a:solidFill>
                  <a:srgbClr val="1F74AD"/>
                </a:solidFill>
                <a:latin typeface="Arial" panose="020B0604020202020204" pitchFamily="34" charset="0"/>
                <a:ea typeface="微软雅黑" panose="020B0503020204020204" pitchFamily="34" charset="-122"/>
                <a:sym typeface="Arial" panose="020B0604020202020204" pitchFamily="34" charset="0"/>
              </a:rPr>
              <a:t>（一）</a:t>
            </a:r>
            <a:endParaRPr lang="zh-CN" sz="8000" b="1" spc="150" dirty="0">
              <a:solidFill>
                <a:srgbClr val="1F74AD"/>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p:custDataLst>
              <p:tags r:id="rId4"/>
            </p:custDataLst>
          </p:nvPr>
        </p:nvSpPr>
        <p:spPr>
          <a:xfrm>
            <a:off x="1955800" y="2843530"/>
            <a:ext cx="8595360" cy="2825750"/>
          </a:xfrm>
          <a:prstGeom prst="rect">
            <a:avLst/>
          </a:prstGeom>
        </p:spPr>
        <p:txBody>
          <a:bodyPr wrap="square" lIns="91440" tIns="45720" rIns="91440" bIns="45720">
            <a:normAutofit/>
          </a:bodyPr>
          <a:p>
            <a:pPr algn="ctr">
              <a:lnSpc>
                <a:spcPct val="120000"/>
              </a:lnSpc>
            </a:pPr>
            <a:r>
              <a:rPr lang="zh-CN" altLang="en-US" sz="2400" spc="150">
                <a:latin typeface="Arial" panose="020B0604020202020204" pitchFamily="34" charset="0"/>
                <a:ea typeface="微软雅黑" panose="020B0503020204020204" pitchFamily="34" charset="-122"/>
                <a:sym typeface="Arial" panose="020B0604020202020204" pitchFamily="34" charset="0"/>
              </a:rPr>
              <a:t>通   知</a:t>
            </a:r>
            <a:endParaRPr lang="zh-CN" altLang="en-US" sz="2400" spc="150">
              <a:latin typeface="Arial" panose="020B0604020202020204" pitchFamily="34" charset="0"/>
              <a:ea typeface="微软雅黑" panose="020B0503020204020204" pitchFamily="34" charset="-122"/>
              <a:sym typeface="Arial" panose="020B0604020202020204" pitchFamily="34" charset="0"/>
            </a:endParaRPr>
          </a:p>
          <a:p>
            <a:pPr algn="ctr">
              <a:lnSpc>
                <a:spcPct val="120000"/>
              </a:lnSpc>
            </a:pPr>
            <a:endParaRPr lang="zh-CN" altLang="en-US" sz="2400" spc="150">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r>
              <a:rPr lang="zh-CN" altLang="en-US" sz="2400" spc="150">
                <a:latin typeface="Arial" panose="020B0604020202020204" pitchFamily="34" charset="0"/>
                <a:ea typeface="微软雅黑" panose="020B0503020204020204" pitchFamily="34" charset="-122"/>
                <a:sym typeface="Arial" panose="020B0604020202020204" pitchFamily="34" charset="0"/>
              </a:rPr>
              <a:t>       下周四14:30，本停车场附近有临时性的展览活动，预计会有大量车辆驶入。请停车场管理人员做好应对方案。</a:t>
            </a:r>
            <a:endParaRPr lang="zh-CN" altLang="en-US" sz="2400" spc="15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sp>
        <p:nvSpPr>
          <p:cNvPr id="4" name="矩形 3"/>
          <p:cNvSpPr/>
          <p:nvPr>
            <p:custDataLst>
              <p:tags r:id="rId2"/>
            </p:custDataLst>
          </p:nvPr>
        </p:nvSpPr>
        <p:spPr>
          <a:xfrm>
            <a:off x="4034155" y="1640205"/>
            <a:ext cx="6517640" cy="805180"/>
          </a:xfrm>
          <a:prstGeom prst="rect">
            <a:avLst/>
          </a:prstGeom>
          <a:solidFill>
            <a:srgbClr val="1F74AD"/>
          </a:solidFill>
          <a:ln>
            <a:noFill/>
          </a:ln>
        </p:spPr>
        <p:style>
          <a:lnRef idx="2">
            <a:srgbClr val="1F74AD">
              <a:shade val="50000"/>
            </a:srgbClr>
          </a:lnRef>
          <a:fillRef idx="1">
            <a:srgbClr val="1F74AD"/>
          </a:fillRef>
          <a:effectRef idx="0">
            <a:srgbClr val="1F74AD"/>
          </a:effectRef>
          <a:fontRef idx="minor">
            <a:sysClr val="window" lastClr="FFFFFF"/>
          </a:fontRef>
        </p:style>
        <p:txBody>
          <a:bodyPr lIns="90000" tIns="46800" rIns="90000" bIns="46800" rtlCol="0" anchor="ctr">
            <a:normAutofit/>
          </a:bodyPr>
          <a:p>
            <a:pPr algn="ctr">
              <a:lnSpc>
                <a:spcPct val="120000"/>
              </a:lnSpc>
            </a:pPr>
            <a:r>
              <a:rPr lang="zh-CN" altLang="en-US" sz="2800" b="1" spc="30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rPr>
              <a:t>分析某一时刻各停车位实时使用情况</a:t>
            </a:r>
            <a:endParaRPr lang="zh-CN" altLang="en-US" sz="2800" b="1" spc="30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文本框 4"/>
          <p:cNvSpPr txBox="1"/>
          <p:nvPr>
            <p:custDataLst>
              <p:tags r:id="rId3"/>
            </p:custDataLst>
          </p:nvPr>
        </p:nvSpPr>
        <p:spPr>
          <a:xfrm>
            <a:off x="1955800" y="1094105"/>
            <a:ext cx="2203450" cy="1724025"/>
          </a:xfrm>
          <a:prstGeom prst="rect">
            <a:avLst/>
          </a:prstGeom>
          <a:noFill/>
        </p:spPr>
        <p:txBody>
          <a:bodyPr wrap="square" lIns="91440" tIns="45720" rIns="91440" bIns="45720" rtlCol="0" anchor="ctr" anchorCtr="1">
            <a:normAutofit fontScale="55000" lnSpcReduction="20000"/>
          </a:bodyPr>
          <a:p>
            <a:pPr algn="ctr">
              <a:lnSpc>
                <a:spcPct val="140000"/>
              </a:lnSpc>
            </a:pPr>
            <a:r>
              <a:rPr lang="zh-CN" sz="8000" b="1" spc="150" dirty="0">
                <a:solidFill>
                  <a:srgbClr val="1F74AD"/>
                </a:solidFill>
                <a:latin typeface="Arial" panose="020B0604020202020204" pitchFamily="34" charset="0"/>
                <a:ea typeface="微软雅黑" panose="020B0503020204020204" pitchFamily="34" charset="-122"/>
                <a:sym typeface="Arial" panose="020B0604020202020204" pitchFamily="34" charset="0"/>
              </a:rPr>
              <a:t>（一）</a:t>
            </a:r>
            <a:endParaRPr lang="zh-CN" sz="8000" b="1" spc="150" dirty="0">
              <a:solidFill>
                <a:srgbClr val="1F74AD"/>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p:custDataLst>
              <p:tags r:id="rId4"/>
            </p:custDataLst>
          </p:nvPr>
        </p:nvSpPr>
        <p:spPr>
          <a:xfrm>
            <a:off x="1889125" y="3293745"/>
            <a:ext cx="8595360" cy="1732915"/>
          </a:xfrm>
          <a:prstGeom prst="rect">
            <a:avLst/>
          </a:prstGeom>
        </p:spPr>
        <p:txBody>
          <a:bodyPr wrap="square" lIns="91440" tIns="45720" rIns="91440" bIns="45720">
            <a:normAutofit/>
          </a:bodyPr>
          <a:p>
            <a:pPr algn="ctr">
              <a:lnSpc>
                <a:spcPct val="120000"/>
              </a:lnSpc>
            </a:pPr>
            <a:r>
              <a:rPr lang="zh-CN" altLang="en-US" sz="2400" spc="150">
                <a:latin typeface="Arial" panose="020B0604020202020204" pitchFamily="34" charset="0"/>
                <a:ea typeface="微软雅黑" panose="020B0503020204020204" pitchFamily="34" charset="-122"/>
                <a:sym typeface="Arial" panose="020B0604020202020204" pitchFamily="34" charset="0"/>
              </a:rPr>
              <a:t>该时间段停车场的接纳量大概是多少？</a:t>
            </a:r>
            <a:endParaRPr lang="zh-CN" altLang="en-US" sz="2400" spc="150">
              <a:latin typeface="Arial" panose="020B0604020202020204" pitchFamily="34" charset="0"/>
              <a:ea typeface="微软雅黑" panose="020B0503020204020204" pitchFamily="34" charset="-122"/>
              <a:sym typeface="Arial" panose="020B0604020202020204" pitchFamily="34" charset="0"/>
            </a:endParaRPr>
          </a:p>
          <a:p>
            <a:pPr algn="ctr">
              <a:lnSpc>
                <a:spcPct val="120000"/>
              </a:lnSpc>
            </a:pPr>
            <a:r>
              <a:rPr lang="zh-CN" altLang="en-US" sz="2400" spc="150">
                <a:latin typeface="Arial" panose="020B0604020202020204" pitchFamily="34" charset="0"/>
                <a:ea typeface="微软雅黑" panose="020B0503020204020204" pitchFamily="34" charset="-122"/>
                <a:sym typeface="Arial" panose="020B0604020202020204" pitchFamily="34" charset="0"/>
              </a:rPr>
              <a:t>哪些区域空闲车位多？</a:t>
            </a:r>
            <a:endParaRPr lang="zh-CN" altLang="en-US" sz="2400" spc="150">
              <a:latin typeface="Arial" panose="020B0604020202020204" pitchFamily="34" charset="0"/>
              <a:ea typeface="微软雅黑" panose="020B0503020204020204" pitchFamily="34" charset="-122"/>
              <a:sym typeface="Arial" panose="020B0604020202020204" pitchFamily="34" charset="0"/>
            </a:endParaRPr>
          </a:p>
          <a:p>
            <a:pPr algn="ctr">
              <a:lnSpc>
                <a:spcPct val="120000"/>
              </a:lnSpc>
            </a:pPr>
            <a:r>
              <a:rPr lang="zh-CN" altLang="en-US" sz="2400" spc="150">
                <a:latin typeface="Arial" panose="020B0604020202020204" pitchFamily="34" charset="0"/>
                <a:ea typeface="微软雅黑" panose="020B0503020204020204" pitchFamily="34" charset="-122"/>
                <a:sym typeface="Arial" panose="020B0604020202020204" pitchFamily="34" charset="0"/>
              </a:rPr>
              <a:t>该时间段如何开展停车引导？</a:t>
            </a:r>
            <a:endParaRPr lang="zh-CN" altLang="en-US" sz="2400" spc="15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sp>
        <p:nvSpPr>
          <p:cNvPr id="20" name="Oval 21"/>
          <p:cNvSpPr>
            <a:spLocks noChangeArrowheads="1"/>
          </p:cNvSpPr>
          <p:nvPr>
            <p:custDataLst>
              <p:tags r:id="rId2"/>
            </p:custDataLst>
          </p:nvPr>
        </p:nvSpPr>
        <p:spPr bwMode="auto">
          <a:xfrm>
            <a:off x="1526711" y="1805167"/>
            <a:ext cx="3726400" cy="3721674"/>
          </a:xfrm>
          <a:prstGeom prst="ellipse">
            <a:avLst/>
          </a:prstGeom>
          <a:solidFill>
            <a:srgbClr val="FFFFFF">
              <a:lumMod val="95000"/>
            </a:srgbClr>
          </a:solidFill>
          <a:ln>
            <a:noFill/>
          </a:ln>
        </p:spPr>
        <p:txBody>
          <a:bodyPr vert="horz" wrap="square" lIns="68580" tIns="34290" rIns="68580" bIns="34290" numCol="1" anchor="t" anchorCtr="0" compatLnSpc="1"/>
          <a:p>
            <a:endParaRPr lang="zh-CN" altLang="en-US" sz="135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2"/>
          <p:cNvSpPr/>
          <p:nvPr>
            <p:custDataLst>
              <p:tags r:id="rId3"/>
            </p:custDataLst>
          </p:nvPr>
        </p:nvSpPr>
        <p:spPr bwMode="auto">
          <a:xfrm>
            <a:off x="2608060" y="4631496"/>
            <a:ext cx="2373925" cy="895345"/>
          </a:xfrm>
          <a:custGeom>
            <a:avLst/>
            <a:gdLst>
              <a:gd name="T0" fmla="*/ 238 w 725"/>
              <a:gd name="T1" fmla="*/ 274 h 274"/>
              <a:gd name="T2" fmla="*/ 725 w 725"/>
              <a:gd name="T3" fmla="*/ 0 h 274"/>
              <a:gd name="T4" fmla="*/ 239 w 725"/>
              <a:gd name="T5" fmla="*/ 140 h 274"/>
              <a:gd name="T6" fmla="*/ 0 w 725"/>
              <a:gd name="T7" fmla="*/ 221 h 274"/>
              <a:gd name="T8" fmla="*/ 238 w 725"/>
              <a:gd name="T9" fmla="*/ 274 h 274"/>
            </a:gdLst>
            <a:ahLst/>
            <a:cxnLst>
              <a:cxn ang="0">
                <a:pos x="T0" y="T1"/>
              </a:cxn>
              <a:cxn ang="0">
                <a:pos x="T2" y="T3"/>
              </a:cxn>
              <a:cxn ang="0">
                <a:pos x="T4" y="T5"/>
              </a:cxn>
              <a:cxn ang="0">
                <a:pos x="T6" y="T7"/>
              </a:cxn>
              <a:cxn ang="0">
                <a:pos x="T8" y="T9"/>
              </a:cxn>
            </a:cxnLst>
            <a:rect l="0" t="0" r="r" b="b"/>
            <a:pathLst>
              <a:path w="725" h="274">
                <a:moveTo>
                  <a:pt x="238" y="274"/>
                </a:moveTo>
                <a:cubicBezTo>
                  <a:pt x="444" y="274"/>
                  <a:pt x="625" y="164"/>
                  <a:pt x="725" y="0"/>
                </a:cubicBezTo>
                <a:cubicBezTo>
                  <a:pt x="715" y="7"/>
                  <a:pt x="560" y="163"/>
                  <a:pt x="239" y="140"/>
                </a:cubicBezTo>
                <a:cubicBezTo>
                  <a:pt x="76" y="129"/>
                  <a:pt x="19" y="174"/>
                  <a:pt x="0" y="221"/>
                </a:cubicBezTo>
                <a:cubicBezTo>
                  <a:pt x="72" y="255"/>
                  <a:pt x="153" y="274"/>
                  <a:pt x="238" y="274"/>
                </a:cubicBezTo>
                <a:close/>
              </a:path>
            </a:pathLst>
          </a:custGeom>
          <a:solidFill>
            <a:srgbClr val="00A49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3"/>
          <p:cNvSpPr/>
          <p:nvPr>
            <p:custDataLst>
              <p:tags r:id="rId4"/>
            </p:custDataLst>
          </p:nvPr>
        </p:nvSpPr>
        <p:spPr bwMode="auto">
          <a:xfrm>
            <a:off x="1547204" y="3934767"/>
            <a:ext cx="3453699" cy="1516413"/>
          </a:xfrm>
          <a:custGeom>
            <a:avLst/>
            <a:gdLst>
              <a:gd name="T0" fmla="*/ 1055 w 1055"/>
              <a:gd name="T1" fmla="*/ 204 h 464"/>
              <a:gd name="T2" fmla="*/ 585 w 1055"/>
              <a:gd name="T3" fmla="*/ 352 h 464"/>
              <a:gd name="T4" fmla="*/ 100 w 1055"/>
              <a:gd name="T5" fmla="*/ 160 h 464"/>
              <a:gd name="T6" fmla="*/ 0 w 1055"/>
              <a:gd name="T7" fmla="*/ 0 h 464"/>
              <a:gd name="T8" fmla="*/ 403 w 1055"/>
              <a:gd name="T9" fmla="*/ 464 h 464"/>
              <a:gd name="T10" fmla="*/ 585 w 1055"/>
              <a:gd name="T11" fmla="*/ 355 h 464"/>
              <a:gd name="T12" fmla="*/ 620 w 1055"/>
              <a:gd name="T13" fmla="*/ 356 h 464"/>
              <a:gd name="T14" fmla="*/ 1050 w 1055"/>
              <a:gd name="T15" fmla="*/ 213 h 464"/>
              <a:gd name="T16" fmla="*/ 1055 w 1055"/>
              <a:gd name="T17" fmla="*/ 20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5" h="464">
                <a:moveTo>
                  <a:pt x="1055" y="204"/>
                </a:moveTo>
                <a:cubicBezTo>
                  <a:pt x="939" y="309"/>
                  <a:pt x="781" y="359"/>
                  <a:pt x="585" y="352"/>
                </a:cubicBezTo>
                <a:cubicBezTo>
                  <a:pt x="325" y="343"/>
                  <a:pt x="178" y="242"/>
                  <a:pt x="100" y="160"/>
                </a:cubicBezTo>
                <a:cubicBezTo>
                  <a:pt x="43" y="99"/>
                  <a:pt x="13" y="35"/>
                  <a:pt x="0" y="0"/>
                </a:cubicBezTo>
                <a:cubicBezTo>
                  <a:pt x="32" y="222"/>
                  <a:pt x="192" y="402"/>
                  <a:pt x="403" y="464"/>
                </a:cubicBezTo>
                <a:cubicBezTo>
                  <a:pt x="457" y="418"/>
                  <a:pt x="516" y="353"/>
                  <a:pt x="585" y="355"/>
                </a:cubicBezTo>
                <a:cubicBezTo>
                  <a:pt x="597" y="356"/>
                  <a:pt x="609" y="356"/>
                  <a:pt x="620" y="356"/>
                </a:cubicBezTo>
                <a:cubicBezTo>
                  <a:pt x="797" y="356"/>
                  <a:pt x="941" y="308"/>
                  <a:pt x="1050" y="213"/>
                </a:cubicBezTo>
                <a:cubicBezTo>
                  <a:pt x="1051" y="210"/>
                  <a:pt x="1053" y="207"/>
                  <a:pt x="1055" y="204"/>
                </a:cubicBezTo>
                <a:close/>
              </a:path>
            </a:pathLst>
          </a:custGeom>
          <a:solidFill>
            <a:srgbClr val="FFFFFF">
              <a:lumMod val="85000"/>
            </a:srgbClr>
          </a:solidFill>
          <a:ln>
            <a:noFill/>
          </a:ln>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5"/>
          <p:cNvSpPr/>
          <p:nvPr>
            <p:custDataLst>
              <p:tags r:id="rId5"/>
            </p:custDataLst>
          </p:nvPr>
        </p:nvSpPr>
        <p:spPr bwMode="auto">
          <a:xfrm>
            <a:off x="1559813" y="1688522"/>
            <a:ext cx="1656703" cy="3694874"/>
          </a:xfrm>
          <a:custGeom>
            <a:avLst/>
            <a:gdLst>
              <a:gd name="T0" fmla="*/ 358 w 506"/>
              <a:gd name="T1" fmla="*/ 75 h 1130"/>
              <a:gd name="T2" fmla="*/ 358 w 506"/>
              <a:gd name="T3" fmla="*/ 75 h 1130"/>
              <a:gd name="T4" fmla="*/ 338 w 506"/>
              <a:gd name="T5" fmla="*/ 52 h 1130"/>
              <a:gd name="T6" fmla="*/ 358 w 506"/>
              <a:gd name="T7" fmla="*/ 22 h 1130"/>
              <a:gd name="T8" fmla="*/ 454 w 506"/>
              <a:gd name="T9" fmla="*/ 45 h 1130"/>
              <a:gd name="T10" fmla="*/ 470 w 506"/>
              <a:gd name="T11" fmla="*/ 43 h 1130"/>
              <a:gd name="T12" fmla="*/ 370 w 506"/>
              <a:gd name="T13" fmla="*/ 5 h 1130"/>
              <a:gd name="T14" fmla="*/ 311 w 506"/>
              <a:gd name="T15" fmla="*/ 34 h 1130"/>
              <a:gd name="T16" fmla="*/ 266 w 506"/>
              <a:gd name="T17" fmla="*/ 52 h 1130"/>
              <a:gd name="T18" fmla="*/ 266 w 506"/>
              <a:gd name="T19" fmla="*/ 53 h 1130"/>
              <a:gd name="T20" fmla="*/ 253 w 506"/>
              <a:gd name="T21" fmla="*/ 52 h 1130"/>
              <a:gd name="T22" fmla="*/ 0 w 506"/>
              <a:gd name="T23" fmla="*/ 305 h 1130"/>
              <a:gd name="T24" fmla="*/ 71 w 506"/>
              <a:gd name="T25" fmla="*/ 481 h 1130"/>
              <a:gd name="T26" fmla="*/ 71 w 506"/>
              <a:gd name="T27" fmla="*/ 481 h 1130"/>
              <a:gd name="T28" fmla="*/ 105 w 506"/>
              <a:gd name="T29" fmla="*/ 561 h 1130"/>
              <a:gd name="T30" fmla="*/ 105 w 506"/>
              <a:gd name="T31" fmla="*/ 561 h 1130"/>
              <a:gd name="T32" fmla="*/ 249 w 506"/>
              <a:gd name="T33" fmla="*/ 1082 h 1130"/>
              <a:gd name="T34" fmla="*/ 243 w 506"/>
              <a:gd name="T35" fmla="*/ 1078 h 1130"/>
              <a:gd name="T36" fmla="*/ 140 w 506"/>
              <a:gd name="T37" fmla="*/ 601 h 1130"/>
              <a:gd name="T38" fmla="*/ 204 w 506"/>
              <a:gd name="T39" fmla="*/ 554 h 1130"/>
              <a:gd name="T40" fmla="*/ 207 w 506"/>
              <a:gd name="T41" fmla="*/ 554 h 1130"/>
              <a:gd name="T42" fmla="*/ 211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8" y="52"/>
                </a:cubicBezTo>
                <a:cubicBezTo>
                  <a:pt x="337" y="41"/>
                  <a:pt x="347" y="26"/>
                  <a:pt x="358" y="22"/>
                </a:cubicBezTo>
                <a:cubicBezTo>
                  <a:pt x="418" y="1"/>
                  <a:pt x="454" y="45"/>
                  <a:pt x="454" y="45"/>
                </a:cubicBezTo>
                <a:cubicBezTo>
                  <a:pt x="470" y="43"/>
                  <a:pt x="470" y="43"/>
                  <a:pt x="470" y="43"/>
                </a:cubicBezTo>
                <a:cubicBezTo>
                  <a:pt x="439" y="6"/>
                  <a:pt x="401" y="0"/>
                  <a:pt x="370" y="5"/>
                </a:cubicBezTo>
                <a:cubicBezTo>
                  <a:pt x="348" y="9"/>
                  <a:pt x="328" y="19"/>
                  <a:pt x="311" y="34"/>
                </a:cubicBezTo>
                <a:cubicBezTo>
                  <a:pt x="286" y="56"/>
                  <a:pt x="266" y="52"/>
                  <a:pt x="266" y="52"/>
                </a:cubicBezTo>
                <a:cubicBezTo>
                  <a:pt x="266" y="53"/>
                  <a:pt x="266" y="53"/>
                  <a:pt x="266" y="53"/>
                </a:cubicBezTo>
                <a:cubicBezTo>
                  <a:pt x="262" y="53"/>
                  <a:pt x="257" y="52"/>
                  <a:pt x="253" y="52"/>
                </a:cubicBezTo>
                <a:cubicBezTo>
                  <a:pt x="113" y="52"/>
                  <a:pt x="0" y="166"/>
                  <a:pt x="0" y="305"/>
                </a:cubicBezTo>
                <a:cubicBezTo>
                  <a:pt x="0" y="374"/>
                  <a:pt x="27" y="436"/>
                  <a:pt x="71" y="481"/>
                </a:cubicBezTo>
                <a:cubicBezTo>
                  <a:pt x="71" y="481"/>
                  <a:pt x="71" y="481"/>
                  <a:pt x="71" y="481"/>
                </a:cubicBezTo>
                <a:cubicBezTo>
                  <a:pt x="111" y="521"/>
                  <a:pt x="105" y="561"/>
                  <a:pt x="105" y="561"/>
                </a:cubicBezTo>
                <a:cubicBezTo>
                  <a:pt x="105" y="561"/>
                  <a:pt x="105" y="561"/>
                  <a:pt x="105" y="561"/>
                </a:cubicBezTo>
                <a:cubicBezTo>
                  <a:pt x="76" y="770"/>
                  <a:pt x="52" y="1130"/>
                  <a:pt x="249" y="1082"/>
                </a:cubicBezTo>
                <a:cubicBezTo>
                  <a:pt x="243" y="1078"/>
                  <a:pt x="243" y="1078"/>
                  <a:pt x="243" y="1078"/>
                </a:cubicBezTo>
                <a:cubicBezTo>
                  <a:pt x="243" y="1078"/>
                  <a:pt x="65" y="1108"/>
                  <a:pt x="140" y="601"/>
                </a:cubicBezTo>
                <a:cubicBezTo>
                  <a:pt x="143" y="586"/>
                  <a:pt x="156" y="546"/>
                  <a:pt x="204" y="554"/>
                </a:cubicBezTo>
                <a:cubicBezTo>
                  <a:pt x="205" y="554"/>
                  <a:pt x="206" y="554"/>
                  <a:pt x="207" y="554"/>
                </a:cubicBezTo>
                <a:cubicBezTo>
                  <a:pt x="209" y="554"/>
                  <a:pt x="210" y="555"/>
                  <a:pt x="211" y="555"/>
                </a:cubicBezTo>
                <a:cubicBezTo>
                  <a:pt x="215" y="556"/>
                  <a:pt x="219" y="556"/>
                  <a:pt x="222" y="556"/>
                </a:cubicBezTo>
                <a:cubicBezTo>
                  <a:pt x="232" y="558"/>
                  <a:pt x="242" y="558"/>
                  <a:pt x="253" y="558"/>
                </a:cubicBezTo>
                <a:cubicBezTo>
                  <a:pt x="392" y="558"/>
                  <a:pt x="506" y="445"/>
                  <a:pt x="506" y="305"/>
                </a:cubicBezTo>
                <a:cubicBezTo>
                  <a:pt x="506" y="203"/>
                  <a:pt x="445" y="115"/>
                  <a:pt x="358" y="75"/>
                </a:cubicBezTo>
                <a:close/>
              </a:path>
            </a:pathLst>
          </a:custGeom>
          <a:solidFill>
            <a:srgbClr val="00A49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 name="Oval 26"/>
          <p:cNvSpPr>
            <a:spLocks noChangeArrowheads="1"/>
          </p:cNvSpPr>
          <p:nvPr>
            <p:custDataLst>
              <p:tags r:id="rId6"/>
            </p:custDataLst>
          </p:nvPr>
        </p:nvSpPr>
        <p:spPr bwMode="auto">
          <a:xfrm>
            <a:off x="3410404" y="5112273"/>
            <a:ext cx="22069" cy="22069"/>
          </a:xfrm>
          <a:prstGeom prst="ellipse">
            <a:avLst/>
          </a:prstGeom>
          <a:solidFill>
            <a:srgbClr val="00504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 name="Oval 27"/>
          <p:cNvSpPr>
            <a:spLocks noChangeArrowheads="1"/>
          </p:cNvSpPr>
          <p:nvPr>
            <p:custDataLst>
              <p:tags r:id="rId7"/>
            </p:custDataLst>
          </p:nvPr>
        </p:nvSpPr>
        <p:spPr bwMode="auto">
          <a:xfrm>
            <a:off x="3134550" y="5239951"/>
            <a:ext cx="18915" cy="22069"/>
          </a:xfrm>
          <a:prstGeom prst="ellipse">
            <a:avLst/>
          </a:prstGeom>
          <a:solidFill>
            <a:srgbClr val="00504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6" name="Oval 28"/>
          <p:cNvSpPr>
            <a:spLocks noChangeArrowheads="1"/>
          </p:cNvSpPr>
          <p:nvPr>
            <p:custDataLst>
              <p:tags r:id="rId8"/>
            </p:custDataLst>
          </p:nvPr>
        </p:nvSpPr>
        <p:spPr bwMode="auto">
          <a:xfrm>
            <a:off x="2905984" y="5429109"/>
            <a:ext cx="22069" cy="22069"/>
          </a:xfrm>
          <a:prstGeom prst="ellipse">
            <a:avLst/>
          </a:prstGeom>
          <a:solidFill>
            <a:srgbClr val="00504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34"/>
          <p:cNvSpPr txBox="1"/>
          <p:nvPr>
            <p:custDataLst>
              <p:tags r:id="rId9"/>
            </p:custDataLst>
          </p:nvPr>
        </p:nvSpPr>
        <p:spPr>
          <a:xfrm>
            <a:off x="3410585" y="2279015"/>
            <a:ext cx="7642225" cy="1529715"/>
          </a:xfrm>
          <a:prstGeom prst="rect">
            <a:avLst/>
          </a:prstGeom>
          <a:noFill/>
        </p:spPr>
        <p:txBody>
          <a:bodyPr wrap="square" rtlCol="0">
            <a:spAutoFit/>
          </a:bodyPr>
          <a:p>
            <a:pPr>
              <a:lnSpc>
                <a:spcPct val="130000"/>
              </a:lnSpc>
            </a:pPr>
            <a:r>
              <a:rPr lang="zh-CN" altLang="en-US" sz="240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rPr>
              <a:t>针对此任务，数据分析人员从数据库中导出类似时刻(如采集时间为2016年12月8日周四14:30)的所有的记录，得到相应的数据表，并在电子表格软件中打开。</a:t>
            </a:r>
            <a:endParaRPr lang="zh-CN" altLang="en-US" sz="240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文本框 36"/>
          <p:cNvSpPr txBox="1"/>
          <p:nvPr>
            <p:custDataLst>
              <p:tags r:id="rId10"/>
            </p:custDataLst>
          </p:nvPr>
        </p:nvSpPr>
        <p:spPr>
          <a:xfrm>
            <a:off x="1753984" y="2393733"/>
            <a:ext cx="1268666" cy="583565"/>
          </a:xfrm>
          <a:prstGeom prst="rect">
            <a:avLst/>
          </a:prstGeom>
          <a:noFill/>
        </p:spPr>
        <p:txBody>
          <a:bodyPr wrap="square" rtlCol="0">
            <a:spAutoFit/>
          </a:bodyPr>
          <a:p>
            <a:pPr algn="ctr"/>
            <a:r>
              <a:rPr lang="en-US" altLang="zh-CN" sz="3200" b="1"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01</a:t>
            </a:r>
            <a:endParaRPr lang="en-US" altLang="zh-CN" sz="3200" b="1"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2" descr="1600920089(1)"/>
          <p:cNvPicPr>
            <a:picLocks noChangeAspect="1"/>
          </p:cNvPicPr>
          <p:nvPr/>
        </p:nvPicPr>
        <p:blipFill>
          <a:blip r:embed="rId11"/>
          <a:srcRect b="12966"/>
          <a:stretch>
            <a:fillRect/>
          </a:stretch>
        </p:blipFill>
        <p:spPr>
          <a:xfrm>
            <a:off x="5001260" y="3808730"/>
            <a:ext cx="5873750" cy="2254885"/>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sp>
        <p:nvSpPr>
          <p:cNvPr id="3" name="Oval 5"/>
          <p:cNvSpPr>
            <a:spLocks noChangeArrowheads="1"/>
          </p:cNvSpPr>
          <p:nvPr>
            <p:custDataLst>
              <p:tags r:id="rId2"/>
            </p:custDataLst>
          </p:nvPr>
        </p:nvSpPr>
        <p:spPr bwMode="auto">
          <a:xfrm>
            <a:off x="2791608" y="4851904"/>
            <a:ext cx="20565" cy="22034"/>
          </a:xfrm>
          <a:prstGeom prst="ellipse">
            <a:avLst/>
          </a:prstGeom>
          <a:solidFill>
            <a:srgbClr val="49235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4" name="Oval 6"/>
          <p:cNvSpPr>
            <a:spLocks noChangeArrowheads="1"/>
          </p:cNvSpPr>
          <p:nvPr>
            <p:custDataLst>
              <p:tags r:id="rId3"/>
            </p:custDataLst>
          </p:nvPr>
        </p:nvSpPr>
        <p:spPr bwMode="auto">
          <a:xfrm>
            <a:off x="2580081" y="5028177"/>
            <a:ext cx="19097" cy="19097"/>
          </a:xfrm>
          <a:prstGeom prst="ellipse">
            <a:avLst/>
          </a:prstGeom>
          <a:solidFill>
            <a:srgbClr val="49235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5" name="Oval 8"/>
          <p:cNvSpPr>
            <a:spLocks noChangeArrowheads="1"/>
          </p:cNvSpPr>
          <p:nvPr>
            <p:custDataLst>
              <p:tags r:id="rId4"/>
            </p:custDataLst>
          </p:nvPr>
        </p:nvSpPr>
        <p:spPr bwMode="auto">
          <a:xfrm>
            <a:off x="1457812" y="1749502"/>
            <a:ext cx="3472573" cy="3468168"/>
          </a:xfrm>
          <a:prstGeom prst="ellipse">
            <a:avLst/>
          </a:prstGeom>
          <a:solidFill>
            <a:srgbClr val="FFFFFF">
              <a:lumMod val="95000"/>
            </a:srgbClr>
          </a:solidFill>
          <a:ln>
            <a:noFill/>
          </a:ln>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9"/>
          <p:cNvSpPr/>
          <p:nvPr>
            <p:custDataLst>
              <p:tags r:id="rId5"/>
            </p:custDataLst>
          </p:nvPr>
        </p:nvSpPr>
        <p:spPr bwMode="auto">
          <a:xfrm>
            <a:off x="2465504" y="4386251"/>
            <a:ext cx="2212223" cy="831419"/>
          </a:xfrm>
          <a:custGeom>
            <a:avLst/>
            <a:gdLst>
              <a:gd name="T0" fmla="*/ 238 w 725"/>
              <a:gd name="T1" fmla="*/ 273 h 273"/>
              <a:gd name="T2" fmla="*/ 725 w 725"/>
              <a:gd name="T3" fmla="*/ 0 h 273"/>
              <a:gd name="T4" fmla="*/ 239 w 725"/>
              <a:gd name="T5" fmla="*/ 139 h 273"/>
              <a:gd name="T6" fmla="*/ 0 w 725"/>
              <a:gd name="T7" fmla="*/ 220 h 273"/>
              <a:gd name="T8" fmla="*/ 238 w 725"/>
              <a:gd name="T9" fmla="*/ 273 h 273"/>
            </a:gdLst>
            <a:ahLst/>
            <a:cxnLst>
              <a:cxn ang="0">
                <a:pos x="T0" y="T1"/>
              </a:cxn>
              <a:cxn ang="0">
                <a:pos x="T2" y="T3"/>
              </a:cxn>
              <a:cxn ang="0">
                <a:pos x="T4" y="T5"/>
              </a:cxn>
              <a:cxn ang="0">
                <a:pos x="T6" y="T7"/>
              </a:cxn>
              <a:cxn ang="0">
                <a:pos x="T8" y="T9"/>
              </a:cxn>
            </a:cxnLst>
            <a:rect l="0" t="0" r="r" b="b"/>
            <a:pathLst>
              <a:path w="725" h="273">
                <a:moveTo>
                  <a:pt x="238" y="273"/>
                </a:moveTo>
                <a:cubicBezTo>
                  <a:pt x="444" y="273"/>
                  <a:pt x="625" y="163"/>
                  <a:pt x="725" y="0"/>
                </a:cubicBezTo>
                <a:cubicBezTo>
                  <a:pt x="715" y="6"/>
                  <a:pt x="560" y="162"/>
                  <a:pt x="239" y="139"/>
                </a:cubicBezTo>
                <a:cubicBezTo>
                  <a:pt x="76" y="128"/>
                  <a:pt x="19" y="173"/>
                  <a:pt x="0" y="220"/>
                </a:cubicBezTo>
                <a:cubicBezTo>
                  <a:pt x="72" y="254"/>
                  <a:pt x="153" y="273"/>
                  <a:pt x="238" y="273"/>
                </a:cubicBezTo>
                <a:close/>
              </a:path>
            </a:pathLst>
          </a:custGeom>
          <a:solidFill>
            <a:srgbClr val="892C8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0"/>
          <p:cNvSpPr/>
          <p:nvPr>
            <p:custDataLst>
              <p:tags r:id="rId6"/>
            </p:custDataLst>
          </p:nvPr>
        </p:nvSpPr>
        <p:spPr bwMode="auto">
          <a:xfrm>
            <a:off x="1476909" y="3734042"/>
            <a:ext cx="3218447" cy="1413121"/>
          </a:xfrm>
          <a:custGeom>
            <a:avLst/>
            <a:gdLst>
              <a:gd name="T0" fmla="*/ 1055 w 1055"/>
              <a:gd name="T1" fmla="*/ 204 h 464"/>
              <a:gd name="T2" fmla="*/ 585 w 1055"/>
              <a:gd name="T3" fmla="*/ 352 h 464"/>
              <a:gd name="T4" fmla="*/ 100 w 1055"/>
              <a:gd name="T5" fmla="*/ 160 h 464"/>
              <a:gd name="T6" fmla="*/ 0 w 1055"/>
              <a:gd name="T7" fmla="*/ 0 h 464"/>
              <a:gd name="T8" fmla="*/ 403 w 1055"/>
              <a:gd name="T9" fmla="*/ 464 h 464"/>
              <a:gd name="T10" fmla="*/ 585 w 1055"/>
              <a:gd name="T11" fmla="*/ 355 h 464"/>
              <a:gd name="T12" fmla="*/ 620 w 1055"/>
              <a:gd name="T13" fmla="*/ 356 h 464"/>
              <a:gd name="T14" fmla="*/ 1050 w 1055"/>
              <a:gd name="T15" fmla="*/ 213 h 464"/>
              <a:gd name="T16" fmla="*/ 1055 w 1055"/>
              <a:gd name="T17" fmla="*/ 20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5" h="464">
                <a:moveTo>
                  <a:pt x="1055" y="204"/>
                </a:moveTo>
                <a:cubicBezTo>
                  <a:pt x="939" y="309"/>
                  <a:pt x="781" y="359"/>
                  <a:pt x="585" y="352"/>
                </a:cubicBezTo>
                <a:cubicBezTo>
                  <a:pt x="325" y="343"/>
                  <a:pt x="178" y="242"/>
                  <a:pt x="100" y="160"/>
                </a:cubicBezTo>
                <a:cubicBezTo>
                  <a:pt x="43" y="99"/>
                  <a:pt x="13" y="35"/>
                  <a:pt x="0" y="0"/>
                </a:cubicBezTo>
                <a:cubicBezTo>
                  <a:pt x="32" y="222"/>
                  <a:pt x="192" y="402"/>
                  <a:pt x="403" y="464"/>
                </a:cubicBezTo>
                <a:cubicBezTo>
                  <a:pt x="457" y="418"/>
                  <a:pt x="516" y="353"/>
                  <a:pt x="585" y="355"/>
                </a:cubicBezTo>
                <a:cubicBezTo>
                  <a:pt x="597" y="356"/>
                  <a:pt x="609" y="356"/>
                  <a:pt x="620" y="356"/>
                </a:cubicBezTo>
                <a:cubicBezTo>
                  <a:pt x="797" y="356"/>
                  <a:pt x="941" y="308"/>
                  <a:pt x="1050" y="213"/>
                </a:cubicBezTo>
                <a:cubicBezTo>
                  <a:pt x="1051" y="210"/>
                  <a:pt x="1053" y="207"/>
                  <a:pt x="1055" y="204"/>
                </a:cubicBezTo>
                <a:close/>
              </a:path>
            </a:pathLst>
          </a:custGeom>
          <a:solidFill>
            <a:srgbClr val="FFFFFF">
              <a:lumMod val="85000"/>
            </a:srgbClr>
          </a:solidFill>
          <a:ln>
            <a:noFill/>
          </a:ln>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1"/>
          <p:cNvSpPr/>
          <p:nvPr>
            <p:custDataLst>
              <p:tags r:id="rId7"/>
            </p:custDataLst>
          </p:nvPr>
        </p:nvSpPr>
        <p:spPr bwMode="auto">
          <a:xfrm>
            <a:off x="1476909" y="3734042"/>
            <a:ext cx="3218447" cy="1092890"/>
          </a:xfrm>
          <a:custGeom>
            <a:avLst/>
            <a:gdLst>
              <a:gd name="T0" fmla="*/ 585 w 1055"/>
              <a:gd name="T1" fmla="*/ 352 h 359"/>
              <a:gd name="T2" fmla="*/ 100 w 1055"/>
              <a:gd name="T3" fmla="*/ 160 h 359"/>
              <a:gd name="T4" fmla="*/ 0 w 1055"/>
              <a:gd name="T5" fmla="*/ 0 h 359"/>
              <a:gd name="T6" fmla="*/ 2 w 1055"/>
              <a:gd name="T7" fmla="*/ 16 h 359"/>
              <a:gd name="T8" fmla="*/ 98 w 1055"/>
              <a:gd name="T9" fmla="*/ 162 h 359"/>
              <a:gd name="T10" fmla="*/ 278 w 1055"/>
              <a:gd name="T11" fmla="*/ 289 h 359"/>
              <a:gd name="T12" fmla="*/ 585 w 1055"/>
              <a:gd name="T13" fmla="*/ 355 h 359"/>
              <a:gd name="T14" fmla="*/ 620 w 1055"/>
              <a:gd name="T15" fmla="*/ 356 h 359"/>
              <a:gd name="T16" fmla="*/ 1050 w 1055"/>
              <a:gd name="T17" fmla="*/ 213 h 359"/>
              <a:gd name="T18" fmla="*/ 1055 w 1055"/>
              <a:gd name="T19" fmla="*/ 204 h 359"/>
              <a:gd name="T20" fmla="*/ 585 w 1055"/>
              <a:gd name="T21" fmla="*/ 352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55" h="359">
                <a:moveTo>
                  <a:pt x="585" y="352"/>
                </a:moveTo>
                <a:cubicBezTo>
                  <a:pt x="325" y="343"/>
                  <a:pt x="178" y="242"/>
                  <a:pt x="100" y="160"/>
                </a:cubicBezTo>
                <a:cubicBezTo>
                  <a:pt x="43" y="99"/>
                  <a:pt x="13" y="35"/>
                  <a:pt x="0" y="0"/>
                </a:cubicBezTo>
                <a:cubicBezTo>
                  <a:pt x="1" y="6"/>
                  <a:pt x="1" y="11"/>
                  <a:pt x="2" y="16"/>
                </a:cubicBezTo>
                <a:cubicBezTo>
                  <a:pt x="17" y="50"/>
                  <a:pt x="45" y="106"/>
                  <a:pt x="98" y="162"/>
                </a:cubicBezTo>
                <a:cubicBezTo>
                  <a:pt x="147" y="215"/>
                  <a:pt x="208" y="258"/>
                  <a:pt x="278" y="289"/>
                </a:cubicBezTo>
                <a:cubicBezTo>
                  <a:pt x="366" y="329"/>
                  <a:pt x="469" y="351"/>
                  <a:pt x="585" y="355"/>
                </a:cubicBezTo>
                <a:cubicBezTo>
                  <a:pt x="597" y="356"/>
                  <a:pt x="609" y="356"/>
                  <a:pt x="620" y="356"/>
                </a:cubicBezTo>
                <a:cubicBezTo>
                  <a:pt x="797" y="356"/>
                  <a:pt x="941" y="308"/>
                  <a:pt x="1050" y="213"/>
                </a:cubicBezTo>
                <a:cubicBezTo>
                  <a:pt x="1051" y="210"/>
                  <a:pt x="1053" y="207"/>
                  <a:pt x="1055" y="204"/>
                </a:cubicBezTo>
                <a:cubicBezTo>
                  <a:pt x="939" y="309"/>
                  <a:pt x="781" y="359"/>
                  <a:pt x="585" y="352"/>
                </a:cubicBez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2"/>
          <p:cNvSpPr/>
          <p:nvPr>
            <p:custDataLst>
              <p:tags r:id="rId8"/>
            </p:custDataLst>
          </p:nvPr>
        </p:nvSpPr>
        <p:spPr bwMode="auto">
          <a:xfrm>
            <a:off x="1488659" y="1640802"/>
            <a:ext cx="1543855" cy="3443194"/>
          </a:xfrm>
          <a:custGeom>
            <a:avLst/>
            <a:gdLst>
              <a:gd name="T0" fmla="*/ 358 w 506"/>
              <a:gd name="T1" fmla="*/ 75 h 1130"/>
              <a:gd name="T2" fmla="*/ 358 w 506"/>
              <a:gd name="T3" fmla="*/ 75 h 1130"/>
              <a:gd name="T4" fmla="*/ 338 w 506"/>
              <a:gd name="T5" fmla="*/ 52 h 1130"/>
              <a:gd name="T6" fmla="*/ 358 w 506"/>
              <a:gd name="T7" fmla="*/ 23 h 1130"/>
              <a:gd name="T8" fmla="*/ 454 w 506"/>
              <a:gd name="T9" fmla="*/ 45 h 1130"/>
              <a:gd name="T10" fmla="*/ 470 w 506"/>
              <a:gd name="T11" fmla="*/ 43 h 1130"/>
              <a:gd name="T12" fmla="*/ 370 w 506"/>
              <a:gd name="T13" fmla="*/ 5 h 1130"/>
              <a:gd name="T14" fmla="*/ 311 w 506"/>
              <a:gd name="T15" fmla="*/ 34 h 1130"/>
              <a:gd name="T16" fmla="*/ 266 w 506"/>
              <a:gd name="T17" fmla="*/ 52 h 1130"/>
              <a:gd name="T18" fmla="*/ 266 w 506"/>
              <a:gd name="T19" fmla="*/ 53 h 1130"/>
              <a:gd name="T20" fmla="*/ 253 w 506"/>
              <a:gd name="T21" fmla="*/ 52 h 1130"/>
              <a:gd name="T22" fmla="*/ 0 w 506"/>
              <a:gd name="T23" fmla="*/ 305 h 1130"/>
              <a:gd name="T24" fmla="*/ 71 w 506"/>
              <a:gd name="T25" fmla="*/ 481 h 1130"/>
              <a:gd name="T26" fmla="*/ 71 w 506"/>
              <a:gd name="T27" fmla="*/ 481 h 1130"/>
              <a:gd name="T28" fmla="*/ 105 w 506"/>
              <a:gd name="T29" fmla="*/ 561 h 1130"/>
              <a:gd name="T30" fmla="*/ 105 w 506"/>
              <a:gd name="T31" fmla="*/ 561 h 1130"/>
              <a:gd name="T32" fmla="*/ 249 w 506"/>
              <a:gd name="T33" fmla="*/ 1082 h 1130"/>
              <a:gd name="T34" fmla="*/ 243 w 506"/>
              <a:gd name="T35" fmla="*/ 1079 h 1130"/>
              <a:gd name="T36" fmla="*/ 140 w 506"/>
              <a:gd name="T37" fmla="*/ 602 h 1130"/>
              <a:gd name="T38" fmla="*/ 204 w 506"/>
              <a:gd name="T39" fmla="*/ 554 h 1130"/>
              <a:gd name="T40" fmla="*/ 207 w 506"/>
              <a:gd name="T41" fmla="*/ 554 h 1130"/>
              <a:gd name="T42" fmla="*/ 211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8" y="52"/>
                </a:cubicBezTo>
                <a:cubicBezTo>
                  <a:pt x="337" y="41"/>
                  <a:pt x="347" y="26"/>
                  <a:pt x="358" y="23"/>
                </a:cubicBezTo>
                <a:cubicBezTo>
                  <a:pt x="418" y="1"/>
                  <a:pt x="454" y="45"/>
                  <a:pt x="454" y="45"/>
                </a:cubicBezTo>
                <a:cubicBezTo>
                  <a:pt x="470" y="43"/>
                  <a:pt x="470" y="43"/>
                  <a:pt x="470" y="43"/>
                </a:cubicBezTo>
                <a:cubicBezTo>
                  <a:pt x="439" y="6"/>
                  <a:pt x="401" y="0"/>
                  <a:pt x="370" y="5"/>
                </a:cubicBezTo>
                <a:cubicBezTo>
                  <a:pt x="348" y="9"/>
                  <a:pt x="328" y="19"/>
                  <a:pt x="311" y="34"/>
                </a:cubicBezTo>
                <a:cubicBezTo>
                  <a:pt x="286" y="56"/>
                  <a:pt x="266" y="52"/>
                  <a:pt x="266" y="52"/>
                </a:cubicBezTo>
                <a:cubicBezTo>
                  <a:pt x="266" y="53"/>
                  <a:pt x="266" y="53"/>
                  <a:pt x="266" y="53"/>
                </a:cubicBezTo>
                <a:cubicBezTo>
                  <a:pt x="262" y="53"/>
                  <a:pt x="257" y="52"/>
                  <a:pt x="253" y="52"/>
                </a:cubicBezTo>
                <a:cubicBezTo>
                  <a:pt x="113" y="52"/>
                  <a:pt x="0" y="166"/>
                  <a:pt x="0" y="305"/>
                </a:cubicBezTo>
                <a:cubicBezTo>
                  <a:pt x="0" y="374"/>
                  <a:pt x="27" y="436"/>
                  <a:pt x="71" y="481"/>
                </a:cubicBezTo>
                <a:cubicBezTo>
                  <a:pt x="71" y="481"/>
                  <a:pt x="71" y="481"/>
                  <a:pt x="71" y="481"/>
                </a:cubicBezTo>
                <a:cubicBezTo>
                  <a:pt x="111" y="521"/>
                  <a:pt x="105" y="561"/>
                  <a:pt x="105" y="561"/>
                </a:cubicBezTo>
                <a:cubicBezTo>
                  <a:pt x="105" y="561"/>
                  <a:pt x="105" y="561"/>
                  <a:pt x="105" y="561"/>
                </a:cubicBezTo>
                <a:cubicBezTo>
                  <a:pt x="76" y="770"/>
                  <a:pt x="52" y="1130"/>
                  <a:pt x="249" y="1082"/>
                </a:cubicBezTo>
                <a:cubicBezTo>
                  <a:pt x="243" y="1079"/>
                  <a:pt x="243" y="1079"/>
                  <a:pt x="243" y="1079"/>
                </a:cubicBezTo>
                <a:cubicBezTo>
                  <a:pt x="243" y="1079"/>
                  <a:pt x="65" y="1108"/>
                  <a:pt x="140" y="602"/>
                </a:cubicBezTo>
                <a:cubicBezTo>
                  <a:pt x="143" y="586"/>
                  <a:pt x="156" y="546"/>
                  <a:pt x="204" y="554"/>
                </a:cubicBezTo>
                <a:cubicBezTo>
                  <a:pt x="205" y="554"/>
                  <a:pt x="206" y="554"/>
                  <a:pt x="207" y="554"/>
                </a:cubicBezTo>
                <a:cubicBezTo>
                  <a:pt x="209" y="554"/>
                  <a:pt x="210" y="555"/>
                  <a:pt x="211" y="555"/>
                </a:cubicBezTo>
                <a:cubicBezTo>
                  <a:pt x="215" y="556"/>
                  <a:pt x="219" y="556"/>
                  <a:pt x="222" y="556"/>
                </a:cubicBezTo>
                <a:cubicBezTo>
                  <a:pt x="232" y="558"/>
                  <a:pt x="242" y="558"/>
                  <a:pt x="253" y="558"/>
                </a:cubicBezTo>
                <a:cubicBezTo>
                  <a:pt x="392" y="558"/>
                  <a:pt x="506" y="445"/>
                  <a:pt x="506" y="305"/>
                </a:cubicBezTo>
                <a:cubicBezTo>
                  <a:pt x="506" y="203"/>
                  <a:pt x="445" y="115"/>
                  <a:pt x="358" y="75"/>
                </a:cubicBezTo>
                <a:close/>
              </a:path>
            </a:pathLst>
          </a:custGeom>
          <a:solidFill>
            <a:srgbClr val="892C8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 name="Oval 13"/>
          <p:cNvSpPr>
            <a:spLocks noChangeArrowheads="1"/>
          </p:cNvSpPr>
          <p:nvPr>
            <p:custDataLst>
              <p:tags r:id="rId9"/>
            </p:custDataLst>
          </p:nvPr>
        </p:nvSpPr>
        <p:spPr bwMode="auto">
          <a:xfrm>
            <a:off x="3213196" y="4834277"/>
            <a:ext cx="20565" cy="17627"/>
          </a:xfrm>
          <a:prstGeom prst="ellipse">
            <a:avLst/>
          </a:prstGeom>
          <a:solidFill>
            <a:srgbClr val="49235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custDataLst>
              <p:tags r:id="rId10"/>
            </p:custDataLst>
          </p:nvPr>
        </p:nvSpPr>
        <p:spPr>
          <a:xfrm>
            <a:off x="1629391" y="2214744"/>
            <a:ext cx="1182250" cy="645160"/>
          </a:xfrm>
          <a:prstGeom prst="rect">
            <a:avLst/>
          </a:prstGeom>
          <a:noFill/>
        </p:spPr>
        <p:txBody>
          <a:bodyPr wrap="square" rtlCol="0">
            <a:spAutoFit/>
          </a:bodyPr>
          <a:p>
            <a:pPr algn="ctr"/>
            <a:r>
              <a:rPr lang="en-US" altLang="zh-CN" sz="3600" b="1"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02</a:t>
            </a:r>
            <a:endParaRPr lang="en-US" altLang="zh-CN" sz="3600" b="1"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47"/>
          <p:cNvSpPr txBox="1"/>
          <p:nvPr>
            <p:custDataLst>
              <p:tags r:id="rId11"/>
            </p:custDataLst>
          </p:nvPr>
        </p:nvSpPr>
        <p:spPr>
          <a:xfrm>
            <a:off x="3140075" y="2400935"/>
            <a:ext cx="8166100" cy="2009775"/>
          </a:xfrm>
          <a:prstGeom prst="rect">
            <a:avLst/>
          </a:prstGeom>
          <a:noFill/>
        </p:spPr>
        <p:txBody>
          <a:bodyPr wrap="square" rtlCol="0">
            <a:spAutoFit/>
          </a:bodyPr>
          <a:p>
            <a:pPr>
              <a:lnSpc>
                <a:spcPct val="130000"/>
              </a:lnSpc>
            </a:pPr>
            <a:r>
              <a:rPr lang="zh-CN" altLang="en-US" sz="240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rPr>
              <a:t>对数据表中的数据进行汇总统计。数据透视表工具是一种快速汇总大量数据的交叉分类统计工具。利用数据透视表工具可以对数据表中的数据在行、列方向上重新布局分类字段，在行列交叉处按照设定的统计方法计算统计值。</a:t>
            </a:r>
            <a:endParaRPr lang="zh-CN" altLang="en-US" sz="240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pic>
        <p:nvPicPr>
          <p:cNvPr id="3" name="图片 2"/>
          <p:cNvPicPr>
            <a:picLocks noChangeAspect="1"/>
          </p:cNvPicPr>
          <p:nvPr/>
        </p:nvPicPr>
        <p:blipFill>
          <a:blip r:embed="rId2"/>
          <a:srcRect l="4244" t="9561" r="7785" b="7074"/>
          <a:stretch>
            <a:fillRect/>
          </a:stretch>
        </p:blipFill>
        <p:spPr>
          <a:xfrm rot="5400000">
            <a:off x="3479800" y="-482600"/>
            <a:ext cx="4764405" cy="802259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pic>
        <p:nvPicPr>
          <p:cNvPr id="2" name="图片 -2147482622" descr="1600920130(1)"/>
          <p:cNvPicPr>
            <a:picLocks noChangeAspect="1"/>
          </p:cNvPicPr>
          <p:nvPr/>
        </p:nvPicPr>
        <p:blipFill>
          <a:blip r:embed="rId2"/>
          <a:srcRect t="53838"/>
          <a:stretch>
            <a:fillRect/>
          </a:stretch>
        </p:blipFill>
        <p:spPr>
          <a:xfrm>
            <a:off x="546100" y="1355725"/>
            <a:ext cx="10699750" cy="4400550"/>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sp>
        <p:nvSpPr>
          <p:cNvPr id="12" name="Oval 7"/>
          <p:cNvSpPr>
            <a:spLocks noChangeArrowheads="1"/>
          </p:cNvSpPr>
          <p:nvPr>
            <p:custDataLst>
              <p:tags r:id="rId2"/>
            </p:custDataLst>
          </p:nvPr>
        </p:nvSpPr>
        <p:spPr bwMode="auto">
          <a:xfrm>
            <a:off x="2300976" y="5301731"/>
            <a:ext cx="21723" cy="18828"/>
          </a:xfrm>
          <a:prstGeom prst="ellipse">
            <a:avLst/>
          </a:prstGeom>
          <a:solidFill>
            <a:srgbClr val="90191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3" name="Oval 14"/>
          <p:cNvSpPr>
            <a:spLocks noChangeArrowheads="1"/>
          </p:cNvSpPr>
          <p:nvPr>
            <p:custDataLst>
              <p:tags r:id="rId3"/>
            </p:custDataLst>
          </p:nvPr>
        </p:nvSpPr>
        <p:spPr bwMode="auto">
          <a:xfrm>
            <a:off x="1197404" y="2069221"/>
            <a:ext cx="3423678" cy="3419335"/>
          </a:xfrm>
          <a:prstGeom prst="ellipse">
            <a:avLst/>
          </a:prstGeom>
          <a:solidFill>
            <a:srgbClr val="FFFFFF">
              <a:lumMod val="95000"/>
            </a:srgbClr>
          </a:solidFill>
          <a:ln>
            <a:noFill/>
          </a:ln>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5"/>
          <p:cNvSpPr/>
          <p:nvPr>
            <p:custDataLst>
              <p:tags r:id="rId4"/>
            </p:custDataLst>
          </p:nvPr>
        </p:nvSpPr>
        <p:spPr bwMode="auto">
          <a:xfrm>
            <a:off x="2189460" y="4668843"/>
            <a:ext cx="2181074" cy="819713"/>
          </a:xfrm>
          <a:custGeom>
            <a:avLst/>
            <a:gdLst>
              <a:gd name="T0" fmla="*/ 239 w 725"/>
              <a:gd name="T1" fmla="*/ 273 h 273"/>
              <a:gd name="T2" fmla="*/ 725 w 725"/>
              <a:gd name="T3" fmla="*/ 0 h 273"/>
              <a:gd name="T4" fmla="*/ 240 w 725"/>
              <a:gd name="T5" fmla="*/ 139 h 273"/>
              <a:gd name="T6" fmla="*/ 0 w 725"/>
              <a:gd name="T7" fmla="*/ 220 h 273"/>
              <a:gd name="T8" fmla="*/ 239 w 725"/>
              <a:gd name="T9" fmla="*/ 273 h 273"/>
            </a:gdLst>
            <a:ahLst/>
            <a:cxnLst>
              <a:cxn ang="0">
                <a:pos x="T0" y="T1"/>
              </a:cxn>
              <a:cxn ang="0">
                <a:pos x="T2" y="T3"/>
              </a:cxn>
              <a:cxn ang="0">
                <a:pos x="T4" y="T5"/>
              </a:cxn>
              <a:cxn ang="0">
                <a:pos x="T6" y="T7"/>
              </a:cxn>
              <a:cxn ang="0">
                <a:pos x="T8" y="T9"/>
              </a:cxn>
            </a:cxnLst>
            <a:rect l="0" t="0" r="r" b="b"/>
            <a:pathLst>
              <a:path w="725" h="273">
                <a:moveTo>
                  <a:pt x="239" y="273"/>
                </a:moveTo>
                <a:cubicBezTo>
                  <a:pt x="445" y="273"/>
                  <a:pt x="625" y="163"/>
                  <a:pt x="725" y="0"/>
                </a:cubicBezTo>
                <a:cubicBezTo>
                  <a:pt x="716" y="6"/>
                  <a:pt x="560" y="162"/>
                  <a:pt x="240" y="139"/>
                </a:cubicBezTo>
                <a:cubicBezTo>
                  <a:pt x="77" y="128"/>
                  <a:pt x="19" y="173"/>
                  <a:pt x="0" y="220"/>
                </a:cubicBezTo>
                <a:cubicBezTo>
                  <a:pt x="73" y="254"/>
                  <a:pt x="154" y="273"/>
                  <a:pt x="239" y="273"/>
                </a:cubicBezTo>
                <a:close/>
              </a:path>
            </a:pathLst>
          </a:custGeom>
          <a:solidFill>
            <a:srgbClr val="D61A1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6"/>
          <p:cNvSpPr/>
          <p:nvPr>
            <p:custDataLst>
              <p:tags r:id="rId5"/>
            </p:custDataLst>
          </p:nvPr>
        </p:nvSpPr>
        <p:spPr bwMode="auto">
          <a:xfrm>
            <a:off x="1214783" y="4025817"/>
            <a:ext cx="3174578" cy="1393224"/>
          </a:xfrm>
          <a:custGeom>
            <a:avLst/>
            <a:gdLst>
              <a:gd name="T0" fmla="*/ 1055 w 1055"/>
              <a:gd name="T1" fmla="*/ 204 h 464"/>
              <a:gd name="T2" fmla="*/ 585 w 1055"/>
              <a:gd name="T3" fmla="*/ 352 h 464"/>
              <a:gd name="T4" fmla="*/ 100 w 1055"/>
              <a:gd name="T5" fmla="*/ 160 h 464"/>
              <a:gd name="T6" fmla="*/ 0 w 1055"/>
              <a:gd name="T7" fmla="*/ 0 h 464"/>
              <a:gd name="T8" fmla="*/ 403 w 1055"/>
              <a:gd name="T9" fmla="*/ 464 h 464"/>
              <a:gd name="T10" fmla="*/ 585 w 1055"/>
              <a:gd name="T11" fmla="*/ 355 h 464"/>
              <a:gd name="T12" fmla="*/ 620 w 1055"/>
              <a:gd name="T13" fmla="*/ 356 h 464"/>
              <a:gd name="T14" fmla="*/ 1049 w 1055"/>
              <a:gd name="T15" fmla="*/ 213 h 464"/>
              <a:gd name="T16" fmla="*/ 1055 w 1055"/>
              <a:gd name="T17" fmla="*/ 20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5" h="464">
                <a:moveTo>
                  <a:pt x="1055" y="204"/>
                </a:moveTo>
                <a:cubicBezTo>
                  <a:pt x="939" y="309"/>
                  <a:pt x="781" y="359"/>
                  <a:pt x="585" y="352"/>
                </a:cubicBezTo>
                <a:cubicBezTo>
                  <a:pt x="325" y="343"/>
                  <a:pt x="178" y="242"/>
                  <a:pt x="100" y="160"/>
                </a:cubicBezTo>
                <a:cubicBezTo>
                  <a:pt x="43" y="99"/>
                  <a:pt x="13" y="35"/>
                  <a:pt x="0" y="0"/>
                </a:cubicBezTo>
                <a:cubicBezTo>
                  <a:pt x="32" y="222"/>
                  <a:pt x="192" y="402"/>
                  <a:pt x="403" y="464"/>
                </a:cubicBezTo>
                <a:cubicBezTo>
                  <a:pt x="457" y="418"/>
                  <a:pt x="516" y="353"/>
                  <a:pt x="585" y="355"/>
                </a:cubicBezTo>
                <a:cubicBezTo>
                  <a:pt x="597" y="356"/>
                  <a:pt x="609" y="356"/>
                  <a:pt x="620" y="356"/>
                </a:cubicBezTo>
                <a:cubicBezTo>
                  <a:pt x="796" y="356"/>
                  <a:pt x="941" y="308"/>
                  <a:pt x="1049" y="213"/>
                </a:cubicBezTo>
                <a:cubicBezTo>
                  <a:pt x="1051" y="210"/>
                  <a:pt x="1053" y="207"/>
                  <a:pt x="1055" y="204"/>
                </a:cubicBezTo>
                <a:close/>
              </a:path>
            </a:pathLst>
          </a:custGeom>
          <a:solidFill>
            <a:srgbClr val="FFFFFF">
              <a:lumMod val="85000"/>
            </a:srgbClr>
          </a:solidFill>
          <a:ln>
            <a:noFill/>
          </a:ln>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8"/>
          <p:cNvSpPr/>
          <p:nvPr>
            <p:custDataLst>
              <p:tags r:id="rId6"/>
            </p:custDataLst>
          </p:nvPr>
        </p:nvSpPr>
        <p:spPr bwMode="auto">
          <a:xfrm>
            <a:off x="1227817" y="1962051"/>
            <a:ext cx="1522117" cy="3394713"/>
          </a:xfrm>
          <a:custGeom>
            <a:avLst/>
            <a:gdLst>
              <a:gd name="T0" fmla="*/ 358 w 506"/>
              <a:gd name="T1" fmla="*/ 75 h 1130"/>
              <a:gd name="T2" fmla="*/ 358 w 506"/>
              <a:gd name="T3" fmla="*/ 75 h 1130"/>
              <a:gd name="T4" fmla="*/ 338 w 506"/>
              <a:gd name="T5" fmla="*/ 52 h 1130"/>
              <a:gd name="T6" fmla="*/ 358 w 506"/>
              <a:gd name="T7" fmla="*/ 23 h 1130"/>
              <a:gd name="T8" fmla="*/ 454 w 506"/>
              <a:gd name="T9" fmla="*/ 45 h 1130"/>
              <a:gd name="T10" fmla="*/ 470 w 506"/>
              <a:gd name="T11" fmla="*/ 43 h 1130"/>
              <a:gd name="T12" fmla="*/ 370 w 506"/>
              <a:gd name="T13" fmla="*/ 5 h 1130"/>
              <a:gd name="T14" fmla="*/ 311 w 506"/>
              <a:gd name="T15" fmla="*/ 34 h 1130"/>
              <a:gd name="T16" fmla="*/ 266 w 506"/>
              <a:gd name="T17" fmla="*/ 52 h 1130"/>
              <a:gd name="T18" fmla="*/ 266 w 506"/>
              <a:gd name="T19" fmla="*/ 53 h 1130"/>
              <a:gd name="T20" fmla="*/ 253 w 506"/>
              <a:gd name="T21" fmla="*/ 52 h 1130"/>
              <a:gd name="T22" fmla="*/ 0 w 506"/>
              <a:gd name="T23" fmla="*/ 305 h 1130"/>
              <a:gd name="T24" fmla="*/ 71 w 506"/>
              <a:gd name="T25" fmla="*/ 481 h 1130"/>
              <a:gd name="T26" fmla="*/ 71 w 506"/>
              <a:gd name="T27" fmla="*/ 481 h 1130"/>
              <a:gd name="T28" fmla="*/ 105 w 506"/>
              <a:gd name="T29" fmla="*/ 561 h 1130"/>
              <a:gd name="T30" fmla="*/ 105 w 506"/>
              <a:gd name="T31" fmla="*/ 561 h 1130"/>
              <a:gd name="T32" fmla="*/ 249 w 506"/>
              <a:gd name="T33" fmla="*/ 1082 h 1130"/>
              <a:gd name="T34" fmla="*/ 243 w 506"/>
              <a:gd name="T35" fmla="*/ 1079 h 1130"/>
              <a:gd name="T36" fmla="*/ 140 w 506"/>
              <a:gd name="T37" fmla="*/ 602 h 1130"/>
              <a:gd name="T38" fmla="*/ 204 w 506"/>
              <a:gd name="T39" fmla="*/ 554 h 1130"/>
              <a:gd name="T40" fmla="*/ 207 w 506"/>
              <a:gd name="T41" fmla="*/ 554 h 1130"/>
              <a:gd name="T42" fmla="*/ 211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8" y="52"/>
                </a:cubicBezTo>
                <a:cubicBezTo>
                  <a:pt x="337" y="41"/>
                  <a:pt x="347" y="26"/>
                  <a:pt x="358" y="23"/>
                </a:cubicBezTo>
                <a:cubicBezTo>
                  <a:pt x="417" y="1"/>
                  <a:pt x="454" y="45"/>
                  <a:pt x="454" y="45"/>
                </a:cubicBezTo>
                <a:cubicBezTo>
                  <a:pt x="470" y="43"/>
                  <a:pt x="470" y="43"/>
                  <a:pt x="470" y="43"/>
                </a:cubicBezTo>
                <a:cubicBezTo>
                  <a:pt x="439" y="6"/>
                  <a:pt x="401" y="0"/>
                  <a:pt x="370" y="5"/>
                </a:cubicBezTo>
                <a:cubicBezTo>
                  <a:pt x="348" y="9"/>
                  <a:pt x="328" y="19"/>
                  <a:pt x="311" y="34"/>
                </a:cubicBezTo>
                <a:cubicBezTo>
                  <a:pt x="286" y="56"/>
                  <a:pt x="266" y="52"/>
                  <a:pt x="266" y="52"/>
                </a:cubicBezTo>
                <a:cubicBezTo>
                  <a:pt x="266" y="53"/>
                  <a:pt x="266" y="53"/>
                  <a:pt x="266" y="53"/>
                </a:cubicBezTo>
                <a:cubicBezTo>
                  <a:pt x="261" y="53"/>
                  <a:pt x="257" y="52"/>
                  <a:pt x="253" y="52"/>
                </a:cubicBezTo>
                <a:cubicBezTo>
                  <a:pt x="113" y="52"/>
                  <a:pt x="0" y="166"/>
                  <a:pt x="0" y="305"/>
                </a:cubicBezTo>
                <a:cubicBezTo>
                  <a:pt x="0" y="374"/>
                  <a:pt x="27" y="436"/>
                  <a:pt x="71" y="481"/>
                </a:cubicBezTo>
                <a:cubicBezTo>
                  <a:pt x="71" y="481"/>
                  <a:pt x="71" y="481"/>
                  <a:pt x="71" y="481"/>
                </a:cubicBezTo>
                <a:cubicBezTo>
                  <a:pt x="111" y="521"/>
                  <a:pt x="105" y="561"/>
                  <a:pt x="105" y="561"/>
                </a:cubicBezTo>
                <a:cubicBezTo>
                  <a:pt x="105" y="561"/>
                  <a:pt x="105" y="561"/>
                  <a:pt x="105" y="561"/>
                </a:cubicBezTo>
                <a:cubicBezTo>
                  <a:pt x="76" y="770"/>
                  <a:pt x="52" y="1130"/>
                  <a:pt x="249" y="1082"/>
                </a:cubicBezTo>
                <a:cubicBezTo>
                  <a:pt x="243" y="1079"/>
                  <a:pt x="243" y="1079"/>
                  <a:pt x="243" y="1079"/>
                </a:cubicBezTo>
                <a:cubicBezTo>
                  <a:pt x="243" y="1079"/>
                  <a:pt x="65" y="1108"/>
                  <a:pt x="140" y="602"/>
                </a:cubicBezTo>
                <a:cubicBezTo>
                  <a:pt x="143" y="586"/>
                  <a:pt x="155" y="546"/>
                  <a:pt x="204" y="554"/>
                </a:cubicBezTo>
                <a:cubicBezTo>
                  <a:pt x="205" y="554"/>
                  <a:pt x="206" y="554"/>
                  <a:pt x="207" y="554"/>
                </a:cubicBezTo>
                <a:cubicBezTo>
                  <a:pt x="209" y="554"/>
                  <a:pt x="210" y="555"/>
                  <a:pt x="211" y="555"/>
                </a:cubicBezTo>
                <a:cubicBezTo>
                  <a:pt x="215" y="556"/>
                  <a:pt x="219" y="556"/>
                  <a:pt x="222" y="556"/>
                </a:cubicBezTo>
                <a:cubicBezTo>
                  <a:pt x="232" y="558"/>
                  <a:pt x="242" y="558"/>
                  <a:pt x="253" y="558"/>
                </a:cubicBezTo>
                <a:cubicBezTo>
                  <a:pt x="392" y="558"/>
                  <a:pt x="506" y="445"/>
                  <a:pt x="506" y="305"/>
                </a:cubicBezTo>
                <a:cubicBezTo>
                  <a:pt x="506" y="203"/>
                  <a:pt x="445" y="115"/>
                  <a:pt x="358" y="75"/>
                </a:cubicBezTo>
                <a:close/>
              </a:path>
            </a:pathLst>
          </a:custGeom>
          <a:solidFill>
            <a:srgbClr val="D61A1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7" name="Oval 19"/>
          <p:cNvSpPr>
            <a:spLocks noChangeArrowheads="1"/>
          </p:cNvSpPr>
          <p:nvPr>
            <p:custDataLst>
              <p:tags r:id="rId7"/>
            </p:custDataLst>
          </p:nvPr>
        </p:nvSpPr>
        <p:spPr bwMode="auto">
          <a:xfrm>
            <a:off x="2926622" y="5110561"/>
            <a:ext cx="21723" cy="17379"/>
          </a:xfrm>
          <a:prstGeom prst="ellipse">
            <a:avLst/>
          </a:prstGeom>
          <a:solidFill>
            <a:srgbClr val="90191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8" name="Oval 20"/>
          <p:cNvSpPr>
            <a:spLocks noChangeArrowheads="1"/>
          </p:cNvSpPr>
          <p:nvPr>
            <p:custDataLst>
              <p:tags r:id="rId8"/>
            </p:custDataLst>
          </p:nvPr>
        </p:nvSpPr>
        <p:spPr bwMode="auto">
          <a:xfrm>
            <a:off x="2674626" y="5223525"/>
            <a:ext cx="17379" cy="21723"/>
          </a:xfrm>
          <a:prstGeom prst="ellipse">
            <a:avLst/>
          </a:prstGeom>
          <a:solidFill>
            <a:srgbClr val="90191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43" name="文本框 42"/>
          <p:cNvSpPr txBox="1"/>
          <p:nvPr>
            <p:custDataLst>
              <p:tags r:id="rId9"/>
            </p:custDataLst>
          </p:nvPr>
        </p:nvSpPr>
        <p:spPr>
          <a:xfrm>
            <a:off x="1374230" y="2430872"/>
            <a:ext cx="1165603" cy="706755"/>
          </a:xfrm>
          <a:prstGeom prst="rect">
            <a:avLst/>
          </a:prstGeom>
          <a:noFill/>
        </p:spPr>
        <p:txBody>
          <a:bodyPr wrap="square" rtlCol="0">
            <a:spAutoFit/>
          </a:bodyPr>
          <a:p>
            <a:pPr algn="ctr"/>
            <a:r>
              <a:rPr lang="en-US" altLang="zh-CN" sz="4000" b="1"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03</a:t>
            </a:r>
            <a:endParaRPr lang="en-US" altLang="zh-CN" sz="4000" b="1"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文本框 49"/>
          <p:cNvSpPr txBox="1"/>
          <p:nvPr>
            <p:custDataLst>
              <p:tags r:id="rId10"/>
            </p:custDataLst>
          </p:nvPr>
        </p:nvSpPr>
        <p:spPr>
          <a:xfrm>
            <a:off x="2830830" y="2430780"/>
            <a:ext cx="8293735" cy="2009775"/>
          </a:xfrm>
          <a:prstGeom prst="rect">
            <a:avLst/>
          </a:prstGeom>
          <a:noFill/>
        </p:spPr>
        <p:txBody>
          <a:bodyPr wrap="square" rtlCol="0">
            <a:spAutoFit/>
          </a:bodyPr>
          <a:p>
            <a:pPr>
              <a:lnSpc>
                <a:spcPct val="130000"/>
              </a:lnSpc>
            </a:pPr>
            <a:r>
              <a:rPr lang="zh-CN" altLang="en-US" sz="240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rPr>
              <a:t>对图2-36所示的数据透视表，使用排序工具按已占车位数汇总的数据顺序进行重新排列（图2-37），可以清楚地查看某一时刻各个停车区域的车位饱和情况，并找出各层中相对空闲的区域，如图2-38和图2-39所示。</a:t>
            </a:r>
            <a:endParaRPr lang="zh-CN" altLang="en-US" sz="240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pic>
        <p:nvPicPr>
          <p:cNvPr id="2" name="图片 -2147482614" descr="1600933427(1)"/>
          <p:cNvPicPr>
            <a:picLocks noChangeAspect="1"/>
          </p:cNvPicPr>
          <p:nvPr/>
        </p:nvPicPr>
        <p:blipFill>
          <a:blip r:embed="rId2"/>
          <a:stretch>
            <a:fillRect/>
          </a:stretch>
        </p:blipFill>
        <p:spPr>
          <a:xfrm>
            <a:off x="2206625" y="932815"/>
            <a:ext cx="7914005" cy="4763135"/>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sp>
        <p:nvSpPr>
          <p:cNvPr id="28" name="Oval 29"/>
          <p:cNvSpPr>
            <a:spLocks noChangeArrowheads="1"/>
          </p:cNvSpPr>
          <p:nvPr>
            <p:custDataLst>
              <p:tags r:id="rId2"/>
            </p:custDataLst>
          </p:nvPr>
        </p:nvSpPr>
        <p:spPr bwMode="auto">
          <a:xfrm>
            <a:off x="1359906" y="1832571"/>
            <a:ext cx="3419391" cy="3415054"/>
          </a:xfrm>
          <a:prstGeom prst="ellipse">
            <a:avLst/>
          </a:prstGeom>
          <a:solidFill>
            <a:srgbClr val="FFFFFF">
              <a:lumMod val="95000"/>
            </a:srgbClr>
          </a:solidFill>
          <a:ln>
            <a:noFill/>
          </a:ln>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30"/>
          <p:cNvSpPr/>
          <p:nvPr>
            <p:custDataLst>
              <p:tags r:id="rId3"/>
            </p:custDataLst>
          </p:nvPr>
        </p:nvSpPr>
        <p:spPr bwMode="auto">
          <a:xfrm>
            <a:off x="2350720" y="4426045"/>
            <a:ext cx="2178343" cy="821580"/>
          </a:xfrm>
          <a:custGeom>
            <a:avLst/>
            <a:gdLst>
              <a:gd name="T0" fmla="*/ 239 w 725"/>
              <a:gd name="T1" fmla="*/ 274 h 274"/>
              <a:gd name="T2" fmla="*/ 725 w 725"/>
              <a:gd name="T3" fmla="*/ 0 h 274"/>
              <a:gd name="T4" fmla="*/ 240 w 725"/>
              <a:gd name="T5" fmla="*/ 140 h 274"/>
              <a:gd name="T6" fmla="*/ 0 w 725"/>
              <a:gd name="T7" fmla="*/ 221 h 274"/>
              <a:gd name="T8" fmla="*/ 239 w 725"/>
              <a:gd name="T9" fmla="*/ 274 h 274"/>
            </a:gdLst>
            <a:ahLst/>
            <a:cxnLst>
              <a:cxn ang="0">
                <a:pos x="T0" y="T1"/>
              </a:cxn>
              <a:cxn ang="0">
                <a:pos x="T2" y="T3"/>
              </a:cxn>
              <a:cxn ang="0">
                <a:pos x="T4" y="T5"/>
              </a:cxn>
              <a:cxn ang="0">
                <a:pos x="T6" y="T7"/>
              </a:cxn>
              <a:cxn ang="0">
                <a:pos x="T8" y="T9"/>
              </a:cxn>
            </a:cxnLst>
            <a:rect l="0" t="0" r="r" b="b"/>
            <a:pathLst>
              <a:path w="725" h="274">
                <a:moveTo>
                  <a:pt x="239" y="274"/>
                </a:moveTo>
                <a:cubicBezTo>
                  <a:pt x="445" y="274"/>
                  <a:pt x="625" y="164"/>
                  <a:pt x="725" y="0"/>
                </a:cubicBezTo>
                <a:cubicBezTo>
                  <a:pt x="716" y="7"/>
                  <a:pt x="560" y="163"/>
                  <a:pt x="240" y="140"/>
                </a:cubicBezTo>
                <a:cubicBezTo>
                  <a:pt x="77" y="129"/>
                  <a:pt x="19" y="174"/>
                  <a:pt x="0" y="221"/>
                </a:cubicBezTo>
                <a:cubicBezTo>
                  <a:pt x="73" y="255"/>
                  <a:pt x="154" y="274"/>
                  <a:pt x="239" y="274"/>
                </a:cubicBezTo>
                <a:close/>
              </a:path>
            </a:pathLst>
          </a:custGeom>
          <a:solidFill>
            <a:srgbClr val="F0840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31"/>
          <p:cNvSpPr/>
          <p:nvPr>
            <p:custDataLst>
              <p:tags r:id="rId4"/>
            </p:custDataLst>
          </p:nvPr>
        </p:nvSpPr>
        <p:spPr bwMode="auto">
          <a:xfrm>
            <a:off x="1377263" y="3786718"/>
            <a:ext cx="3170603" cy="1391479"/>
          </a:xfrm>
          <a:custGeom>
            <a:avLst/>
            <a:gdLst>
              <a:gd name="T0" fmla="*/ 1055 w 1055"/>
              <a:gd name="T1" fmla="*/ 204 h 464"/>
              <a:gd name="T2" fmla="*/ 585 w 1055"/>
              <a:gd name="T3" fmla="*/ 352 h 464"/>
              <a:gd name="T4" fmla="*/ 100 w 1055"/>
              <a:gd name="T5" fmla="*/ 160 h 464"/>
              <a:gd name="T6" fmla="*/ 0 w 1055"/>
              <a:gd name="T7" fmla="*/ 0 h 464"/>
              <a:gd name="T8" fmla="*/ 403 w 1055"/>
              <a:gd name="T9" fmla="*/ 464 h 464"/>
              <a:gd name="T10" fmla="*/ 585 w 1055"/>
              <a:gd name="T11" fmla="*/ 355 h 464"/>
              <a:gd name="T12" fmla="*/ 620 w 1055"/>
              <a:gd name="T13" fmla="*/ 356 h 464"/>
              <a:gd name="T14" fmla="*/ 1049 w 1055"/>
              <a:gd name="T15" fmla="*/ 213 h 464"/>
              <a:gd name="T16" fmla="*/ 1055 w 1055"/>
              <a:gd name="T17" fmla="*/ 20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5" h="464">
                <a:moveTo>
                  <a:pt x="1055" y="204"/>
                </a:moveTo>
                <a:cubicBezTo>
                  <a:pt x="939" y="309"/>
                  <a:pt x="781" y="359"/>
                  <a:pt x="585" y="352"/>
                </a:cubicBezTo>
                <a:cubicBezTo>
                  <a:pt x="325" y="343"/>
                  <a:pt x="178" y="242"/>
                  <a:pt x="100" y="160"/>
                </a:cubicBezTo>
                <a:cubicBezTo>
                  <a:pt x="43" y="99"/>
                  <a:pt x="13" y="35"/>
                  <a:pt x="0" y="0"/>
                </a:cubicBezTo>
                <a:cubicBezTo>
                  <a:pt x="32" y="222"/>
                  <a:pt x="192" y="402"/>
                  <a:pt x="403" y="464"/>
                </a:cubicBezTo>
                <a:cubicBezTo>
                  <a:pt x="457" y="418"/>
                  <a:pt x="516" y="353"/>
                  <a:pt x="585" y="355"/>
                </a:cubicBezTo>
                <a:cubicBezTo>
                  <a:pt x="597" y="356"/>
                  <a:pt x="609" y="356"/>
                  <a:pt x="620" y="356"/>
                </a:cubicBezTo>
                <a:cubicBezTo>
                  <a:pt x="796" y="356"/>
                  <a:pt x="941" y="308"/>
                  <a:pt x="1049" y="213"/>
                </a:cubicBezTo>
                <a:cubicBezTo>
                  <a:pt x="1051" y="210"/>
                  <a:pt x="1053" y="207"/>
                  <a:pt x="1055" y="204"/>
                </a:cubicBezTo>
                <a:close/>
              </a:path>
            </a:pathLst>
          </a:custGeom>
          <a:solidFill>
            <a:srgbClr val="FFFFFF">
              <a:lumMod val="85000"/>
            </a:srgbClr>
          </a:solidFill>
          <a:ln>
            <a:noFill/>
          </a:ln>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3"/>
          <p:cNvSpPr/>
          <p:nvPr>
            <p:custDataLst>
              <p:tags r:id="rId5"/>
            </p:custDataLst>
          </p:nvPr>
        </p:nvSpPr>
        <p:spPr bwMode="auto">
          <a:xfrm>
            <a:off x="1390281" y="1725536"/>
            <a:ext cx="1520211" cy="3390462"/>
          </a:xfrm>
          <a:custGeom>
            <a:avLst/>
            <a:gdLst>
              <a:gd name="T0" fmla="*/ 358 w 506"/>
              <a:gd name="T1" fmla="*/ 75 h 1130"/>
              <a:gd name="T2" fmla="*/ 358 w 506"/>
              <a:gd name="T3" fmla="*/ 75 h 1130"/>
              <a:gd name="T4" fmla="*/ 338 w 506"/>
              <a:gd name="T5" fmla="*/ 52 h 1130"/>
              <a:gd name="T6" fmla="*/ 358 w 506"/>
              <a:gd name="T7" fmla="*/ 22 h 1130"/>
              <a:gd name="T8" fmla="*/ 454 w 506"/>
              <a:gd name="T9" fmla="*/ 45 h 1130"/>
              <a:gd name="T10" fmla="*/ 470 w 506"/>
              <a:gd name="T11" fmla="*/ 43 h 1130"/>
              <a:gd name="T12" fmla="*/ 370 w 506"/>
              <a:gd name="T13" fmla="*/ 5 h 1130"/>
              <a:gd name="T14" fmla="*/ 311 w 506"/>
              <a:gd name="T15" fmla="*/ 34 h 1130"/>
              <a:gd name="T16" fmla="*/ 266 w 506"/>
              <a:gd name="T17" fmla="*/ 52 h 1130"/>
              <a:gd name="T18" fmla="*/ 266 w 506"/>
              <a:gd name="T19" fmla="*/ 53 h 1130"/>
              <a:gd name="T20" fmla="*/ 253 w 506"/>
              <a:gd name="T21" fmla="*/ 52 h 1130"/>
              <a:gd name="T22" fmla="*/ 0 w 506"/>
              <a:gd name="T23" fmla="*/ 305 h 1130"/>
              <a:gd name="T24" fmla="*/ 71 w 506"/>
              <a:gd name="T25" fmla="*/ 481 h 1130"/>
              <a:gd name="T26" fmla="*/ 71 w 506"/>
              <a:gd name="T27" fmla="*/ 481 h 1130"/>
              <a:gd name="T28" fmla="*/ 105 w 506"/>
              <a:gd name="T29" fmla="*/ 561 h 1130"/>
              <a:gd name="T30" fmla="*/ 105 w 506"/>
              <a:gd name="T31" fmla="*/ 561 h 1130"/>
              <a:gd name="T32" fmla="*/ 249 w 506"/>
              <a:gd name="T33" fmla="*/ 1082 h 1130"/>
              <a:gd name="T34" fmla="*/ 243 w 506"/>
              <a:gd name="T35" fmla="*/ 1078 h 1130"/>
              <a:gd name="T36" fmla="*/ 140 w 506"/>
              <a:gd name="T37" fmla="*/ 601 h 1130"/>
              <a:gd name="T38" fmla="*/ 204 w 506"/>
              <a:gd name="T39" fmla="*/ 554 h 1130"/>
              <a:gd name="T40" fmla="*/ 207 w 506"/>
              <a:gd name="T41" fmla="*/ 554 h 1130"/>
              <a:gd name="T42" fmla="*/ 211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8" y="52"/>
                </a:cubicBezTo>
                <a:cubicBezTo>
                  <a:pt x="337" y="41"/>
                  <a:pt x="347" y="26"/>
                  <a:pt x="358" y="22"/>
                </a:cubicBezTo>
                <a:cubicBezTo>
                  <a:pt x="417" y="1"/>
                  <a:pt x="454" y="45"/>
                  <a:pt x="454" y="45"/>
                </a:cubicBezTo>
                <a:cubicBezTo>
                  <a:pt x="470" y="43"/>
                  <a:pt x="470" y="43"/>
                  <a:pt x="470" y="43"/>
                </a:cubicBezTo>
                <a:cubicBezTo>
                  <a:pt x="439" y="6"/>
                  <a:pt x="401" y="0"/>
                  <a:pt x="370" y="5"/>
                </a:cubicBezTo>
                <a:cubicBezTo>
                  <a:pt x="348" y="9"/>
                  <a:pt x="328" y="19"/>
                  <a:pt x="311" y="34"/>
                </a:cubicBezTo>
                <a:cubicBezTo>
                  <a:pt x="286" y="56"/>
                  <a:pt x="266" y="52"/>
                  <a:pt x="266" y="52"/>
                </a:cubicBezTo>
                <a:cubicBezTo>
                  <a:pt x="266" y="53"/>
                  <a:pt x="266" y="53"/>
                  <a:pt x="266" y="53"/>
                </a:cubicBezTo>
                <a:cubicBezTo>
                  <a:pt x="261" y="53"/>
                  <a:pt x="257" y="52"/>
                  <a:pt x="253" y="52"/>
                </a:cubicBezTo>
                <a:cubicBezTo>
                  <a:pt x="113" y="52"/>
                  <a:pt x="0" y="166"/>
                  <a:pt x="0" y="305"/>
                </a:cubicBezTo>
                <a:cubicBezTo>
                  <a:pt x="0" y="374"/>
                  <a:pt x="27" y="436"/>
                  <a:pt x="71" y="481"/>
                </a:cubicBezTo>
                <a:cubicBezTo>
                  <a:pt x="71" y="481"/>
                  <a:pt x="71" y="481"/>
                  <a:pt x="71" y="481"/>
                </a:cubicBezTo>
                <a:cubicBezTo>
                  <a:pt x="111" y="521"/>
                  <a:pt x="105" y="561"/>
                  <a:pt x="105" y="561"/>
                </a:cubicBezTo>
                <a:cubicBezTo>
                  <a:pt x="105" y="561"/>
                  <a:pt x="105" y="561"/>
                  <a:pt x="105" y="561"/>
                </a:cubicBezTo>
                <a:cubicBezTo>
                  <a:pt x="76" y="770"/>
                  <a:pt x="52" y="1130"/>
                  <a:pt x="249" y="1082"/>
                </a:cubicBezTo>
                <a:cubicBezTo>
                  <a:pt x="243" y="1078"/>
                  <a:pt x="243" y="1078"/>
                  <a:pt x="243" y="1078"/>
                </a:cubicBezTo>
                <a:cubicBezTo>
                  <a:pt x="243" y="1078"/>
                  <a:pt x="65" y="1108"/>
                  <a:pt x="140" y="601"/>
                </a:cubicBezTo>
                <a:cubicBezTo>
                  <a:pt x="143" y="586"/>
                  <a:pt x="155" y="546"/>
                  <a:pt x="204" y="554"/>
                </a:cubicBezTo>
                <a:cubicBezTo>
                  <a:pt x="205" y="554"/>
                  <a:pt x="206" y="554"/>
                  <a:pt x="207" y="554"/>
                </a:cubicBezTo>
                <a:cubicBezTo>
                  <a:pt x="209" y="554"/>
                  <a:pt x="210" y="555"/>
                  <a:pt x="211" y="555"/>
                </a:cubicBezTo>
                <a:cubicBezTo>
                  <a:pt x="215" y="556"/>
                  <a:pt x="219" y="556"/>
                  <a:pt x="222" y="556"/>
                </a:cubicBezTo>
                <a:cubicBezTo>
                  <a:pt x="232" y="558"/>
                  <a:pt x="242" y="558"/>
                  <a:pt x="253" y="558"/>
                </a:cubicBezTo>
                <a:cubicBezTo>
                  <a:pt x="392" y="558"/>
                  <a:pt x="506" y="445"/>
                  <a:pt x="506" y="305"/>
                </a:cubicBezTo>
                <a:cubicBezTo>
                  <a:pt x="506" y="203"/>
                  <a:pt x="445" y="115"/>
                  <a:pt x="358" y="75"/>
                </a:cubicBezTo>
                <a:close/>
              </a:path>
            </a:pathLst>
          </a:custGeom>
          <a:solidFill>
            <a:srgbClr val="F0840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32" name="Oval 34"/>
          <p:cNvSpPr>
            <a:spLocks noChangeArrowheads="1"/>
          </p:cNvSpPr>
          <p:nvPr>
            <p:custDataLst>
              <p:tags r:id="rId6"/>
            </p:custDataLst>
          </p:nvPr>
        </p:nvSpPr>
        <p:spPr bwMode="auto">
          <a:xfrm>
            <a:off x="3086958" y="4867212"/>
            <a:ext cx="21696" cy="20250"/>
          </a:xfrm>
          <a:prstGeom prst="ellipse">
            <a:avLst/>
          </a:prstGeom>
          <a:solidFill>
            <a:srgbClr val="A2372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33" name="Oval 35"/>
          <p:cNvSpPr>
            <a:spLocks noChangeArrowheads="1"/>
          </p:cNvSpPr>
          <p:nvPr>
            <p:custDataLst>
              <p:tags r:id="rId7"/>
            </p:custDataLst>
          </p:nvPr>
        </p:nvSpPr>
        <p:spPr bwMode="auto">
          <a:xfrm>
            <a:off x="2835279" y="4984371"/>
            <a:ext cx="17357" cy="20250"/>
          </a:xfrm>
          <a:prstGeom prst="ellipse">
            <a:avLst/>
          </a:prstGeom>
          <a:solidFill>
            <a:srgbClr val="A2372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34" name="Oval 36"/>
          <p:cNvSpPr>
            <a:spLocks noChangeArrowheads="1"/>
          </p:cNvSpPr>
          <p:nvPr>
            <p:custDataLst>
              <p:tags r:id="rId8"/>
            </p:custDataLst>
          </p:nvPr>
        </p:nvSpPr>
        <p:spPr bwMode="auto">
          <a:xfrm>
            <a:off x="2624096" y="5157945"/>
            <a:ext cx="21696" cy="20250"/>
          </a:xfrm>
          <a:prstGeom prst="ellipse">
            <a:avLst/>
          </a:prstGeom>
          <a:solidFill>
            <a:srgbClr val="A2372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45"/>
          <p:cNvSpPr txBox="1"/>
          <p:nvPr>
            <p:custDataLst>
              <p:tags r:id="rId9"/>
            </p:custDataLst>
          </p:nvPr>
        </p:nvSpPr>
        <p:spPr>
          <a:xfrm>
            <a:off x="1557056" y="2193770"/>
            <a:ext cx="1164144" cy="706755"/>
          </a:xfrm>
          <a:prstGeom prst="rect">
            <a:avLst/>
          </a:prstGeom>
          <a:noFill/>
        </p:spPr>
        <p:txBody>
          <a:bodyPr wrap="square" rtlCol="0">
            <a:spAutoFit/>
          </a:bodyPr>
          <a:p>
            <a:pPr algn="ctr"/>
            <a:r>
              <a:rPr lang="en-US" altLang="zh-CN" sz="4000" b="1"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04</a:t>
            </a:r>
            <a:endParaRPr lang="en-US" altLang="zh-CN" sz="4000" b="1"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文本框 51"/>
          <p:cNvSpPr txBox="1"/>
          <p:nvPr>
            <p:custDataLst>
              <p:tags r:id="rId10"/>
            </p:custDataLst>
          </p:nvPr>
        </p:nvSpPr>
        <p:spPr>
          <a:xfrm>
            <a:off x="3018155" y="2508885"/>
            <a:ext cx="8100060" cy="2009775"/>
          </a:xfrm>
          <a:prstGeom prst="rect">
            <a:avLst/>
          </a:prstGeom>
          <a:noFill/>
        </p:spPr>
        <p:txBody>
          <a:bodyPr wrap="square" rtlCol="0">
            <a:spAutoFit/>
          </a:bodyPr>
          <a:p>
            <a:pPr>
              <a:lnSpc>
                <a:spcPct val="130000"/>
              </a:lnSpc>
            </a:pPr>
            <a:r>
              <a:rPr lang="zh-CN" altLang="en-US" sz="240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rPr>
              <a:t>对图2-33所示的数据透视表，使用筛选工具查看某一时刻各层关闭的车位总数，可供管理人员对活动日当天是否将关闭的保留车位对外开放进行决策，如图2-40和图2-41所示。</a:t>
            </a:r>
            <a:endParaRPr lang="zh-CN" altLang="en-US" sz="2400">
              <a:solidFill>
                <a:sysClr val="windowText" lastClr="000000">
                  <a:lumMod val="65000"/>
                  <a:lumOff val="35000"/>
                </a:sys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pic>
        <p:nvPicPr>
          <p:cNvPr id="2" name="图片 -2147482620" descr="1600933491(1)"/>
          <p:cNvPicPr>
            <a:picLocks noChangeAspect="1"/>
          </p:cNvPicPr>
          <p:nvPr/>
        </p:nvPicPr>
        <p:blipFill>
          <a:blip r:embed="rId2"/>
          <a:stretch>
            <a:fillRect/>
          </a:stretch>
        </p:blipFill>
        <p:spPr>
          <a:xfrm>
            <a:off x="1410335" y="1140460"/>
            <a:ext cx="3571875" cy="4577080"/>
          </a:xfrm>
          <a:prstGeom prst="rect">
            <a:avLst/>
          </a:prstGeom>
          <a:noFill/>
          <a:ln w="9525">
            <a:noFill/>
          </a:ln>
        </p:spPr>
      </p:pic>
      <p:pic>
        <p:nvPicPr>
          <p:cNvPr id="3" name="图片 -2147482613" descr="1600933522"/>
          <p:cNvPicPr>
            <a:picLocks noChangeAspect="1"/>
          </p:cNvPicPr>
          <p:nvPr/>
        </p:nvPicPr>
        <p:blipFill>
          <a:blip r:embed="rId3"/>
          <a:stretch>
            <a:fillRect/>
          </a:stretch>
        </p:blipFill>
        <p:spPr>
          <a:xfrm>
            <a:off x="4982210" y="2546350"/>
            <a:ext cx="5954395" cy="2557780"/>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sp>
        <p:nvSpPr>
          <p:cNvPr id="4" name="矩形 3"/>
          <p:cNvSpPr/>
          <p:nvPr>
            <p:custDataLst>
              <p:tags r:id="rId2"/>
            </p:custDataLst>
          </p:nvPr>
        </p:nvSpPr>
        <p:spPr>
          <a:xfrm>
            <a:off x="4034155" y="1640205"/>
            <a:ext cx="6517640" cy="805180"/>
          </a:xfrm>
          <a:prstGeom prst="rect">
            <a:avLst/>
          </a:prstGeom>
          <a:solidFill>
            <a:srgbClr val="1F74AD"/>
          </a:solidFill>
          <a:ln>
            <a:noFill/>
          </a:ln>
        </p:spPr>
        <p:style>
          <a:lnRef idx="2">
            <a:srgbClr val="1F74AD">
              <a:shade val="50000"/>
            </a:srgbClr>
          </a:lnRef>
          <a:fillRef idx="1">
            <a:srgbClr val="1F74AD"/>
          </a:fillRef>
          <a:effectRef idx="0">
            <a:srgbClr val="1F74AD"/>
          </a:effectRef>
          <a:fontRef idx="minor">
            <a:sysClr val="window" lastClr="FFFFFF"/>
          </a:fontRef>
        </p:style>
        <p:txBody>
          <a:bodyPr lIns="90000" tIns="46800" rIns="90000" bIns="46800" rtlCol="0" anchor="ctr">
            <a:normAutofit/>
          </a:bodyPr>
          <a:p>
            <a:pPr algn="ctr">
              <a:lnSpc>
                <a:spcPct val="120000"/>
              </a:lnSpc>
            </a:pPr>
            <a:r>
              <a:rPr lang="zh-CN" altLang="en-US" sz="2800" b="1" spc="30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rPr>
              <a:t>挖掘停车位历史数据</a:t>
            </a:r>
            <a:endParaRPr lang="zh-CN" altLang="en-US" sz="2800" b="1" spc="30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文本框 4"/>
          <p:cNvSpPr txBox="1"/>
          <p:nvPr>
            <p:custDataLst>
              <p:tags r:id="rId3"/>
            </p:custDataLst>
          </p:nvPr>
        </p:nvSpPr>
        <p:spPr>
          <a:xfrm>
            <a:off x="1955800" y="1094105"/>
            <a:ext cx="2203450" cy="1724025"/>
          </a:xfrm>
          <a:prstGeom prst="rect">
            <a:avLst/>
          </a:prstGeom>
          <a:noFill/>
        </p:spPr>
        <p:txBody>
          <a:bodyPr wrap="square" lIns="91440" tIns="45720" rIns="91440" bIns="45720" rtlCol="0" anchor="ctr" anchorCtr="1">
            <a:normAutofit fontScale="55000" lnSpcReduction="20000"/>
          </a:bodyPr>
          <a:p>
            <a:pPr algn="ctr">
              <a:lnSpc>
                <a:spcPct val="140000"/>
              </a:lnSpc>
            </a:pPr>
            <a:r>
              <a:rPr lang="zh-CN" sz="8000" b="1" spc="150" dirty="0">
                <a:solidFill>
                  <a:srgbClr val="1F74AD"/>
                </a:solidFill>
                <a:latin typeface="Arial" panose="020B0604020202020204" pitchFamily="34" charset="0"/>
                <a:ea typeface="微软雅黑" panose="020B0503020204020204" pitchFamily="34" charset="-122"/>
                <a:sym typeface="Arial" panose="020B0604020202020204" pitchFamily="34" charset="0"/>
              </a:rPr>
              <a:t>（二）</a:t>
            </a:r>
            <a:endParaRPr lang="zh-CN" sz="8000" b="1" spc="150" dirty="0">
              <a:solidFill>
                <a:srgbClr val="1F74AD"/>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p:custDataLst>
              <p:tags r:id="rId4"/>
            </p:custDataLst>
          </p:nvPr>
        </p:nvSpPr>
        <p:spPr>
          <a:xfrm>
            <a:off x="1955800" y="2843530"/>
            <a:ext cx="8595360" cy="2825750"/>
          </a:xfrm>
          <a:prstGeom prst="rect">
            <a:avLst/>
          </a:prstGeom>
        </p:spPr>
        <p:txBody>
          <a:bodyPr wrap="square" lIns="91440" tIns="45720" rIns="91440" bIns="45720">
            <a:normAutofit/>
          </a:bodyPr>
          <a:p>
            <a:pPr algn="ctr">
              <a:lnSpc>
                <a:spcPct val="120000"/>
              </a:lnSpc>
            </a:pPr>
            <a:r>
              <a:rPr lang="zh-CN" altLang="en-US" sz="2400" spc="150">
                <a:latin typeface="Arial" panose="020B0604020202020204" pitchFamily="34" charset="0"/>
                <a:ea typeface="微软雅黑" panose="020B0503020204020204" pitchFamily="34" charset="-122"/>
                <a:sym typeface="Arial" panose="020B0604020202020204" pitchFamily="34" charset="0"/>
              </a:rPr>
              <a:t>通   知</a:t>
            </a:r>
            <a:endParaRPr lang="zh-CN" altLang="en-US" sz="2400" spc="150">
              <a:latin typeface="Arial" panose="020B0604020202020204" pitchFamily="34" charset="0"/>
              <a:ea typeface="微软雅黑" panose="020B0503020204020204" pitchFamily="34" charset="-122"/>
              <a:sym typeface="Arial" panose="020B0604020202020204" pitchFamily="34" charset="0"/>
            </a:endParaRPr>
          </a:p>
          <a:p>
            <a:pPr algn="ctr">
              <a:lnSpc>
                <a:spcPct val="120000"/>
              </a:lnSpc>
            </a:pPr>
            <a:endParaRPr lang="zh-CN" altLang="en-US" sz="2400" spc="150">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r>
              <a:rPr lang="zh-CN" altLang="en-US" sz="2400" spc="150">
                <a:latin typeface="Arial" panose="020B0604020202020204" pitchFamily="34" charset="0"/>
                <a:ea typeface="微软雅黑" panose="020B0503020204020204" pitchFamily="34" charset="-122"/>
                <a:sym typeface="Arial" panose="020B0604020202020204" pitchFamily="34" charset="0"/>
              </a:rPr>
              <a:t>      下周四6:30到22</a:t>
            </a:r>
            <a:r>
              <a:rPr lang="en-US" altLang="zh-CN" sz="2400" spc="150">
                <a:latin typeface="Arial" panose="020B0604020202020204" pitchFamily="34" charset="0"/>
                <a:ea typeface="微软雅黑" panose="020B0503020204020204" pitchFamily="34" charset="-122"/>
                <a:sym typeface="Arial" panose="020B0604020202020204" pitchFamily="34" charset="0"/>
              </a:rPr>
              <a:t>:</a:t>
            </a:r>
            <a:r>
              <a:rPr lang="zh-CN" altLang="en-US" sz="2400" spc="150">
                <a:latin typeface="Arial" panose="020B0604020202020204" pitchFamily="34" charset="0"/>
                <a:ea typeface="微软雅黑" panose="020B0503020204020204" pitchFamily="34" charset="-122"/>
                <a:sym typeface="Arial" panose="020B0604020202020204" pitchFamily="34" charset="0"/>
              </a:rPr>
              <a:t>00，</a:t>
            </a:r>
            <a:r>
              <a:rPr lang="zh-CN" altLang="en-US" sz="2400" spc="150">
                <a:latin typeface="Arial" panose="020B0604020202020204" pitchFamily="34" charset="0"/>
                <a:ea typeface="微软雅黑" panose="020B0503020204020204" pitchFamily="34" charset="-122"/>
                <a:sym typeface="Arial" panose="020B0604020202020204" pitchFamily="34" charset="0"/>
              </a:rPr>
              <a:t>在停车场附近将安排一个一小时左右的活动，预计会有大量车辆驶。为解决停车问题，希望停车场管理人员给出建议并做好应对方案。</a:t>
            </a:r>
            <a:endParaRPr lang="zh-CN" altLang="en-US" sz="2400" spc="15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sp>
        <p:nvSpPr>
          <p:cNvPr id="19" name="对角圆角矩形 3"/>
          <p:cNvSpPr/>
          <p:nvPr>
            <p:custDataLst>
              <p:tags r:id="rId2"/>
            </p:custDataLst>
          </p:nvPr>
        </p:nvSpPr>
        <p:spPr>
          <a:xfrm>
            <a:off x="1951355" y="1909445"/>
            <a:ext cx="8449945" cy="2723515"/>
          </a:xfrm>
          <a:prstGeom prst="round2DiagRect">
            <a:avLst>
              <a:gd name="adj1" fmla="val 0"/>
              <a:gd name="adj2" fmla="val 0"/>
            </a:avLst>
          </a:prstGeom>
          <a:noFill/>
          <a:ln w="25400">
            <a:solidFill>
              <a:srgbClr val="8590CA"/>
            </a:solidFill>
          </a:ln>
          <a:effectLst/>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20000"/>
              </a:lnSpc>
            </a:pPr>
            <a:endParaRPr lang="da-DK" altLang="zh-CN" dirty="0">
              <a:solidFill>
                <a:srgbClr val="8590CA">
                  <a:lumMod val="50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custDataLst>
              <p:tags r:id="rId3"/>
            </p:custDataLst>
          </p:nvPr>
        </p:nvSpPr>
        <p:spPr>
          <a:xfrm>
            <a:off x="2814320" y="2049780"/>
            <a:ext cx="7451725" cy="2583815"/>
          </a:xfrm>
          <a:prstGeom prst="rect">
            <a:avLst/>
          </a:prstGeom>
          <a:noFill/>
        </p:spPr>
        <p:txBody>
          <a:bodyPr wrap="square" rtlCol="0"/>
          <a:p>
            <a:pPr>
              <a:lnSpc>
                <a:spcPct val="120000"/>
              </a:lnSpc>
            </a:pPr>
            <a:r>
              <a:rPr lang="zh-CN" altLang="en-US" sz="2400" spc="150">
                <a:solidFill>
                  <a:sysClr val="windowText" lastClr="000000">
                    <a:lumMod val="75000"/>
                    <a:lumOff val="25000"/>
                  </a:sysClr>
                </a:solidFill>
                <a:uFillTx/>
                <a:latin typeface="Arial" panose="020B0604020202020204" pitchFamily="34" charset="0"/>
                <a:ea typeface="微软雅黑" panose="020B0503020204020204" pitchFamily="34" charset="-122"/>
                <a:sym typeface="Arial" panose="020B0604020202020204" pitchFamily="34" charset="0"/>
              </a:rPr>
              <a:t>针对此任务，数据分析人员从停车场数据库中导出类似的某天6：30到22：00的停车位使用实时数据表，筛选出以10分钟为间隔的记录，并按时间、层、区域分类统计已占用车位数，再计算出车位占用率(已占用车位数/该区域车位总数)，得出各层各区域车位占用率数据表，如图2-42所示。</a:t>
            </a:r>
            <a:endParaRPr lang="zh-CN" altLang="en-US" sz="2400" spc="150">
              <a:solidFill>
                <a:sysClr val="windowText" lastClr="000000">
                  <a:lumMod val="75000"/>
                  <a:lumOff val="25000"/>
                </a:sysClr>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custDataLst>
              <p:tags r:id="rId4"/>
            </p:custDataLst>
          </p:nvPr>
        </p:nvSpPr>
        <p:spPr>
          <a:xfrm>
            <a:off x="2047029" y="2126416"/>
            <a:ext cx="567418" cy="551090"/>
          </a:xfrm>
          <a:prstGeom prst="rect">
            <a:avLst/>
          </a:prstGeom>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p:cNvSpPr/>
          <p:nvPr>
            <p:custDataLst>
              <p:tags r:id="rId5"/>
            </p:custDataLst>
          </p:nvPr>
        </p:nvSpPr>
        <p:spPr>
          <a:xfrm>
            <a:off x="2047648" y="2154586"/>
            <a:ext cx="566181" cy="494751"/>
          </a:xfrm>
          <a:prstGeom prst="rect">
            <a:avLst/>
          </a:prstGeom>
        </p:spPr>
        <p:txBody>
          <a:bodyPr wrap="square" anchor="ctr">
            <a:normAutofit lnSpcReduction="10000"/>
          </a:bodyPr>
          <a:p>
            <a:pPr algn="ctr">
              <a:lnSpc>
                <a:spcPct val="120000"/>
              </a:lnSpc>
            </a:pPr>
            <a:r>
              <a:rPr lang="en-US" altLang="zh-CN" sz="2400" b="1" spc="15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400" b="1" spc="15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pic>
        <p:nvPicPr>
          <p:cNvPr id="2" name="图片 -2147482618" descr="1600933579(1)"/>
          <p:cNvPicPr>
            <a:picLocks noChangeAspect="1"/>
          </p:cNvPicPr>
          <p:nvPr/>
        </p:nvPicPr>
        <p:blipFill>
          <a:blip r:embed="rId2"/>
          <a:stretch>
            <a:fillRect/>
          </a:stretch>
        </p:blipFill>
        <p:spPr>
          <a:xfrm>
            <a:off x="3383280" y="904875"/>
            <a:ext cx="5175885" cy="5164455"/>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sp>
        <p:nvSpPr>
          <p:cNvPr id="30" name="对角圆角矩形 3"/>
          <p:cNvSpPr/>
          <p:nvPr>
            <p:custDataLst>
              <p:tags r:id="rId2"/>
            </p:custDataLst>
          </p:nvPr>
        </p:nvSpPr>
        <p:spPr>
          <a:xfrm>
            <a:off x="1798320" y="1659890"/>
            <a:ext cx="8689975" cy="3145790"/>
          </a:xfrm>
          <a:prstGeom prst="round2DiagRect">
            <a:avLst>
              <a:gd name="adj1" fmla="val 0"/>
              <a:gd name="adj2" fmla="val 0"/>
            </a:avLst>
          </a:prstGeom>
          <a:noFill/>
          <a:ln w="25400">
            <a:solidFill>
              <a:srgbClr val="8EAADC"/>
            </a:solidFill>
          </a:ln>
          <a:effectLst/>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20000"/>
              </a:lnSpc>
            </a:pPr>
            <a:endParaRPr lang="da-DK" altLang="zh-CN" dirty="0">
              <a:solidFill>
                <a:srgbClr val="8590CA">
                  <a:lumMod val="50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custDataLst>
              <p:tags r:id="rId3"/>
            </p:custDataLst>
          </p:nvPr>
        </p:nvSpPr>
        <p:spPr>
          <a:xfrm>
            <a:off x="2661285" y="1809750"/>
            <a:ext cx="7289165" cy="2630805"/>
          </a:xfrm>
          <a:prstGeom prst="rect">
            <a:avLst/>
          </a:prstGeom>
          <a:noFill/>
        </p:spPr>
        <p:txBody>
          <a:bodyPr wrap="square" rtlCol="0"/>
          <a:p>
            <a:pPr>
              <a:lnSpc>
                <a:spcPct val="120000"/>
              </a:lnSpc>
            </a:pPr>
            <a:r>
              <a:rPr lang="zh-CN" altLang="en-US" sz="2400" spc="150">
                <a:solidFill>
                  <a:sysClr val="windowText" lastClr="000000">
                    <a:lumMod val="75000"/>
                    <a:lumOff val="25000"/>
                  </a:sysClr>
                </a:solidFill>
                <a:uFillTx/>
                <a:latin typeface="Arial" panose="020B0604020202020204" pitchFamily="34" charset="0"/>
                <a:ea typeface="微软雅黑" panose="020B0503020204020204" pitchFamily="34" charset="-122"/>
                <a:sym typeface="Arial" panose="020B0604020202020204" pitchFamily="34" charset="0"/>
              </a:rPr>
              <a:t>利用各层各区域车位占用率数据表中的数据，可以绘制出多种折线图，如图2-43和图2-44所示。</a:t>
            </a:r>
            <a:endParaRPr lang="zh-CN" altLang="en-US" sz="2400" spc="150">
              <a:solidFill>
                <a:sysClr val="windowText" lastClr="000000">
                  <a:lumMod val="75000"/>
                  <a:lumOff val="25000"/>
                </a:sysClr>
              </a:solidFill>
              <a:uFillTx/>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zh-CN" altLang="en-US" sz="2400" spc="150">
                <a:solidFill>
                  <a:sysClr val="windowText" lastClr="000000">
                    <a:lumMod val="75000"/>
                    <a:lumOff val="25000"/>
                  </a:sysClr>
                </a:solidFill>
                <a:uFillTx/>
                <a:latin typeface="Arial" panose="020B0604020202020204" pitchFamily="34" charset="0"/>
                <a:ea typeface="微软雅黑" panose="020B0503020204020204" pitchFamily="34" charset="-122"/>
                <a:sym typeface="Arial" panose="020B0604020202020204" pitchFamily="34" charset="0"/>
              </a:rPr>
              <a:t>    </a:t>
            </a:r>
            <a:endParaRPr lang="zh-CN" altLang="en-US" sz="2400" spc="150">
              <a:solidFill>
                <a:sysClr val="windowText" lastClr="000000">
                  <a:lumMod val="75000"/>
                  <a:lumOff val="25000"/>
                </a:sysClr>
              </a:solidFill>
              <a:uFillTx/>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zh-CN" altLang="en-US" sz="2400" spc="150">
                <a:solidFill>
                  <a:sysClr val="windowText" lastClr="000000">
                    <a:lumMod val="75000"/>
                    <a:lumOff val="25000"/>
                  </a:sysClr>
                </a:solidFill>
                <a:uFillTx/>
                <a:latin typeface="Arial" panose="020B0604020202020204" pitchFamily="34" charset="0"/>
                <a:ea typeface="微软雅黑" panose="020B0503020204020204" pitchFamily="34" charset="-122"/>
                <a:sym typeface="Arial" panose="020B0604020202020204" pitchFamily="34" charset="0"/>
              </a:rPr>
              <a:t>从图2-43和图2-44中，可以明显看出各层各区域车位占用率的高低，以及车位占用高峰时间段，不同区域的占用率呈现出不同的趋势状态。</a:t>
            </a:r>
            <a:endParaRPr lang="zh-CN" altLang="en-US" sz="2400" spc="150">
              <a:solidFill>
                <a:sysClr val="windowText" lastClr="000000">
                  <a:lumMod val="75000"/>
                  <a:lumOff val="25000"/>
                </a:sysClr>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32"/>
          <p:cNvSpPr/>
          <p:nvPr>
            <p:custDataLst>
              <p:tags r:id="rId4"/>
            </p:custDataLst>
          </p:nvPr>
        </p:nvSpPr>
        <p:spPr>
          <a:xfrm>
            <a:off x="1893994" y="1886386"/>
            <a:ext cx="567418" cy="551090"/>
          </a:xfrm>
          <a:prstGeom prst="rect">
            <a:avLst/>
          </a:prstGeom>
          <a:solidFill>
            <a:srgbClr val="8EAADC"/>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p>
            <a:pPr algn="ct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33"/>
          <p:cNvSpPr/>
          <p:nvPr>
            <p:custDataLst>
              <p:tags r:id="rId5"/>
            </p:custDataLst>
          </p:nvPr>
        </p:nvSpPr>
        <p:spPr>
          <a:xfrm>
            <a:off x="1894613" y="1914556"/>
            <a:ext cx="566181" cy="494751"/>
          </a:xfrm>
          <a:prstGeom prst="rect">
            <a:avLst/>
          </a:prstGeom>
        </p:spPr>
        <p:txBody>
          <a:bodyPr wrap="square" anchor="ctr">
            <a:normAutofit lnSpcReduction="10000"/>
          </a:bodyPr>
          <a:p>
            <a:pPr algn="ctr">
              <a:lnSpc>
                <a:spcPct val="120000"/>
              </a:lnSpc>
            </a:pPr>
            <a:r>
              <a:rPr lang="en-US" altLang="zh-CN" sz="2400" b="1" spc="15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400" b="1" spc="15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pic>
        <p:nvPicPr>
          <p:cNvPr id="2" name="图片 -2147482617" descr="1600933627(1)"/>
          <p:cNvPicPr>
            <a:picLocks noChangeAspect="1"/>
          </p:cNvPicPr>
          <p:nvPr/>
        </p:nvPicPr>
        <p:blipFill>
          <a:blip r:embed="rId2"/>
          <a:stretch>
            <a:fillRect/>
          </a:stretch>
        </p:blipFill>
        <p:spPr>
          <a:xfrm>
            <a:off x="1722120" y="1725295"/>
            <a:ext cx="4342765" cy="3637915"/>
          </a:xfrm>
          <a:prstGeom prst="rect">
            <a:avLst/>
          </a:prstGeom>
          <a:noFill/>
          <a:ln w="9525">
            <a:noFill/>
          </a:ln>
        </p:spPr>
      </p:pic>
      <p:pic>
        <p:nvPicPr>
          <p:cNvPr id="3" name="图片 -2147482616" descr="1600933653(1)"/>
          <p:cNvPicPr>
            <a:picLocks noChangeAspect="1"/>
          </p:cNvPicPr>
          <p:nvPr/>
        </p:nvPicPr>
        <p:blipFill>
          <a:blip r:embed="rId3"/>
          <a:stretch>
            <a:fillRect/>
          </a:stretch>
        </p:blipFill>
        <p:spPr>
          <a:xfrm>
            <a:off x="6174740" y="1828800"/>
            <a:ext cx="4234180" cy="3592830"/>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sp>
        <p:nvSpPr>
          <p:cNvPr id="22" name="矩形 21"/>
          <p:cNvSpPr/>
          <p:nvPr>
            <p:custDataLst>
              <p:tags r:id="rId2"/>
            </p:custDataLst>
          </p:nvPr>
        </p:nvSpPr>
        <p:spPr>
          <a:xfrm>
            <a:off x="1931163" y="1847512"/>
            <a:ext cx="707020" cy="707020"/>
          </a:xfrm>
          <a:prstGeom prst="rect">
            <a:avLst/>
          </a:prstGeom>
          <a:solidFill>
            <a:srgbClr val="FFC000"/>
          </a:solidFill>
          <a:ln>
            <a:noFill/>
          </a:ln>
        </p:spPr>
        <p:style>
          <a:lnRef idx="2">
            <a:srgbClr val="FFC000">
              <a:shade val="50000"/>
            </a:srgbClr>
          </a:lnRef>
          <a:fillRef idx="1">
            <a:srgbClr val="FFC000"/>
          </a:fillRef>
          <a:effectRef idx="0">
            <a:srgbClr val="FFC000"/>
          </a:effectRef>
          <a:fontRef idx="minor">
            <a:sysClr val="window" lastClr="FFFFFF"/>
          </a:fontRef>
        </p:style>
        <p:txBody>
          <a:bodyPr rtlCol="0" anchor="ctr"/>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custDataLst>
              <p:tags r:id="rId3"/>
            </p:custDataLst>
          </p:nvPr>
        </p:nvSpPr>
        <p:spPr>
          <a:xfrm>
            <a:off x="2077806" y="1976321"/>
            <a:ext cx="707020" cy="707020"/>
          </a:xfrm>
          <a:prstGeom prst="rect">
            <a:avLst/>
          </a:prstGeom>
          <a:solidFill>
            <a:srgbClr val="FFFFFF"/>
          </a:solidFill>
          <a:ln>
            <a:noFill/>
          </a:ln>
          <a:effectLst>
            <a:outerShdw blurRad="317500" sx="102000" sy="102000" algn="ctr" rotWithShape="0">
              <a:prstClr val="black">
                <a:alpha val="15000"/>
              </a:prstClr>
            </a:outerShdw>
          </a:effectLst>
        </p:spPr>
        <p:style>
          <a:lnRef idx="2">
            <a:srgbClr val="FFC000">
              <a:shade val="50000"/>
            </a:srgbClr>
          </a:lnRef>
          <a:fillRef idx="1">
            <a:srgbClr val="FFC000"/>
          </a:fillRef>
          <a:effectRef idx="0">
            <a:srgbClr val="FFC000"/>
          </a:effectRef>
          <a:fontRef idx="minor">
            <a:sysClr val="window" lastClr="FFFFFF"/>
          </a:fontRef>
        </p:style>
        <p:txBody>
          <a:bodyPr rtlCol="0" anchor="ctr"/>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custDataLst>
              <p:tags r:id="rId4"/>
            </p:custDataLst>
          </p:nvPr>
        </p:nvSpPr>
        <p:spPr>
          <a:xfrm>
            <a:off x="2060922" y="2012100"/>
            <a:ext cx="740792" cy="645160"/>
          </a:xfrm>
          <a:prstGeom prst="rect">
            <a:avLst/>
          </a:prstGeom>
          <a:noFill/>
        </p:spPr>
        <p:txBody>
          <a:bodyPr wrap="square" rtlCol="0">
            <a:spAutoFit/>
          </a:bodyPr>
          <a:p>
            <a:r>
              <a:rPr lang="en-US" altLang="zh-CN" sz="3600" b="1" dirty="0">
                <a:latin typeface="Arial" panose="020B0604020202020204" pitchFamily="34" charset="0"/>
                <a:ea typeface="微软雅黑" panose="020B0503020204020204" pitchFamily="34" charset="-122"/>
                <a:sym typeface="Arial" panose="020B0604020202020204" pitchFamily="34" charset="0"/>
              </a:rPr>
              <a:t>01</a:t>
            </a:r>
            <a:endParaRPr lang="zh-CN" altLang="en-US" sz="3600" b="1"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35"/>
          <p:cNvSpPr txBox="1"/>
          <p:nvPr>
            <p:custDataLst>
              <p:tags r:id="rId5"/>
            </p:custDataLst>
          </p:nvPr>
        </p:nvSpPr>
        <p:spPr>
          <a:xfrm>
            <a:off x="2931160" y="2320925"/>
            <a:ext cx="6964680" cy="1292225"/>
          </a:xfrm>
          <a:prstGeom prst="rect">
            <a:avLst/>
          </a:prstGeom>
          <a:noFill/>
        </p:spPr>
        <p:txBody>
          <a:bodyPr wrap="square" tIns="0" bIns="0" rtlCol="0" anchor="t">
            <a:spAutoFit/>
          </a:bodyPr>
          <a:p>
            <a:r>
              <a:rPr lang="zh-CN" altLang="en-US" sz="2800" dirty="0">
                <a:solidFill>
                  <a:schemeClr val="tx1"/>
                </a:solidFill>
                <a:latin typeface="Arial" panose="020B0604020202020204" pitchFamily="34" charset="0"/>
                <a:ea typeface="微软雅黑" panose="020B0503020204020204" pitchFamily="34" charset="-122"/>
                <a:sym typeface="Arial" panose="020B0604020202020204" pitchFamily="34" charset="0"/>
              </a:rPr>
              <a:t>展示教材第54页的折线图，引导学生阅读教材相关内容，完成该页的“思考与讨论”，使学生读懂折线图并认识折线图的作用。</a:t>
            </a:r>
            <a:endParaRPr lang="zh-CN" altLang="en-US" sz="28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文本框 36"/>
          <p:cNvSpPr txBox="1"/>
          <p:nvPr>
            <p:custDataLst>
              <p:tags r:id="rId6"/>
            </p:custDataLst>
          </p:nvPr>
        </p:nvSpPr>
        <p:spPr>
          <a:xfrm>
            <a:off x="2948358" y="1813054"/>
            <a:ext cx="2646878" cy="368935"/>
          </a:xfrm>
          <a:prstGeom prst="rect">
            <a:avLst/>
          </a:prstGeom>
          <a:noFill/>
        </p:spPr>
        <p:txBody>
          <a:bodyPr wrap="square" tIns="0" bIns="0" rtlCol="0" anchor="t">
            <a:spAutoFit/>
          </a:bodyPr>
          <a:p>
            <a:r>
              <a:rPr lang="zh-CN" altLang="en-US" sz="2400" b="1" dirty="0">
                <a:solidFill>
                  <a:srgbClr val="00B050"/>
                </a:solidFill>
                <a:latin typeface="Arial" panose="020B0604020202020204" pitchFamily="34" charset="0"/>
                <a:ea typeface="微软雅黑" panose="020B0503020204020204" pitchFamily="34" charset="-122"/>
                <a:cs typeface="+mn-ea"/>
                <a:sym typeface="Arial" panose="020B0604020202020204" pitchFamily="34" charset="0"/>
              </a:rPr>
              <a:t>认识折线图</a:t>
            </a:r>
            <a:endParaRPr lang="zh-CN" altLang="en-US" sz="2400" b="1" dirty="0">
              <a:solidFill>
                <a:srgbClr val="00B05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0243" name="图片 6" descr="盒子2"/>
          <p:cNvPicPr>
            <a:picLocks noChangeAspect="1"/>
          </p:cNvPicPr>
          <p:nvPr/>
        </p:nvPicPr>
        <p:blipFill>
          <a:blip r:embed="rId1"/>
          <a:stretch>
            <a:fillRect/>
          </a:stretch>
        </p:blipFill>
        <p:spPr>
          <a:xfrm>
            <a:off x="212725" y="611188"/>
            <a:ext cx="747713" cy="744537"/>
          </a:xfrm>
          <a:prstGeom prst="rect">
            <a:avLst/>
          </a:prstGeom>
          <a:noFill/>
          <a:ln w="9525">
            <a:noFill/>
          </a:ln>
        </p:spPr>
      </p:pic>
      <p:grpSp>
        <p:nvGrpSpPr>
          <p:cNvPr id="2" name="组合 1"/>
          <p:cNvGrpSpPr/>
          <p:nvPr/>
        </p:nvGrpSpPr>
        <p:grpSpPr>
          <a:xfrm>
            <a:off x="1921638" y="1848485"/>
            <a:ext cx="8060562" cy="1799590"/>
            <a:chOff x="6407" y="6352"/>
            <a:chExt cx="12694" cy="2834"/>
          </a:xfrm>
        </p:grpSpPr>
        <p:sp>
          <p:nvSpPr>
            <p:cNvPr id="64" name="矩形 63"/>
            <p:cNvSpPr/>
            <p:nvPr>
              <p:custDataLst>
                <p:tags r:id="rId2"/>
              </p:custDataLst>
            </p:nvPr>
          </p:nvSpPr>
          <p:spPr>
            <a:xfrm>
              <a:off x="6407" y="6446"/>
              <a:ext cx="1113" cy="1113"/>
            </a:xfrm>
            <a:prstGeom prst="rect">
              <a:avLst/>
            </a:prstGeom>
            <a:solidFill>
              <a:srgbClr val="FFC000"/>
            </a:solidFill>
            <a:ln>
              <a:noFill/>
            </a:ln>
          </p:spPr>
          <p:style>
            <a:lnRef idx="2">
              <a:srgbClr val="FFC000">
                <a:shade val="50000"/>
              </a:srgbClr>
            </a:lnRef>
            <a:fillRef idx="1">
              <a:srgbClr val="FFC000"/>
            </a:fillRef>
            <a:effectRef idx="0">
              <a:srgbClr val="FFC000"/>
            </a:effectRef>
            <a:fontRef idx="minor">
              <a:sysClr val="window" lastClr="FFFFFF"/>
            </a:fontRef>
          </p:style>
          <p:txBody>
            <a:bodyPr rtlCol="0" anchor="ctr"/>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5" name="矩形 64"/>
            <p:cNvSpPr/>
            <p:nvPr>
              <p:custDataLst>
                <p:tags r:id="rId3"/>
              </p:custDataLst>
            </p:nvPr>
          </p:nvSpPr>
          <p:spPr>
            <a:xfrm>
              <a:off x="6638" y="6649"/>
              <a:ext cx="1113" cy="1113"/>
            </a:xfrm>
            <a:prstGeom prst="rect">
              <a:avLst/>
            </a:prstGeom>
            <a:solidFill>
              <a:srgbClr val="FFFFFF"/>
            </a:solidFill>
            <a:ln>
              <a:noFill/>
            </a:ln>
            <a:effectLst>
              <a:outerShdw blurRad="317500" sx="102000" sy="102000" algn="ctr" rotWithShape="0">
                <a:prstClr val="black">
                  <a:alpha val="15000"/>
                </a:prstClr>
              </a:outerShdw>
            </a:effectLst>
          </p:spPr>
          <p:style>
            <a:lnRef idx="2">
              <a:srgbClr val="FFC000">
                <a:shade val="50000"/>
              </a:srgbClr>
            </a:lnRef>
            <a:fillRef idx="1">
              <a:srgbClr val="FFC000"/>
            </a:fillRef>
            <a:effectRef idx="0">
              <a:srgbClr val="FFC000"/>
            </a:effectRef>
            <a:fontRef idx="minor">
              <a:sysClr val="window" lastClr="FFFFFF"/>
            </a:fontRef>
          </p:style>
          <p:txBody>
            <a:bodyPr rtlCol="0" anchor="ctr"/>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6" name="文本框 65"/>
            <p:cNvSpPr txBox="1"/>
            <p:nvPr>
              <p:custDataLst>
                <p:tags r:id="rId4"/>
              </p:custDataLst>
            </p:nvPr>
          </p:nvSpPr>
          <p:spPr>
            <a:xfrm>
              <a:off x="6612" y="6706"/>
              <a:ext cx="1167" cy="1018"/>
            </a:xfrm>
            <a:prstGeom prst="rect">
              <a:avLst/>
            </a:prstGeom>
            <a:noFill/>
          </p:spPr>
          <p:txBody>
            <a:bodyPr wrap="square" rtlCol="0">
              <a:spAutoFit/>
            </a:bodyPr>
            <a:p>
              <a:r>
                <a:rPr lang="en-US" altLang="zh-CN" sz="3600" b="1" dirty="0">
                  <a:latin typeface="Arial" panose="020B0604020202020204" pitchFamily="34" charset="0"/>
                  <a:ea typeface="微软雅黑" panose="020B0503020204020204" pitchFamily="34" charset="-122"/>
                  <a:sym typeface="Arial" panose="020B0604020202020204" pitchFamily="34" charset="0"/>
                </a:rPr>
                <a:t>02</a:t>
              </a:r>
              <a:endParaRPr lang="zh-CN" altLang="en-US" sz="3600" b="1"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文本框 66"/>
            <p:cNvSpPr txBox="1"/>
            <p:nvPr>
              <p:custDataLst>
                <p:tags r:id="rId5"/>
              </p:custDataLst>
            </p:nvPr>
          </p:nvSpPr>
          <p:spPr>
            <a:xfrm>
              <a:off x="7982" y="7151"/>
              <a:ext cx="11119" cy="2035"/>
            </a:xfrm>
            <a:prstGeom prst="rect">
              <a:avLst/>
            </a:prstGeom>
            <a:noFill/>
          </p:spPr>
          <p:txBody>
            <a:bodyPr wrap="square" tIns="0" bIns="0" rtlCol="0" anchor="t">
              <a:spAutoFit/>
            </a:bodyPr>
            <a:p>
              <a:r>
                <a:rPr lang="zh-CN" altLang="en-US" sz="2800">
                  <a:solidFill>
                    <a:schemeClr val="tx1"/>
                  </a:solidFill>
                  <a:latin typeface="Arial" panose="020B0604020202020204" pitchFamily="34" charset="0"/>
                  <a:ea typeface="微软雅黑" panose="020B0503020204020204" pitchFamily="34" charset="-122"/>
                  <a:sym typeface="Arial" panose="020B0604020202020204" pitchFamily="34" charset="0"/>
                </a:rPr>
                <a:t>结合学生已有知识水平，演示折线图的制作过程（或播放视频教程），指导学生完成活动4.5的第2、第3项任务。</a:t>
              </a:r>
              <a:endParaRPr lang="zh-CN" altLang="en-US" sz="28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文本框 67"/>
            <p:cNvSpPr txBox="1"/>
            <p:nvPr>
              <p:custDataLst>
                <p:tags r:id="rId6"/>
              </p:custDataLst>
            </p:nvPr>
          </p:nvSpPr>
          <p:spPr>
            <a:xfrm>
              <a:off x="8009" y="6352"/>
              <a:ext cx="2688" cy="581"/>
            </a:xfrm>
            <a:prstGeom prst="rect">
              <a:avLst/>
            </a:prstGeom>
            <a:noFill/>
          </p:spPr>
          <p:txBody>
            <a:bodyPr wrap="none" tIns="0" bIns="0" rtlCol="0" anchor="t">
              <a:spAutoFit/>
            </a:bodyPr>
            <a:p>
              <a:pPr algn="l"/>
              <a:r>
                <a:rPr lang="zh-CN" altLang="en-US" sz="2400" b="1">
                  <a:solidFill>
                    <a:srgbClr val="00B050"/>
                  </a:solidFill>
                  <a:latin typeface="Arial" panose="020B0604020202020204" pitchFamily="34" charset="0"/>
                  <a:ea typeface="微软雅黑" panose="020B0503020204020204" pitchFamily="34" charset="-122"/>
                  <a:cs typeface="+mn-ea"/>
                  <a:sym typeface="Arial" panose="020B0604020202020204" pitchFamily="34" charset="0"/>
                </a:rPr>
                <a:t>制作折线图</a:t>
              </a:r>
              <a:endParaRPr lang="zh-CN" altLang="en-US" sz="2400" b="1">
                <a:solidFill>
                  <a:srgbClr val="00B05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11266" name="图片 1" descr="组48325同意"/>
          <p:cNvPicPr>
            <a:picLocks noChangeAspect="1"/>
          </p:cNvPicPr>
          <p:nvPr/>
        </p:nvPicPr>
        <p:blipFill>
          <a:blip r:embed="rId1"/>
          <a:stretch>
            <a:fillRect/>
          </a:stretch>
        </p:blipFill>
        <p:spPr>
          <a:xfrm>
            <a:off x="406400" y="658813"/>
            <a:ext cx="2389188" cy="608012"/>
          </a:xfrm>
          <a:prstGeom prst="rect">
            <a:avLst/>
          </a:prstGeom>
          <a:noFill/>
          <a:ln w="9525">
            <a:noFill/>
          </a:ln>
        </p:spPr>
      </p:pic>
      <p:pic>
        <p:nvPicPr>
          <p:cNvPr id="11267" name="图片 6" descr="盒子2"/>
          <p:cNvPicPr>
            <a:picLocks noChangeAspect="1"/>
          </p:cNvPicPr>
          <p:nvPr/>
        </p:nvPicPr>
        <p:blipFill>
          <a:blip r:embed="rId2"/>
          <a:stretch>
            <a:fillRect/>
          </a:stretch>
        </p:blipFill>
        <p:spPr>
          <a:xfrm>
            <a:off x="212725" y="611188"/>
            <a:ext cx="747713" cy="744537"/>
          </a:xfrm>
          <a:prstGeom prst="rect">
            <a:avLst/>
          </a:prstGeom>
          <a:noFill/>
          <a:ln w="9525">
            <a:noFill/>
          </a:ln>
        </p:spPr>
      </p:pic>
      <p:sp>
        <p:nvSpPr>
          <p:cNvPr id="11268" name="文本框 7"/>
          <p:cNvSpPr txBox="1"/>
          <p:nvPr/>
        </p:nvSpPr>
        <p:spPr>
          <a:xfrm>
            <a:off x="1060450" y="752475"/>
            <a:ext cx="1422400" cy="461963"/>
          </a:xfrm>
          <a:prstGeom prst="rect">
            <a:avLst/>
          </a:prstGeom>
          <a:noFill/>
          <a:ln w="9525">
            <a:noFill/>
          </a:ln>
        </p:spPr>
        <p:txBody>
          <a:bodyPr wrap="none">
            <a:spAutoFit/>
          </a:bodyPr>
          <a:p>
            <a:pPr>
              <a:buFont typeface="Arial" panose="020B0604020202020204" pitchFamily="34" charset="0"/>
            </a:pPr>
            <a:r>
              <a:rPr lang="zh-CN" altLang="en-US" sz="2400" b="1" dirty="0">
                <a:solidFill>
                  <a:srgbClr val="EF7509"/>
                </a:solidFill>
                <a:latin typeface="思源黑体 CN Heavy" pitchFamily="34" charset="-122"/>
                <a:ea typeface="思源黑体 CN Heavy" pitchFamily="34" charset="-122"/>
              </a:rPr>
              <a:t>课堂总结</a:t>
            </a:r>
            <a:endParaRPr lang="zh-CN" altLang="en-US" sz="2400" b="1" dirty="0">
              <a:solidFill>
                <a:srgbClr val="EF7509"/>
              </a:solidFill>
              <a:latin typeface="思源黑体 CN Heavy" pitchFamily="34" charset="-122"/>
              <a:ea typeface="思源黑体 CN Heavy" pitchFamily="34" charset="-122"/>
            </a:endParaRPr>
          </a:p>
        </p:txBody>
      </p:sp>
      <p:sp>
        <p:nvSpPr>
          <p:cNvPr id="100" name="文本框 99"/>
          <p:cNvSpPr txBox="1"/>
          <p:nvPr/>
        </p:nvSpPr>
        <p:spPr>
          <a:xfrm>
            <a:off x="2684145" y="2737485"/>
            <a:ext cx="7360920" cy="521970"/>
          </a:xfrm>
          <a:prstGeom prst="rect">
            <a:avLst/>
          </a:prstGeom>
          <a:noFill/>
          <a:ln w="9525">
            <a:noFill/>
          </a:ln>
        </p:spPr>
        <p:txBody>
          <a:bodyPr wrap="square">
            <a:spAutoFit/>
          </a:bodyPr>
          <a:p>
            <a:r>
              <a:rPr lang="zh-CN" sz="2800">
                <a:ea typeface="楷体" panose="02010609060101010101" charset="-122"/>
              </a:rPr>
              <a:t>以折线图为例归纳图表的作用和使用方法。</a:t>
            </a:r>
            <a:endParaRPr lang="zh-CN" altLang="en-US" sz="2800">
              <a:ea typeface="楷体" panose="02010609060101010101" charset="-122"/>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5"/>
  <p:tag name="KSO_WM_UNIT_ID" val="diagram20187891_1*r_i*1_5"/>
  <p:tag name="KSO_WM_TEMPLATE_CATEGORY" val="diagram"/>
  <p:tag name="KSO_WM_TEMPLATE_INDEX" val="20187891"/>
  <p:tag name="KSO_WM_UNIT_LAYERLEVEL" val="1_1"/>
  <p:tag name="KSO_WM_TAG_VERSION" val="1.0"/>
  <p:tag name="KSO_WM_BEAUTIFY_FLAG" val="#wm#"/>
  <p:tag name="KSO_WM_UNIT_DIAGRAM_CONTRAST_TITLE_CNT" val="2"/>
  <p:tag name="KSO_WM_UNIT_DIAGRAM_DIMENSION_TITLE_CNT"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4"/>
  <p:tag name="KSO_WM_UNIT_ID" val="diagram20187891_1*r_i*1_4"/>
  <p:tag name="KSO_WM_TEMPLATE_CATEGORY" val="diagram"/>
  <p:tag name="KSO_WM_TEMPLATE_INDEX" val="20187891"/>
  <p:tag name="KSO_WM_UNIT_LAYERLEVEL" val="1_1"/>
  <p:tag name="KSO_WM_TAG_VERSION" val="1.0"/>
  <p:tag name="KSO_WM_BEAUTIFY_FLAG" val="#wm#"/>
  <p:tag name="KSO_WM_UNIT_DIAGRAM_CONTRAST_TITLE_CNT" val="2"/>
  <p:tag name="KSO_WM_UNIT_DIAGRAM_DIMENSION_TITLE_CNT" val="1"/>
  <p:tag name="KSO_WM_UNIT_FILL_FORE_SCHEMECOLOR_INDEX" val="5"/>
  <p:tag name="KSO_WM_UNIT_FILL_TYPE" val="1"/>
  <p:tag name="KSO_WM_UNIT_TEXT_FILL_FORE_SCHEMECOLOR_INDEX" val="13"/>
  <p:tag name="KSO_WM_UNIT_TEXT_FILL_TYPE"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
  <p:tag name="KSO_WM_UNIT_ID" val="diagram20187891_1*r_i*1_1"/>
  <p:tag name="KSO_WM_TEMPLATE_CATEGORY" val="diagram"/>
  <p:tag name="KSO_WM_TEMPLATE_INDEX" val="20187891"/>
  <p:tag name="KSO_WM_UNIT_LAYERLEVEL" val="1_1"/>
  <p:tag name="KSO_WM_TAG_VERSION" val="1.0"/>
  <p:tag name="KSO_WM_BEAUTIFY_FLAG" val="#wm#"/>
  <p:tag name="KSO_WM_UNIT_DIAGRAM_CONTRAST_TITLE_CNT" val="2"/>
  <p:tag name="KSO_WM_UNIT_DIAGRAM_DIMENSION_TITLE_CNT" val="1"/>
  <p:tag name="KSO_WM_UNIT_FILL_FORE_SCHEMECOLOR_INDEX" val="14"/>
  <p:tag name="KSO_WM_UNIT_FILL_TYPE" val="1"/>
  <p:tag name="KSO_WM_UNIT_TEXT_FILL_FORE_SCHEMECOLOR_INDEX" val="13"/>
  <p:tag name="KSO_WM_UNIT_TEXT_FILL_TYPE" val="1"/>
</p:tagLst>
</file>

<file path=ppt/tags/tag4.xml><?xml version="1.0" encoding="utf-8"?>
<p:tagLst xmlns:p="http://schemas.openxmlformats.org/presentationml/2006/main">
  <p:tag name="KSO_WM_UNIT_PRESET_TEXT" val="单击此处添加文本具体内容，简明扼要的阐述您的观点。"/>
  <p:tag name="KSO_WM_UNIT_NOCLEAR" val="0"/>
  <p:tag name="KSO_WM_UNIT_SHOW_EDIT_AREA_INDICATION" val="0"/>
  <p:tag name="KSO_WM_UNIT_VALUE" val="28"/>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v"/>
  <p:tag name="KSO_WM_UNIT_INDEX" val="1_1"/>
  <p:tag name="KSO_WM_UNIT_ID" val="diagram20187891_1*r_v*1_1"/>
  <p:tag name="KSO_WM_TEMPLATE_CATEGORY" val="diagram"/>
  <p:tag name="KSO_WM_TEMPLATE_INDEX" val="20187891"/>
  <p:tag name="KSO_WM_UNIT_LAYERLEVEL" val="1_1"/>
  <p:tag name="KSO_WM_TAG_VERSION" val="1.0"/>
  <p:tag name="KSO_WM_BEAUTIFY_FLAG" val="#wm#"/>
  <p:tag name="KSO_WM_UNIT_DIAGRAM_CONTRAST_TITLE_CNT" val="2"/>
  <p:tag name="KSO_WM_UNIT_DIAGRAM_DIMENSION_TITLE_CNT" val="1"/>
  <p:tag name="KSO_WM_UNIT_TEXT_FILL_FORE_SCHEMECOLOR_INDEX" val="13"/>
  <p:tag name="KSO_WM_UNIT_TEXT_FILL_TYPE" val="1"/>
</p:tagLst>
</file>

<file path=ppt/tags/tag5.xml><?xml version="1.0" encoding="utf-8"?>
<p:tagLst xmlns:p="http://schemas.openxmlformats.org/presentationml/2006/main">
  <p:tag name="KSO_WM_TEMPLATE_CATEGORY" val="diagram"/>
  <p:tag name="KSO_WM_TEMPLATE_INDEX" val="20184182"/>
  <p:tag name="KSO_WM_UNIT_TYPE" val="n_h_i"/>
  <p:tag name="KSO_WM_UNIT_INDEX" val="1_1_1"/>
  <p:tag name="KSO_WM_UNIT_ID" val="diagram20184182_1*n_h_i*1_1_1"/>
  <p:tag name="KSO_WM_UNIT_LAYERLEVEL" val="1_1_1"/>
  <p:tag name="KSO_WM_BEAUTIFY_FLAG" val="#wm#"/>
  <p:tag name="KSO_WM_TAG_VERSION" val="1.0"/>
  <p:tag name="KSO_WM_DIAGRAM_GROUP_CODE" val="n1-1"/>
  <p:tag name="KSO_WM_UNIT_TEXT_FILL_FORE_SCHEMECOLOR_INDEX" val="2"/>
  <p:tag name="KSO_WM_UNIT_TEXT_FILL_TYPE" val="1"/>
</p:tagLst>
</file>

<file path=ppt/tags/tag6.xml><?xml version="1.0" encoding="utf-8"?>
<p:tagLst xmlns:p="http://schemas.openxmlformats.org/presentationml/2006/main">
  <p:tag name="KSO_WM_TEMPLATE_CATEGORY" val="diagram"/>
  <p:tag name="KSO_WM_TEMPLATE_INDEX" val="20184182"/>
  <p:tag name="KSO_WM_UNIT_TYPE" val="n_h_i"/>
  <p:tag name="KSO_WM_UNIT_INDEX" val="1_1_2"/>
  <p:tag name="KSO_WM_UNIT_ID" val="diagram20184182_1*n_h_i*1_1_2"/>
  <p:tag name="KSO_WM_UNIT_LAYERLEVEL" val="1_1_1"/>
  <p:tag name="KSO_WM_BEAUTIFY_FLAG" val="#wm#"/>
  <p:tag name="KSO_WM_TAG_VERSION" val="1.0"/>
  <p:tag name="KSO_WM_DIAGRAM_GROUP_CODE" val="n1-1"/>
  <p:tag name="KSO_WM_UNIT_FILL_FORE_SCHEMECOLOR_INDEX" val="5"/>
  <p:tag name="KSO_WM_UNIT_FILL_TYPE" val="1"/>
  <p:tag name="KSO_WM_UNIT_TEXT_FILL_FORE_SCHEMECOLOR_INDEX" val="2"/>
  <p:tag name="KSO_WM_UNIT_TEXT_FILL_TYPE" val="1"/>
</p:tagLst>
</file>

<file path=ppt/tags/tag7.xml><?xml version="1.0" encoding="utf-8"?>
<p:tagLst xmlns:p="http://schemas.openxmlformats.org/presentationml/2006/main">
  <p:tag name="KSO_WM_TEMPLATE_CATEGORY" val="diagram"/>
  <p:tag name="KSO_WM_TEMPLATE_INDEX" val="20184182"/>
  <p:tag name="KSO_WM_UNIT_TYPE" val="n_h_i"/>
  <p:tag name="KSO_WM_UNIT_INDEX" val="1_2_1"/>
  <p:tag name="KSO_WM_UNIT_ID" val="diagram20184182_1*n_h_i*1_2_1"/>
  <p:tag name="KSO_WM_UNIT_LAYERLEVEL" val="1_1_1"/>
  <p:tag name="KSO_WM_BEAUTIFY_FLAG" val="#wm#"/>
  <p:tag name="KSO_WM_TAG_VERSION" val="1.0"/>
  <p:tag name="KSO_WM_DIAGRAM_GROUP_CODE" val="n1-1"/>
  <p:tag name="KSO_WM_UNIT_LINE_FORE_SCHEMECOLOR_INDEX" val="6"/>
  <p:tag name="KSO_WM_UNIT_LINE_FILL_TYPE" val="2"/>
</p:tagLst>
</file>

<file path=ppt/tags/tag8.xml><?xml version="1.0" encoding="utf-8"?>
<p:tagLst xmlns:p="http://schemas.openxmlformats.org/presentationml/2006/main">
  <p:tag name="KSO_WM_TEMPLATE_CATEGORY" val="diagram"/>
  <p:tag name="KSO_WM_TEMPLATE_INDEX" val="20184182"/>
  <p:tag name="KSO_WM_UNIT_TYPE" val="n_h_i"/>
  <p:tag name="KSO_WM_UNIT_INDEX" val="1_2_2"/>
  <p:tag name="KSO_WM_UNIT_ID" val="diagram20184182_1*n_h_i*1_2_2"/>
  <p:tag name="KSO_WM_UNIT_LAYERLEVEL" val="1_1_1"/>
  <p:tag name="KSO_WM_BEAUTIFY_FLAG" val="#wm#"/>
  <p:tag name="KSO_WM_TAG_VERSION" val="1.0"/>
  <p:tag name="KSO_WM_DIAGRAM_GROUP_CODE" val="n1-1"/>
  <p:tag name="KSO_WM_UNIT_LINE_FORE_SCHEMECOLOR_INDEX" val="6"/>
  <p:tag name="KSO_WM_UNIT_LINE_FILL_TYPE" val="2"/>
</p:tagLst>
</file>

<file path=ppt/tags/tag9.xml><?xml version="1.0" encoding="utf-8"?>
<p:tagLst xmlns:p="http://schemas.openxmlformats.org/presentationml/2006/main">
  <p:tag name="KSO_WM_TEMPLATE_CATEGORY" val="diagram"/>
  <p:tag name="KSO_WM_TEMPLATE_INDEX" val="20184182"/>
  <p:tag name="KSO_WM_UNIT_TYPE" val="n_h_i"/>
  <p:tag name="KSO_WM_UNIT_INDEX" val="1_2_3"/>
  <p:tag name="KSO_WM_UNIT_ID" val="diagram20184182_1*n_h_i*1_2_3"/>
  <p:tag name="KSO_WM_UNIT_LAYERLEVEL" val="1_1_1"/>
  <p:tag name="KSO_WM_BEAUTIFY_FLAG" val="#wm#"/>
  <p:tag name="KSO_WM_TAG_VERSION" val="1.0"/>
  <p:tag name="KSO_WM_DIAGRAM_GROUP_CODE" val="n1-1"/>
  <p:tag name="KSO_WM_UNIT_LINE_FORE_SCHEMECOLOR_INDEX" val="6"/>
  <p:tag name="KSO_WM_UNIT_LINE_FILL_TYPE" val="2"/>
</p:tagLst>
</file>

<file path=ppt/tags/tag10.xml><?xml version="1.0" encoding="utf-8"?>
<p:tagLst xmlns:p="http://schemas.openxmlformats.org/presentationml/2006/main">
  <p:tag name="KSO_WM_TEMPLATE_CATEGORY" val="diagram"/>
  <p:tag name="KSO_WM_TEMPLATE_INDEX" val="20184182"/>
  <p:tag name="KSO_WM_UNIT_TYPE" val="n_h_i"/>
  <p:tag name="KSO_WM_UNIT_INDEX" val="1_2_4"/>
  <p:tag name="KSO_WM_UNIT_ID" val="diagram20184182_1*n_h_i*1_2_4"/>
  <p:tag name="KSO_WM_UNIT_LAYERLEVEL" val="1_1_1"/>
  <p:tag name="KSO_WM_BEAUTIFY_FLAG" val="#wm#"/>
  <p:tag name="KSO_WM_TAG_VERSION" val="1.0"/>
  <p:tag name="KSO_WM_DIAGRAM_GROUP_CODE" val="n1-1"/>
  <p:tag name="KSO_WM_UNIT_LINE_FORE_SCHEMECOLOR_INDEX" val="6"/>
  <p:tag name="KSO_WM_UNIT_LINE_FILL_TYPE" val="2"/>
</p:tagLst>
</file>

<file path=ppt/tags/tag11.xml><?xml version="1.0" encoding="utf-8"?>
<p:tagLst xmlns:p="http://schemas.openxmlformats.org/presentationml/2006/main">
  <p:tag name="KSO_WM_TEMPLATE_CATEGORY" val="diagram"/>
  <p:tag name="KSO_WM_TEMPLATE_INDEX" val="20184182"/>
  <p:tag name="KSO_WM_UNIT_TYPE" val="n_h_i"/>
  <p:tag name="KSO_WM_UNIT_INDEX" val="1_2_5"/>
  <p:tag name="KSO_WM_UNIT_ID" val="diagram20184182_1*n_h_i*1_2_5"/>
  <p:tag name="KSO_WM_UNIT_LAYERLEVEL" val="1_1_1"/>
  <p:tag name="KSO_WM_BEAUTIFY_FLAG" val="#wm#"/>
  <p:tag name="KSO_WM_TAG_VERSION" val="1.0"/>
  <p:tag name="KSO_WM_DIAGRAM_GROUP_CODE" val="n1-1"/>
  <p:tag name="KSO_WM_UNIT_LINE_FORE_SCHEMECOLOR_INDEX" val="6"/>
  <p:tag name="KSO_WM_UNIT_LINE_FILL_TYPE" val="2"/>
</p:tagLst>
</file>

<file path=ppt/tags/tag12.xml><?xml version="1.0" encoding="utf-8"?>
<p:tagLst xmlns:p="http://schemas.openxmlformats.org/presentationml/2006/main">
  <p:tag name="KSO_WM_TEMPLATE_CATEGORY" val="diagram"/>
  <p:tag name="KSO_WM_TEMPLATE_INDEX" val="20184182"/>
  <p:tag name="KSO_WM_UNIT_TYPE" val="n_h_a"/>
  <p:tag name="KSO_WM_UNIT_INDEX" val="1_2_3"/>
  <p:tag name="KSO_WM_UNIT_ID" val="diagram20184182_1*n_h_a*1_2_3"/>
  <p:tag name="KSO_WM_UNIT_LAYERLEVEL" val="1_1_1"/>
  <p:tag name="KSO_WM_UNIT_VALUE" val="8"/>
  <p:tag name="KSO_WM_UNIT_HIGHLIGHT" val="0"/>
  <p:tag name="KSO_WM_UNIT_COMPATIBLE" val="0"/>
  <p:tag name="KSO_WM_UNIT_CLEAR" val="0"/>
  <p:tag name="KSO_WM_BEAUTIFY_FLAG" val="#wm#"/>
  <p:tag name="KSO_WM_TAG_VERSION" val="1.0"/>
  <p:tag name="KSO_WM_DIAGRAM_GROUP_CODE" val="n1-1"/>
  <p:tag name="KSO_WM_UNIT_PRESET_TEXT" val="点击输入标题内容"/>
  <p:tag name="KSO_WM_UNIT_TEXT_FILL_FORE_SCHEMECOLOR_INDEX" val="1"/>
  <p:tag name="KSO_WM_UNIT_TEXT_FILL_TYPE" val="1"/>
</p:tagLst>
</file>

<file path=ppt/tags/tag13.xml><?xml version="1.0" encoding="utf-8"?>
<p:tagLst xmlns:p="http://schemas.openxmlformats.org/presentationml/2006/main">
  <p:tag name="KSO_WM_TEMPLATE_CATEGORY" val="diagram"/>
  <p:tag name="KSO_WM_TEMPLATE_INDEX" val="20184182"/>
  <p:tag name="KSO_WM_UNIT_TYPE" val="n_h_f"/>
  <p:tag name="KSO_WM_UNIT_INDEX" val="1_1_1"/>
  <p:tag name="KSO_WM_UNIT_ID" val="diagram20184182_1*n_h_f*1_1_1"/>
  <p:tag name="KSO_WM_UNIT_LAYERLEVEL" val="1_1_1"/>
  <p:tag name="KSO_WM_UNIT_VALUE" val="48"/>
  <p:tag name="KSO_WM_UNIT_HIGHLIGHT" val="0"/>
  <p:tag name="KSO_WM_UNIT_COMPATIBLE" val="0"/>
  <p:tag name="KSO_WM_UNIT_CLEAR" val="0"/>
  <p:tag name="KSO_WM_BEAUTIFY_FLAG" val="#wm#"/>
  <p:tag name="KSO_WM_TAG_VERSION" val="1.0"/>
  <p:tag name="KSO_WM_DIAGRAM_GROUP_CODE" val="n1-1"/>
  <p:tag name="KSO_WM_UNIT_PRESET_TEXT" val="点击输入本栏的具体文字，简明扼要地说明分项内容。作为概念的解说，请根据您的具体内容酌情进行修改。"/>
  <p:tag name="KSO_WM_UNIT_TEXT_FILL_FORE_SCHEMECOLOR_INDEX" val="14"/>
  <p:tag name="KSO_WM_UNIT_TEXT_FILL_TYPE" val="1"/>
</p:tagLst>
</file>

<file path=ppt/tags/tag14.xml><?xml version="1.0" encoding="utf-8"?>
<p:tagLst xmlns:p="http://schemas.openxmlformats.org/presentationml/2006/main">
  <p:tag name="KSO_WM_TEMPLATE_CATEGORY" val="diagram"/>
  <p:tag name="KSO_WM_TEMPLATE_INDEX" val="20184182"/>
  <p:tag name="KSO_WM_UNIT_TYPE" val="n_h_i"/>
  <p:tag name="KSO_WM_UNIT_INDEX" val="1_2_6"/>
  <p:tag name="KSO_WM_UNIT_ID" val="diagram20184182_1*n_h_i*1_2_6"/>
  <p:tag name="KSO_WM_UNIT_LAYERLEVEL" val="1_1_1"/>
  <p:tag name="KSO_WM_BEAUTIFY_FLAG" val="#wm#"/>
  <p:tag name="KSO_WM_TAG_VERSION" val="1.0"/>
  <p:tag name="KSO_WM_DIAGRAM_GROUP_CODE" val="n1-1"/>
  <p:tag name="KSO_WM_UNIT_FILL_FORE_SCHEMECOLOR_INDEX" val="7"/>
  <p:tag name="KSO_WM_UNIT_FILL_TYPE" val="1"/>
  <p:tag name="KSO_WM_UNIT_LINE_FORE_SCHEMECOLOR_INDEX" val="7"/>
  <p:tag name="KSO_WM_UNIT_LINE_FILL_TYPE" val="2"/>
  <p:tag name="KSO_WM_UNIT_TEXT_FILL_FORE_SCHEMECOLOR_INDEX" val="2"/>
  <p:tag name="KSO_WM_UNIT_TEXT_FILL_TYPE" val="1"/>
</p:tagLst>
</file>

<file path=ppt/tags/tag15.xml><?xml version="1.0" encoding="utf-8"?>
<p:tagLst xmlns:p="http://schemas.openxmlformats.org/presentationml/2006/main">
  <p:tag name="KSO_WM_TEMPLATE_CATEGORY" val="diagram"/>
  <p:tag name="KSO_WM_TEMPLATE_INDEX" val="20184182"/>
  <p:tag name="KSO_WM_UNIT_TYPE" val="n_h_a"/>
  <p:tag name="KSO_WM_UNIT_INDEX" val="1_2_2"/>
  <p:tag name="KSO_WM_UNIT_ID" val="diagram20184182_1*n_h_a*1_2_2"/>
  <p:tag name="KSO_WM_UNIT_LAYERLEVEL" val="1_1_1"/>
  <p:tag name="KSO_WM_UNIT_VALUE" val="8"/>
  <p:tag name="KSO_WM_UNIT_HIGHLIGHT" val="0"/>
  <p:tag name="KSO_WM_UNIT_COMPATIBLE" val="0"/>
  <p:tag name="KSO_WM_UNIT_CLEAR" val="0"/>
  <p:tag name="KSO_WM_BEAUTIFY_FLAG" val="#wm#"/>
  <p:tag name="KSO_WM_TAG_VERSION" val="1.0"/>
  <p:tag name="KSO_WM_DIAGRAM_GROUP_CODE" val="n1-1"/>
  <p:tag name="KSO_WM_UNIT_PRESET_TEXT" val="点击输入标题内容"/>
  <p:tag name="KSO_WM_UNIT_TEXT_FILL_FORE_SCHEMECOLOR_INDEX" val="1"/>
  <p:tag name="KSO_WM_UNIT_TEXT_FILL_TYPE" val="1"/>
</p:tagLst>
</file>

<file path=ppt/tags/tag16.xml><?xml version="1.0" encoding="utf-8"?>
<p:tagLst xmlns:p="http://schemas.openxmlformats.org/presentationml/2006/main">
  <p:tag name="KSO_WM_TEMPLATE_CATEGORY" val="diagram"/>
  <p:tag name="KSO_WM_TEMPLATE_INDEX" val="20184182"/>
  <p:tag name="KSO_WM_UNIT_TYPE" val="n_h_a"/>
  <p:tag name="KSO_WM_UNIT_INDEX" val="1_2_1"/>
  <p:tag name="KSO_WM_UNIT_ID" val="diagram20184182_1*n_h_a*1_2_1"/>
  <p:tag name="KSO_WM_UNIT_LAYERLEVEL" val="1_1_1"/>
  <p:tag name="KSO_WM_UNIT_VALUE" val="8"/>
  <p:tag name="KSO_WM_UNIT_HIGHLIGHT" val="0"/>
  <p:tag name="KSO_WM_UNIT_COMPATIBLE" val="0"/>
  <p:tag name="KSO_WM_UNIT_CLEAR" val="0"/>
  <p:tag name="KSO_WM_BEAUTIFY_FLAG" val="#wm#"/>
  <p:tag name="KSO_WM_TAG_VERSION" val="1.0"/>
  <p:tag name="KSO_WM_DIAGRAM_GROUP_CODE" val="n1-1"/>
  <p:tag name="KSO_WM_UNIT_PRESET_TEXT" val="点击输入标题内容"/>
  <p:tag name="KSO_WM_UNIT_TEXT_FILL_FORE_SCHEMECOLOR_INDEX" val="1"/>
  <p:tag name="KSO_WM_UNIT_TEXT_FILL_TYPE" val="1"/>
</p:tagLst>
</file>

<file path=ppt/tags/tag17.xml><?xml version="1.0" encoding="utf-8"?>
<p:tagLst xmlns:p="http://schemas.openxmlformats.org/presentationml/2006/main">
  <p:tag name="KSO_WM_UNIT_ISCONTENTSTITLE" val="0"/>
  <p:tag name="KSO_WM_UNIT_ISNUMDGMTITLE" val="0"/>
  <p:tag name="KSO_WM_UNIT_NOCLEAR" val="0"/>
  <p:tag name="KSO_WM_UNIT_VALUE" val="34"/>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634_1*l_h_a*1_1_1"/>
  <p:tag name="KSO_WM_TEMPLATE_CATEGORY" val="diagram"/>
  <p:tag name="KSO_WM_TEMPLATE_INDEX" val="634"/>
  <p:tag name="KSO_WM_UNIT_LAYERLEVEL" val="1_1_1"/>
  <p:tag name="KSO_WM_TAG_VERSION" val="1.0"/>
  <p:tag name="KSO_WM_BEAUTIFY_FLAG" val="#wm#"/>
  <p:tag name="KSO_WM_UNIT_PRESET_TEXT" val="添加标题"/>
  <p:tag name="KSO_WM_UNIT_FILL_FORE_SCHEMECOLOR_INDEX" val="5"/>
  <p:tag name="KSO_WM_UNIT_FILL_TYPE" val="1"/>
  <p:tag name="KSO_WM_UNIT_TEXT_FILL_FORE_SCHEMECOLOR_INDEX" val="14"/>
  <p:tag name="KSO_WM_UNIT_TEXT_FILL_TYPE"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634_1*l_h_i*1_1_1"/>
  <p:tag name="KSO_WM_TEMPLATE_CATEGORY" val="diagram"/>
  <p:tag name="KSO_WM_TEMPLATE_INDEX" val="634"/>
  <p:tag name="KSO_WM_UNIT_LAYERLEVEL" val="1_1_1"/>
  <p:tag name="KSO_WM_TAG_VERSION" val="1.0"/>
  <p:tag name="KSO_WM_BEAUTIFY_FLAG" val="#wm#"/>
  <p:tag name="KSO_WM_UNIT_TEXT_FILL_FORE_SCHEMECOLOR_INDEX" val="5"/>
  <p:tag name="KSO_WM_UNIT_TEXT_FILL_TYPE" val="1"/>
</p:tagLst>
</file>

<file path=ppt/tags/tag19.xml><?xml version="1.0" encoding="utf-8"?>
<p:tagLst xmlns:p="http://schemas.openxmlformats.org/presentationml/2006/main">
  <p:tag name="KSO_WM_UNIT_SUBTYPE" val="a"/>
  <p:tag name="KSO_WM_UNIT_NOCLEAR" val="0"/>
  <p:tag name="KSO_WM_UNIT_VALUE" val="217"/>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634_1*l_h_f*1_1_1"/>
  <p:tag name="KSO_WM_TEMPLATE_CATEGORY" val="diagram"/>
  <p:tag name="KSO_WM_TEMPLATE_INDEX" val="634"/>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20.xml><?xml version="1.0" encoding="utf-8"?>
<p:tagLst xmlns:p="http://schemas.openxmlformats.org/presentationml/2006/main">
  <p:tag name="KSO_WM_UNIT_ISCONTENTSTITLE" val="0"/>
  <p:tag name="KSO_WM_UNIT_ISNUMDGMTITLE" val="0"/>
  <p:tag name="KSO_WM_UNIT_NOCLEAR" val="0"/>
  <p:tag name="KSO_WM_UNIT_VALUE" val="34"/>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634_1*l_h_a*1_1_1"/>
  <p:tag name="KSO_WM_TEMPLATE_CATEGORY" val="diagram"/>
  <p:tag name="KSO_WM_TEMPLATE_INDEX" val="634"/>
  <p:tag name="KSO_WM_UNIT_LAYERLEVEL" val="1_1_1"/>
  <p:tag name="KSO_WM_TAG_VERSION" val="1.0"/>
  <p:tag name="KSO_WM_BEAUTIFY_FLAG" val="#wm#"/>
  <p:tag name="KSO_WM_UNIT_PRESET_TEXT" val="添加标题"/>
  <p:tag name="KSO_WM_UNIT_FILL_FORE_SCHEMECOLOR_INDEX" val="5"/>
  <p:tag name="KSO_WM_UNIT_FILL_TYPE" val="1"/>
  <p:tag name="KSO_WM_UNIT_TEXT_FILL_FORE_SCHEMECOLOR_INDEX" val="14"/>
  <p:tag name="KSO_WM_UNIT_TEXT_FILL_TYPE"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634_1*l_h_i*1_1_1"/>
  <p:tag name="KSO_WM_TEMPLATE_CATEGORY" val="diagram"/>
  <p:tag name="KSO_WM_TEMPLATE_INDEX" val="634"/>
  <p:tag name="KSO_WM_UNIT_LAYERLEVEL" val="1_1_1"/>
  <p:tag name="KSO_WM_TAG_VERSION" val="1.0"/>
  <p:tag name="KSO_WM_BEAUTIFY_FLAG" val="#wm#"/>
  <p:tag name="KSO_WM_UNIT_TEXT_FILL_FORE_SCHEMECOLOR_INDEX" val="5"/>
  <p:tag name="KSO_WM_UNIT_TEXT_FILL_TYPE" val="1"/>
</p:tagLst>
</file>

<file path=ppt/tags/tag22.xml><?xml version="1.0" encoding="utf-8"?>
<p:tagLst xmlns:p="http://schemas.openxmlformats.org/presentationml/2006/main">
  <p:tag name="KSO_WM_UNIT_SUBTYPE" val="a"/>
  <p:tag name="KSO_WM_UNIT_NOCLEAR" val="0"/>
  <p:tag name="KSO_WM_UNIT_VALUE" val="217"/>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634_1*l_h_f*1_1_1"/>
  <p:tag name="KSO_WM_TEMPLATE_CATEGORY" val="diagram"/>
  <p:tag name="KSO_WM_TEMPLATE_INDEX" val="634"/>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81214_4*l_h_i*1_1_1"/>
  <p:tag name="KSO_WM_TEMPLATE_CATEGORY" val="diagram"/>
  <p:tag name="KSO_WM_TEMPLATE_INDEX" val="20181214"/>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181214_4*l_h_i*1_1_2"/>
  <p:tag name="KSO_WM_TEMPLATE_CATEGORY" val="diagram"/>
  <p:tag name="KSO_WM_TEMPLATE_INDEX" val="20181214"/>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181214_4*l_h_i*1_1_3"/>
  <p:tag name="KSO_WM_TEMPLATE_CATEGORY" val="diagram"/>
  <p:tag name="KSO_WM_TEMPLATE_INDEX" val="20181214"/>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181214_4*l_h_i*1_1_4"/>
  <p:tag name="KSO_WM_TEMPLATE_CATEGORY" val="diagram"/>
  <p:tag name="KSO_WM_TEMPLATE_INDEX" val="20181214"/>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5"/>
  <p:tag name="KSO_WM_UNIT_ID" val="diagram20181214_4*l_h_i*1_1_5"/>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6"/>
  <p:tag name="KSO_WM_UNIT_ID" val="diagram20181214_4*l_h_i*1_1_6"/>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7"/>
  <p:tag name="KSO_WM_UNIT_ID" val="diagram20181214_4*l_h_i*1_1_7"/>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30.xml><?xml version="1.0" encoding="utf-8"?>
<p:tagLst xmlns:p="http://schemas.openxmlformats.org/presentationml/2006/main">
  <p:tag name="KSO_WM_UNIT_SUBTYPE" val="a"/>
  <p:tag name="KSO_WM_UNIT_PRESET_TEXT" val="请在这里输入您的内容文字请在这里输入您的内容文字"/>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181214_4*l_h_f*1_1_1"/>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8"/>
  <p:tag name="KSO_WM_UNIT_ID" val="diagram20181214_4*l_h_i*1_1_8"/>
  <p:tag name="KSO_WM_TEMPLATE_CATEGORY" val="diagram"/>
  <p:tag name="KSO_WM_TEMPLATE_INDEX" val="20181214"/>
  <p:tag name="KSO_WM_UNIT_LAYERLEVEL" val="1_1_1"/>
  <p:tag name="KSO_WM_TAG_VERSION" val="1.0"/>
  <p:tag name="KSO_WM_BEAUTIFY_FLAG" val="#wm#"/>
  <p:tag name="KSO_WM_UNIT_TEXT_FILL_FORE_SCHEMECOLOR_INDEX" val="14"/>
  <p:tag name="KSO_WM_UNIT_TEXT_FILL_TYPE"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81214_4*l_h_i*1_2_1"/>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181214_4*l_h_i*1_2_2"/>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181214_4*l_h_i*1_2_3"/>
  <p:tag name="KSO_WM_TEMPLATE_CATEGORY" val="diagram"/>
  <p:tag name="KSO_WM_TEMPLATE_INDEX" val="20181214"/>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181214_4*l_h_i*1_2_4"/>
  <p:tag name="KSO_WM_TEMPLATE_CATEGORY" val="diagram"/>
  <p:tag name="KSO_WM_TEMPLATE_INDEX" val="20181214"/>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5"/>
  <p:tag name="KSO_WM_UNIT_ID" val="diagram20181214_4*l_h_i*1_2_5"/>
  <p:tag name="KSO_WM_TEMPLATE_CATEGORY" val="diagram"/>
  <p:tag name="KSO_WM_TEMPLATE_INDEX" val="20181214"/>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6"/>
  <p:tag name="KSO_WM_UNIT_ID" val="diagram20181214_4*l_h_i*1_2_6"/>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7"/>
  <p:tag name="KSO_WM_UNIT_ID" val="diagram20181214_4*l_h_i*1_2_7"/>
  <p:tag name="KSO_WM_TEMPLATE_CATEGORY" val="diagram"/>
  <p:tag name="KSO_WM_TEMPLATE_INDEX" val="20181214"/>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8"/>
  <p:tag name="KSO_WM_UNIT_ID" val="diagram20181214_4*l_h_i*1_2_8"/>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9"/>
  <p:tag name="KSO_WM_UNIT_ID" val="diagram20181214_4*l_h_i*1_2_9"/>
  <p:tag name="KSO_WM_TEMPLATE_CATEGORY" val="diagram"/>
  <p:tag name="KSO_WM_TEMPLATE_INDEX" val="20181214"/>
  <p:tag name="KSO_WM_UNIT_LAYERLEVEL" val="1_1_1"/>
  <p:tag name="KSO_WM_TAG_VERSION" val="1.0"/>
  <p:tag name="KSO_WM_BEAUTIFY_FLAG" val="#wm#"/>
  <p:tag name="KSO_WM_UNIT_TEXT_FILL_FORE_SCHEMECOLOR_INDEX" val="14"/>
  <p:tag name="KSO_WM_UNIT_TEXT_FILL_TYPE" val="1"/>
</p:tagLst>
</file>

<file path=ppt/tags/tag41.xml><?xml version="1.0" encoding="utf-8"?>
<p:tagLst xmlns:p="http://schemas.openxmlformats.org/presentationml/2006/main">
  <p:tag name="KSO_WM_UNIT_SUBTYPE" val="a"/>
  <p:tag name="KSO_WM_UNIT_PRESET_TEXT" val="请在这里输入您的内容文字请在这里输入您的内容文字"/>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181214_4*l_h_f*1_2_1"/>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81214_4*l_h_i*1_3_1"/>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181214_4*l_h_i*1_3_2"/>
  <p:tag name="KSO_WM_TEMPLATE_CATEGORY" val="diagram"/>
  <p:tag name="KSO_WM_TEMPLATE_INDEX" val="20181214"/>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181214_4*l_h_i*1_3_3"/>
  <p:tag name="KSO_WM_TEMPLATE_CATEGORY" val="diagram"/>
  <p:tag name="KSO_WM_TEMPLATE_INDEX" val="20181214"/>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181214_4*l_h_i*1_3_4"/>
  <p:tag name="KSO_WM_TEMPLATE_CATEGORY" val="diagram"/>
  <p:tag name="KSO_WM_TEMPLATE_INDEX" val="20181214"/>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5"/>
  <p:tag name="KSO_WM_UNIT_ID" val="diagram20181214_4*l_h_i*1_3_5"/>
  <p:tag name="KSO_WM_TEMPLATE_CATEGORY" val="diagram"/>
  <p:tag name="KSO_WM_TEMPLATE_INDEX" val="20181214"/>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6"/>
  <p:tag name="KSO_WM_UNIT_ID" val="diagram20181214_4*l_h_i*1_3_6"/>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7"/>
  <p:tag name="KSO_WM_UNIT_ID" val="diagram20181214_4*l_h_i*1_3_7"/>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8"/>
  <p:tag name="KSO_WM_UNIT_ID" val="diagram20181214_4*l_h_i*1_3_8"/>
  <p:tag name="KSO_WM_TEMPLATE_CATEGORY" val="diagram"/>
  <p:tag name="KSO_WM_TEMPLATE_INDEX" val="20181214"/>
  <p:tag name="KSO_WM_UNIT_LAYERLEVEL" val="1_1_1"/>
  <p:tag name="KSO_WM_TAG_VERSION" val="1.0"/>
  <p:tag name="KSO_WM_BEAUTIFY_FLAG" val="#wm#"/>
  <p:tag name="KSO_WM_UNIT_TEXT_FILL_FORE_SCHEMECOLOR_INDEX" val="14"/>
  <p:tag name="KSO_WM_UNIT_TEXT_FILL_TYPE" val="1"/>
</p:tagLst>
</file>

<file path=ppt/tags/tag50.xml><?xml version="1.0" encoding="utf-8"?>
<p:tagLst xmlns:p="http://schemas.openxmlformats.org/presentationml/2006/main">
  <p:tag name="KSO_WM_UNIT_SUBTYPE" val="a"/>
  <p:tag name="KSO_WM_UNIT_PRESET_TEXT" val="请在这里输入您的内容文字请在这里输入您的内容文字"/>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181214_4*l_h_f*1_3_1"/>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181214_4*l_h_i*1_4_1"/>
  <p:tag name="KSO_WM_TEMPLATE_CATEGORY" val="diagram"/>
  <p:tag name="KSO_WM_TEMPLATE_INDEX" val="20181214"/>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181214_4*l_h_i*1_4_2"/>
  <p:tag name="KSO_WM_TEMPLATE_CATEGORY" val="diagram"/>
  <p:tag name="KSO_WM_TEMPLATE_INDEX" val="20181214"/>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181214_4*l_h_i*1_4_3"/>
  <p:tag name="KSO_WM_TEMPLATE_CATEGORY" val="diagram"/>
  <p:tag name="KSO_WM_TEMPLATE_INDEX" val="20181214"/>
  <p:tag name="KSO_WM_UNIT_LAYERLEVEL" val="1_1_1"/>
  <p:tag name="KSO_WM_TAG_VERSION" val="1.0"/>
  <p:tag name="KSO_WM_BEAUTIFY_FLAG" val="#wm#"/>
  <p:tag name="KSO_WM_UNIT_FILL_FORE_SCHEMECOLOR_INDEX" val="16"/>
  <p:tag name="KSO_WM_UNIT_FILL_TYPE" val="1"/>
  <p:tag name="KSO_WM_UNIT_TEXT_FILL_FORE_SCHEMECOLOR_INDEX" val="13"/>
  <p:tag name="KSO_WM_UNIT_TEXT_FILL_TYPE"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181214_4*l_h_i*1_4_4"/>
  <p:tag name="KSO_WM_TEMPLATE_CATEGORY" val="diagram"/>
  <p:tag name="KSO_WM_TEMPLATE_INDEX" val="20181214"/>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5"/>
  <p:tag name="KSO_WM_UNIT_ID" val="diagram20181214_4*l_h_i*1_4_5"/>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6"/>
  <p:tag name="KSO_WM_UNIT_ID" val="diagram20181214_4*l_h_i*1_4_6"/>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7"/>
  <p:tag name="KSO_WM_UNIT_ID" val="diagram20181214_4*l_h_i*1_4_7"/>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8"/>
  <p:tag name="KSO_WM_UNIT_ID" val="diagram20181214_4*l_h_i*1_4_8"/>
  <p:tag name="KSO_WM_TEMPLATE_CATEGORY" val="diagram"/>
  <p:tag name="KSO_WM_TEMPLATE_INDEX" val="20181214"/>
  <p:tag name="KSO_WM_UNIT_LAYERLEVEL" val="1_1_1"/>
  <p:tag name="KSO_WM_TAG_VERSION" val="1.0"/>
  <p:tag name="KSO_WM_BEAUTIFY_FLAG" val="#wm#"/>
  <p:tag name="KSO_WM_UNIT_TEXT_FILL_FORE_SCHEMECOLOR_INDEX" val="14"/>
  <p:tag name="KSO_WM_UNIT_TEXT_FILL_TYPE" val="1"/>
</p:tagLst>
</file>

<file path=ppt/tags/tag59.xml><?xml version="1.0" encoding="utf-8"?>
<p:tagLst xmlns:p="http://schemas.openxmlformats.org/presentationml/2006/main">
  <p:tag name="KSO_WM_UNIT_SUBTYPE" val="a"/>
  <p:tag name="KSO_WM_UNIT_PRESET_TEXT" val="请在这里输入您的内容文字请在这里输入您的内容文字"/>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181214_4*l_h_f*1_4_1"/>
  <p:tag name="KSO_WM_TEMPLATE_CATEGORY" val="diagram"/>
  <p:tag name="KSO_WM_TEMPLATE_INDEX" val="20181214"/>
  <p:tag name="KSO_WM_UNIT_LAYERLEVEL" val="1_1_1"/>
  <p:tag name="KSO_WM_TAG_VERSION" val="1.0"/>
  <p:tag name="KSO_WM_BEAUTIFY_FLAG" val="#wm#"/>
  <p:tag name="KSO_WM_UNIT_TEXT_FILL_FORE_SCHEMECOLOR_INDEX" val="13"/>
  <p:tag name="KSO_WM_UNIT_TEXT_FILL_TYPE" val="1"/>
</p:tagLst>
</file>

<file path=ppt/tags/tag60.xml><?xml version="1.0" encoding="utf-8"?>
<p:tagLst xmlns:p="http://schemas.openxmlformats.org/presentationml/2006/main">
  <p:tag name="KSO_WM_UNIT_ISCONTENTSTITLE" val="0"/>
  <p:tag name="KSO_WM_UNIT_ISNUMDGMTITLE" val="0"/>
  <p:tag name="KSO_WM_UNIT_NOCLEAR" val="0"/>
  <p:tag name="KSO_WM_UNIT_VALUE" val="34"/>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634_1*l_h_a*1_1_1"/>
  <p:tag name="KSO_WM_TEMPLATE_CATEGORY" val="diagram"/>
  <p:tag name="KSO_WM_TEMPLATE_INDEX" val="634"/>
  <p:tag name="KSO_WM_UNIT_LAYERLEVEL" val="1_1_1"/>
  <p:tag name="KSO_WM_TAG_VERSION" val="1.0"/>
  <p:tag name="KSO_WM_BEAUTIFY_FLAG" val="#wm#"/>
  <p:tag name="KSO_WM_UNIT_PRESET_TEXT" val="添加标题"/>
  <p:tag name="KSO_WM_UNIT_FILL_FORE_SCHEMECOLOR_INDEX" val="5"/>
  <p:tag name="KSO_WM_UNIT_FILL_TYPE" val="1"/>
  <p:tag name="KSO_WM_UNIT_TEXT_FILL_FORE_SCHEMECOLOR_INDEX" val="14"/>
  <p:tag name="KSO_WM_UNIT_TEXT_FILL_TYPE"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634_1*l_h_i*1_1_1"/>
  <p:tag name="KSO_WM_TEMPLATE_CATEGORY" val="diagram"/>
  <p:tag name="KSO_WM_TEMPLATE_INDEX" val="634"/>
  <p:tag name="KSO_WM_UNIT_LAYERLEVEL" val="1_1_1"/>
  <p:tag name="KSO_WM_TAG_VERSION" val="1.0"/>
  <p:tag name="KSO_WM_BEAUTIFY_FLAG" val="#wm#"/>
  <p:tag name="KSO_WM_UNIT_TEXT_FILL_FORE_SCHEMECOLOR_INDEX" val="5"/>
  <p:tag name="KSO_WM_UNIT_TEXT_FILL_TYPE" val="1"/>
</p:tagLst>
</file>

<file path=ppt/tags/tag62.xml><?xml version="1.0" encoding="utf-8"?>
<p:tagLst xmlns:p="http://schemas.openxmlformats.org/presentationml/2006/main">
  <p:tag name="KSO_WM_UNIT_SUBTYPE" val="a"/>
  <p:tag name="KSO_WM_UNIT_NOCLEAR" val="0"/>
  <p:tag name="KSO_WM_UNIT_VALUE" val="217"/>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634_1*l_h_f*1_1_1"/>
  <p:tag name="KSO_WM_TEMPLATE_CATEGORY" val="diagram"/>
  <p:tag name="KSO_WM_TEMPLATE_INDEX" val="634"/>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6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71_3*l_h_i*1_1_2"/>
  <p:tag name="KSO_WM_TEMPLATE_CATEGORY" val="diagram"/>
  <p:tag name="KSO_WM_TEMPLATE_INDEX" val="71"/>
  <p:tag name="KSO_WM_UNIT_LAYERLEVEL" val="1_1_1"/>
  <p:tag name="KSO_WM_TAG_VERSION" val="1.0"/>
  <p:tag name="KSO_WM_BEAUTIFY_FLAG" val="#wm#"/>
  <p:tag name="KSO_WM_UNIT_LINE_FORE_SCHEMECOLOR_INDEX" val="5"/>
  <p:tag name="KSO_WM_UNIT_LINE_FILL_TYPE" val="2"/>
  <p:tag name="KSO_WM_UNIT_TEXT_FILL_FORE_SCHEMECOLOR_INDEX" val="5"/>
  <p:tag name="KSO_WM_UNIT_TEXT_FILL_TYPE" val="1"/>
</p:tagLst>
</file>

<file path=ppt/tags/tag64.xml><?xml version="1.0" encoding="utf-8"?>
<p:tagLst xmlns:p="http://schemas.openxmlformats.org/presentationml/2006/main">
  <p:tag name="KSO_WM_UNIT_NOCLEAR" val="0"/>
  <p:tag name="KSO_WM_UNIT_VALUE" val="78"/>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71_3*l_h_f*1_1_1"/>
  <p:tag name="KSO_WM_TEMPLATE_CATEGORY" val="diagram"/>
  <p:tag name="KSO_WM_TEMPLATE_INDEX" val="71"/>
  <p:tag name="KSO_WM_UNIT_LAYERLEVEL" val="1_1_1"/>
  <p:tag name="KSO_WM_TAG_VERSION" val="1.0"/>
  <p:tag name="KSO_WM_BEAUTIFY_FLAG" val="#wm#"/>
  <p:tag name="KSO_WM_UNIT_PRESET_TEXT" val="单击此处添加文本具体内容，简明扼要的阐述您的观点。根据需要可酌情增减文字，以便观者准确的理解您传达的思想。"/>
  <p:tag name="KSO_WM_UNIT_TEXT_FILL_FORE_SCHEMECOLOR_INDEX" val="13"/>
  <p:tag name="KSO_WM_UNIT_TEXT_FILL_TYPE"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71_3*l_h_i*1_1_1"/>
  <p:tag name="KSO_WM_TEMPLATE_CATEGORY" val="diagram"/>
  <p:tag name="KSO_WM_TEMPLATE_INDEX" val="71"/>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71_3*l_h_i*1_1_1"/>
  <p:tag name="KSO_WM_TEMPLATE_CATEGORY" val="diagram"/>
  <p:tag name="KSO_WM_TEMPLATE_INDEX" val="71"/>
  <p:tag name="KSO_WM_UNIT_LAYERLEVEL" val="1_1_1"/>
  <p:tag name="KSO_WM_TAG_VERSION" val="1.0"/>
  <p:tag name="KSO_WM_BEAUTIFY_FLAG" val="#wm#"/>
  <p:tag name="KSO_WM_UNIT_TEXT_FILL_FORE_SCHEMECOLOR_INDEX" val="14"/>
  <p:tag name="KSO_WM_UNIT_TEXT_FILL_TYPE" val="1"/>
</p:tagLst>
</file>

<file path=ppt/tags/tag6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71_3*l_h_i*1_2_2"/>
  <p:tag name="KSO_WM_TEMPLATE_CATEGORY" val="diagram"/>
  <p:tag name="KSO_WM_TEMPLATE_INDEX" val="71"/>
  <p:tag name="KSO_WM_UNIT_LAYERLEVEL" val="1_1_1"/>
  <p:tag name="KSO_WM_TAG_VERSION" val="1.0"/>
  <p:tag name="KSO_WM_BEAUTIFY_FLAG" val="#wm#"/>
  <p:tag name="KSO_WM_UNIT_LINE_FORE_SCHEMECOLOR_INDEX" val="6"/>
  <p:tag name="KSO_WM_UNIT_LINE_FILL_TYPE" val="2"/>
  <p:tag name="KSO_WM_UNIT_TEXT_FILL_FORE_SCHEMECOLOR_INDEX" val="5"/>
  <p:tag name="KSO_WM_UNIT_TEXT_FILL_TYPE" val="1"/>
</p:tagLst>
</file>

<file path=ppt/tags/tag68.xml><?xml version="1.0" encoding="utf-8"?>
<p:tagLst xmlns:p="http://schemas.openxmlformats.org/presentationml/2006/main">
  <p:tag name="KSO_WM_UNIT_NOCLEAR" val="0"/>
  <p:tag name="KSO_WM_UNIT_VALUE" val="78"/>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71_3*l_h_f*1_2_1"/>
  <p:tag name="KSO_WM_TEMPLATE_CATEGORY" val="diagram"/>
  <p:tag name="KSO_WM_TEMPLATE_INDEX" val="71"/>
  <p:tag name="KSO_WM_UNIT_LAYERLEVEL" val="1_1_1"/>
  <p:tag name="KSO_WM_TAG_VERSION" val="1.0"/>
  <p:tag name="KSO_WM_BEAUTIFY_FLAG" val="#wm#"/>
  <p:tag name="KSO_WM_UNIT_PRESET_TEXT" val="单击此处添加文本具体内容，简明扼要的阐述您的观点。根据需要可酌情增减文字，以便观者准确的理解您传达的思想。"/>
  <p:tag name="KSO_WM_UNIT_TEXT_FILL_FORE_SCHEMECOLOR_INDEX" val="13"/>
  <p:tag name="KSO_WM_UNIT_TEXT_FILL_TYPE"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71_3*l_h_i*1_2_1"/>
  <p:tag name="KSO_WM_TEMPLATE_CATEGORY" val="diagram"/>
  <p:tag name="KSO_WM_TEMPLATE_INDEX" val="71"/>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71_3*l_h_i*1_2_1"/>
  <p:tag name="KSO_WM_TEMPLATE_CATEGORY" val="diagram"/>
  <p:tag name="KSO_WM_TEMPLATE_INDEX" val="71"/>
  <p:tag name="KSO_WM_UNIT_LAYERLEVEL" val="1_1_1"/>
  <p:tag name="KSO_WM_TAG_VERSION" val="1.0"/>
  <p:tag name="KSO_WM_BEAUTIFY_FLAG" val="#wm#"/>
  <p:tag name="KSO_WM_UNIT_TEXT_FILL_FORE_SCHEMECOLOR_INDEX" val="14"/>
  <p:tag name="KSO_WM_UNIT_TEXT_FILL_TYPE"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81264_1*l_h_i*1_1_1"/>
  <p:tag name="KSO_WM_TEMPLATE_CATEGORY" val="diagram"/>
  <p:tag name="KSO_WM_TEMPLATE_INDEX" val="20181264"/>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181264_1*l_h_i*1_1_2"/>
  <p:tag name="KSO_WM_TEMPLATE_CATEGORY" val="diagram"/>
  <p:tag name="KSO_WM_TEMPLATE_INDEX" val="20181264"/>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181264_1*l_h_i*1_1_3"/>
  <p:tag name="KSO_WM_TEMPLATE_CATEGORY" val="diagram"/>
  <p:tag name="KSO_WM_TEMPLATE_INDEX" val="20181264"/>
  <p:tag name="KSO_WM_UNIT_LAYERLEVEL" val="1_1_1"/>
  <p:tag name="KSO_WM_TAG_VERSION" val="1.0"/>
  <p:tag name="KSO_WM_BEAUTIFY_FLAG" val="#wm#"/>
  <p:tag name="KSO_WM_UNIT_TEXT_FILL_FORE_SCHEMECOLOR_INDEX" val="13"/>
  <p:tag name="KSO_WM_UNIT_TEXT_FILL_TYPE" val="1"/>
</p:tagLst>
</file>

<file path=ppt/tags/tag74.xml><?xml version="1.0" encoding="utf-8"?>
<p:tagLst xmlns:p="http://schemas.openxmlformats.org/presentationml/2006/main">
  <p:tag name="KSO_WM_UNIT_SUBTYPE" val="a"/>
  <p:tag name="KSO_WM_UNIT_PRESET_TEXT" val="点击输入本栏的具体文字简明扼要地说明分项内容"/>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181264_1*l_h_f*1_1_1"/>
  <p:tag name="KSO_WM_TEMPLATE_CATEGORY" val="diagram"/>
  <p:tag name="KSO_WM_TEMPLATE_INDEX" val="20181264"/>
  <p:tag name="KSO_WM_UNIT_LAYERLEVEL" val="1_1_1"/>
  <p:tag name="KSO_WM_TAG_VERSION" val="1.0"/>
  <p:tag name="KSO_WM_BEAUTIFY_FLAG" val="#wm#"/>
  <p:tag name="KSO_WM_UNIT_TEXT_FILL_FORE_SCHEMECOLOR_INDEX" val="13"/>
  <p:tag name="KSO_WM_UNIT_TEXT_FILL_TYPE" val="1"/>
</p:tagLst>
</file>

<file path=ppt/tags/tag75.xml><?xml version="1.0" encoding="utf-8"?>
<p:tagLst xmlns:p="http://schemas.openxmlformats.org/presentationml/2006/main">
  <p:tag name="KSO_WM_UNIT_ISCONTENTSTITLE" val="0"/>
  <p:tag name="KSO_WM_UNIT_ISNUMDGMTITLE" val="0"/>
  <p:tag name="KSO_WM_UNIT_PRESET_TEXT" val="点击输入标题内容"/>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81264_1*l_h_a*1_1_1"/>
  <p:tag name="KSO_WM_TEMPLATE_CATEGORY" val="diagram"/>
  <p:tag name="KSO_WM_TEMPLATE_INDEX" val="20181264"/>
  <p:tag name="KSO_WM_UNIT_LAYERLEVEL" val="1_1_1"/>
  <p:tag name="KSO_WM_TAG_VERSION" val="1.0"/>
  <p:tag name="KSO_WM_BEAUTIFY_FLAG" val="#wm#"/>
  <p:tag name="KSO_WM_UNIT_TEXT_FILL_FORE_SCHEMECOLOR_INDEX" val="13"/>
  <p:tag name="KSO_WM_UNIT_TEXT_FILL_TYPE"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81264_1*l_h_i*1_2_1"/>
  <p:tag name="KSO_WM_TEMPLATE_CATEGORY" val="diagram"/>
  <p:tag name="KSO_WM_TEMPLATE_INDEX" val="20181264"/>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181264_1*l_h_i*1_2_2"/>
  <p:tag name="KSO_WM_TEMPLATE_CATEGORY" val="diagram"/>
  <p:tag name="KSO_WM_TEMPLATE_INDEX" val="20181264"/>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181264_1*l_h_i*1_2_3"/>
  <p:tag name="KSO_WM_TEMPLATE_CATEGORY" val="diagram"/>
  <p:tag name="KSO_WM_TEMPLATE_INDEX" val="20181264"/>
  <p:tag name="KSO_WM_UNIT_LAYERLEVEL" val="1_1_1"/>
  <p:tag name="KSO_WM_TAG_VERSION" val="1.0"/>
  <p:tag name="KSO_WM_BEAUTIFY_FLAG" val="#wm#"/>
  <p:tag name="KSO_WM_UNIT_TEXT_FILL_FORE_SCHEMECOLOR_INDEX" val="13"/>
  <p:tag name="KSO_WM_UNIT_TEXT_FILL_TYPE" val="1"/>
</p:tagLst>
</file>

<file path=ppt/tags/tag79.xml><?xml version="1.0" encoding="utf-8"?>
<p:tagLst xmlns:p="http://schemas.openxmlformats.org/presentationml/2006/main">
  <p:tag name="KSO_WM_UNIT_SUBTYPE" val="a"/>
  <p:tag name="KSO_WM_UNIT_PRESET_TEXT" val="点击输入本栏的具体文字简明扼要地说明分项内容"/>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181264_1*l_h_f*1_2_1"/>
  <p:tag name="KSO_WM_TEMPLATE_CATEGORY" val="diagram"/>
  <p:tag name="KSO_WM_TEMPLATE_INDEX" val="20181264"/>
  <p:tag name="KSO_WM_UNIT_LAYERLEVEL" val="1_1_1"/>
  <p:tag name="KSO_WM_TAG_VERSION" val="1.0"/>
  <p:tag name="KSO_WM_BEAUTIFY_FLAG" val="#wm#"/>
  <p:tag name="KSO_WM_UNIT_TEXT_FILL_FORE_SCHEMECOLOR_INDEX" val="13"/>
  <p:tag name="KSO_WM_UNIT_TEXT_FILL_TYPE" val="1"/>
</p:tagLst>
</file>

<file path=ppt/tags/tag80.xml><?xml version="1.0" encoding="utf-8"?>
<p:tagLst xmlns:p="http://schemas.openxmlformats.org/presentationml/2006/main">
  <p:tag name="KSO_WM_UNIT_ISCONTENTSTITLE" val="0"/>
  <p:tag name="KSO_WM_UNIT_ISNUMDGMTITLE" val="0"/>
  <p:tag name="KSO_WM_UNIT_PRESET_TEXT" val="点击输入标题内容"/>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81264_1*l_h_a*1_2_1"/>
  <p:tag name="KSO_WM_TEMPLATE_CATEGORY" val="diagram"/>
  <p:tag name="KSO_WM_TEMPLATE_INDEX" val="20181264"/>
  <p:tag name="KSO_WM_UNIT_LAYERLEVEL" val="1_1_1"/>
  <p:tag name="KSO_WM_TAG_VERSION" val="1.0"/>
  <p:tag name="KSO_WM_BEAUTIFY_FLAG" val="#wm#"/>
  <p:tag name="KSO_WM_UNIT_TEXT_FILL_FORE_SCHEMECOLOR_INDEX" val="13"/>
  <p:tag name="KSO_WM_UNIT_TEXT_FILL_TYPE" val="1"/>
</p:tagLst>
</file>

<file path=ppt/tags/tag81.xml><?xml version="1.0" encoding="utf-8"?>
<p:tagLst xmlns:p="http://schemas.openxmlformats.org/presentationml/2006/main">
  <p:tag name="commondata" val="eyJoZGlkIjoiNzI0MjhiN2IyZmJjN2Q4ZGRhNWJkMGNkYjk0NjdjODg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1269</Words>
  <Application>WPS 演示</Application>
  <PresentationFormat>宽屏</PresentationFormat>
  <Paragraphs>89</Paragraphs>
  <Slides>22</Slides>
  <Notes>2</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22</vt:i4>
      </vt:variant>
    </vt:vector>
  </HeadingPairs>
  <TitlesOfParts>
    <vt:vector size="36" baseType="lpstr">
      <vt:lpstr>Arial</vt:lpstr>
      <vt:lpstr>宋体</vt:lpstr>
      <vt:lpstr>Wingdings</vt:lpstr>
      <vt:lpstr>Calibri</vt:lpstr>
      <vt:lpstr>Calibri Light</vt:lpstr>
      <vt:lpstr>思源黑体 CN Bold</vt:lpstr>
      <vt:lpstr>黑体</vt:lpstr>
      <vt:lpstr>微软雅黑</vt:lpstr>
      <vt:lpstr>思源黑体 CN Heavy</vt:lpstr>
      <vt:lpstr>楷体</vt:lpstr>
      <vt:lpstr>汉仪刚艺体-85W</vt:lpstr>
      <vt:lpstr>Arial Unicode MS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鸣</cp:lastModifiedBy>
  <cp:revision>222</cp:revision>
  <dcterms:created xsi:type="dcterms:W3CDTF">2017-11-13T08:28:00Z</dcterms:created>
  <dcterms:modified xsi:type="dcterms:W3CDTF">2024-06-24T06:18:44Z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2052-12.1.0.17133</vt:lpwstr>
  </property>
  <property fmtid="{D5CDD505-2E9C-101B-9397-08002B2CF9AE}" pid="3" name="ICV">
    <vt:lpwstr>714D3C714A374F55A1AB1104712472C3_12</vt:lpwstr>
  </property>
</Properties>
</file>