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524" r:id="rId1"/>
    <p:sldMasterId id="2147491561" r:id="rId2"/>
  </p:sldMasterIdLst>
  <p:notesMasterIdLst>
    <p:notesMasterId r:id="rId3"/>
  </p:notesMasterIdLst>
  <p:sldIdLst>
    <p:sldId id="3758" r:id="rId4"/>
    <p:sldId id="3763" r:id="rId5"/>
    <p:sldId id="3767" r:id="rId6"/>
    <p:sldId id="3770" r:id="rId7"/>
    <p:sldId id="3776" r:id="rId9"/>
    <p:sldId id="3779" r:id="rId10"/>
    <p:sldId id="3782" r:id="rId11"/>
    <p:sldId id="3785" r:id="rId12"/>
    <p:sldId id="3791" r:id="rId14"/>
    <p:sldId id="3794" r:id="rId15"/>
    <p:sldId id="3797" r:id="rId16"/>
    <p:sldId id="3800" r:id="rId17"/>
    <p:sldId id="3803" r:id="rId18"/>
    <p:sldId id="3809" r:id="rId20"/>
    <p:sldId id="3812" r:id="rId21"/>
    <p:sldId id="3815" r:id="rId22"/>
    <p:sldId id="3818" r:id="rId23"/>
    <p:sldId id="3821" r:id="rId24"/>
    <p:sldId id="3827" r:id="rId26"/>
    <p:sldId id="3830" r:id="rId27"/>
    <p:sldId id="3833" r:id="rId28"/>
    <p:sldId id="3836" r:id="rId29"/>
    <p:sldId id="3839" r:id="rId30"/>
    <p:sldId id="3845" r:id="rId32"/>
    <p:sldId id="3848" r:id="rId33"/>
    <p:sldId id="3851" r:id="rId34"/>
    <p:sldId id="3854" r:id="rId35"/>
    <p:sldId id="3858"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525" r:id="rId1"/>
    <p:sldLayoutId id="2147491526" r:id="rId2"/>
    <p:sldLayoutId id="2147491527" r:id="rId3"/>
    <p:sldLayoutId id="2147491528" r:id="rId4"/>
    <p:sldLayoutId id="2147491529" r:id="rId5"/>
    <p:sldLayoutId id="2147491530" r:id="rId6"/>
    <p:sldLayoutId id="2147491531" r:id="rId7"/>
    <p:sldLayoutId id="2147491532" r:id="rId8"/>
    <p:sldLayoutId id="2147491533" r:id="rId9"/>
    <p:sldLayoutId id="2147491534" r:id="rId10"/>
    <p:sldLayoutId id="214749153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562" r:id="rId1"/>
    <p:sldLayoutId id="2147491563" r:id="rId2"/>
    <p:sldLayoutId id="2147491564" r:id="rId3"/>
    <p:sldLayoutId id="2147491565" r:id="rId4"/>
    <p:sldLayoutId id="2147491566" r:id="rId5"/>
    <p:sldLayoutId id="2147491567" r:id="rId6"/>
    <p:sldLayoutId id="2147491568" r:id="rId7"/>
    <p:sldLayoutId id="2147491569" r:id="rId8"/>
    <p:sldLayoutId id="2147491570" r:id="rId9"/>
    <p:sldLayoutId id="2147491571" r:id="rId10"/>
    <p:sldLayoutId id="214749157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tags" Target="../tags/tag163.xml"/><Relationship Id="rId10" Type="http://schemas.openxmlformats.org/officeDocument/2006/relationships/tags" Target="../tags/tag164.xml"/><Relationship Id="rId11" Type="http://schemas.openxmlformats.org/officeDocument/2006/relationships/tags" Target="../tags/tag165.xml"/><Relationship Id="rId12" Type="http://schemas.openxmlformats.org/officeDocument/2006/relationships/tags" Target="../tags/tag166.xml"/><Relationship Id="rId13" Type="http://schemas.openxmlformats.org/officeDocument/2006/relationships/tags" Target="../tags/tag167.xml"/><Relationship Id="rId14" Type="http://schemas.openxmlformats.org/officeDocument/2006/relationships/tags" Target="../tags/tag168.xml"/><Relationship Id="rId15" Type="http://schemas.openxmlformats.org/officeDocument/2006/relationships/tags" Target="../tags/tag169.xml"/><Relationship Id="rId16" Type="http://schemas.openxmlformats.org/officeDocument/2006/relationships/tags" Target="../tags/tag170.xml"/><Relationship Id="rId17"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tags" Target="../tags/tag226.xml"/><Relationship Id="rId14" Type="http://schemas.openxmlformats.org/officeDocument/2006/relationships/tags" Target="../tags/tag227.xml"/><Relationship Id="rId15" Type="http://schemas.openxmlformats.org/officeDocument/2006/relationships/tags" Target="../tags/tag228.xml"/><Relationship Id="rId16" Type="http://schemas.openxmlformats.org/officeDocument/2006/relationships/tags" Target="../tags/tag229.xml"/><Relationship Id="rId17" Type="http://schemas.openxmlformats.org/officeDocument/2006/relationships/tags" Target="../tags/tag230.xml"/><Relationship Id="rId18" Type="http://schemas.openxmlformats.org/officeDocument/2006/relationships/tags" Target="../tags/tag231.xml"/><Relationship Id="rId19" Type="http://schemas.openxmlformats.org/officeDocument/2006/relationships/tags" Target="../tags/tag232.xml"/><Relationship Id="rId20" Type="http://schemas.openxmlformats.org/officeDocument/2006/relationships/tags" Target="../tags/tag233.xml"/><Relationship Id="rId21" Type="http://schemas.openxmlformats.org/officeDocument/2006/relationships/tags" Target="../tags/tag234.xml"/><Relationship Id="rId22" Type="http://schemas.openxmlformats.org/officeDocument/2006/relationships/tags" Target="../tags/tag235.xml"/><Relationship Id="rId23" Type="http://schemas.openxmlformats.org/officeDocument/2006/relationships/tags" Target="../tags/tag236.xml"/><Relationship Id="rId24" Type="http://schemas.openxmlformats.org/officeDocument/2006/relationships/tags" Target="../tags/tag237.xml"/><Relationship Id="rId25" Type="http://schemas.openxmlformats.org/officeDocument/2006/relationships/tags" Target="../tags/tag238.xml"/><Relationship Id="rId26" Type="http://schemas.openxmlformats.org/officeDocument/2006/relationships/tags" Target="../tags/tag239.xml"/><Relationship Id="rId27" Type="http://schemas.openxmlformats.org/officeDocument/2006/relationships/tags" Target="../tags/tag240.xml"/><Relationship Id="rId28" Type="http://schemas.openxmlformats.org/officeDocument/2006/relationships/tags" Target="../tags/tag241.xml"/><Relationship Id="rId29" Type="http://schemas.openxmlformats.org/officeDocument/2006/relationships/tags" Target="../tags/tag242.xml"/><Relationship Id="rId30"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tags" Target="../tags/tag328.xml"/><Relationship Id="rId14" Type="http://schemas.openxmlformats.org/officeDocument/2006/relationships/tags" Target="../tags/tag329.xml"/><Relationship Id="rId15" Type="http://schemas.openxmlformats.org/officeDocument/2006/relationships/tags" Target="../tags/tag330.xml"/><Relationship Id="rId16" Type="http://schemas.openxmlformats.org/officeDocument/2006/relationships/tags" Target="../tags/tag331.xml"/><Relationship Id="rId17" Type="http://schemas.openxmlformats.org/officeDocument/2006/relationships/tags" Target="../tags/tag332.xml"/><Relationship Id="rId18" Type="http://schemas.openxmlformats.org/officeDocument/2006/relationships/tags" Target="../tags/tag333.xml"/><Relationship Id="rId19" Type="http://schemas.openxmlformats.org/officeDocument/2006/relationships/tags" Target="../tags/tag334.xml"/><Relationship Id="rId20" Type="http://schemas.openxmlformats.org/officeDocument/2006/relationships/tags" Target="../tags/tag335.xml"/><Relationship Id="rId21" Type="http://schemas.openxmlformats.org/officeDocument/2006/relationships/tags" Target="../tags/tag336.xml"/><Relationship Id="rId22" Type="http://schemas.openxmlformats.org/officeDocument/2006/relationships/tags" Target="../tags/tag337.xml"/><Relationship Id="rId23" Type="http://schemas.openxmlformats.org/officeDocument/2006/relationships/tags" Target="../tags/tag338.xml"/><Relationship Id="rId24" Type="http://schemas.openxmlformats.org/officeDocument/2006/relationships/tags" Target="../tags/tag339.xml"/><Relationship Id="rId25" Type="http://schemas.openxmlformats.org/officeDocument/2006/relationships/tags" Target="../tags/tag340.xml"/><Relationship Id="rId26" Type="http://schemas.openxmlformats.org/officeDocument/2006/relationships/tags" Target="../tags/tag341.xml"/><Relationship Id="rId27" Type="http://schemas.openxmlformats.org/officeDocument/2006/relationships/tags" Target="../tags/tag342.xml"/><Relationship Id="rId28" Type="http://schemas.openxmlformats.org/officeDocument/2006/relationships/tags" Target="../tags/tag343.xml"/><Relationship Id="rId29" Type="http://schemas.openxmlformats.org/officeDocument/2006/relationships/tags" Target="../tags/tag344.xml"/><Relationship Id="rId30"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tags" Target="../tags/tag377.xml"/><Relationship Id="rId14" Type="http://schemas.openxmlformats.org/officeDocument/2006/relationships/tags" Target="../tags/tag378.xml"/><Relationship Id="rId15" Type="http://schemas.openxmlformats.org/officeDocument/2006/relationships/tags" Target="../tags/tag379.xml"/><Relationship Id="rId16" Type="http://schemas.openxmlformats.org/officeDocument/2006/relationships/tags" Target="../tags/tag380.xml"/><Relationship Id="rId17" Type="http://schemas.openxmlformats.org/officeDocument/2006/relationships/tags" Target="../tags/tag381.xml"/><Relationship Id="rId18" Type="http://schemas.openxmlformats.org/officeDocument/2006/relationships/tags" Target="../tags/tag382.xml"/><Relationship Id="rId19" Type="http://schemas.openxmlformats.org/officeDocument/2006/relationships/tags" Target="../tags/tag383.xml"/><Relationship Id="rId20" Type="http://schemas.openxmlformats.org/officeDocument/2006/relationships/tags" Target="../tags/tag384.xml"/><Relationship Id="rId2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
            </a:r>
            <a:endParaRPr altLang="en-US" lang="zh-CN"/>
          </a:p>
        </p:txBody>
      </p:sp>
      <p:sp>
        <p:nvSpPr>
          <p:cNvPr id="1048650" name="标题 4"/>
          <p:cNvSpPr>
            <a:spLocks noGrp="1"/>
          </p:cNvSpPr>
          <p:nvPr>
            <p:ph type="title" idx="5"/>
            <p:custDataLst>
              <p:tags r:id="rId2"/>
            </p:custDataLst>
          </p:nvPr>
        </p:nvSpPr>
        <p:spPr/>
        <p:txBody>
          <a:bodyPr/>
          <a:p>
            <a:r>
              <a:rPr altLang="en-US" lang="zh-CN"/>
              <a:t>人工智能在智能市场营销中的应用</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人工智能在智能市场营销中的现状</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fontScale="8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人工智能在智能市场营销中的技术应用</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人工智能在智能市场营销中的具体应用场景</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fontScale="8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人工智能在智能市场营销中的实践案例</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人工智能在智能市场营销中的未来趋势</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文本占位符 1"/>
          <p:cNvSpPr>
            <a:spLocks noGrp="1"/>
          </p:cNvSpPr>
          <p:nvPr>
            <p:ph type="body" idx="2"/>
            <p:custDataLst>
              <p:tags r:id="rId1"/>
            </p:custDataLst>
          </p:nvPr>
        </p:nvSpPr>
        <p:spPr/>
        <p:txBody>
          <a:bodyPr/>
          <a:p>
            <a:r>
              <a:rPr altLang="en-US" lang="zh-CN"/>
              <a:t>Part Two</a:t>
            </a:r>
            <a:endParaRPr altLang="en-US" lang="zh-CN"/>
          </a:p>
        </p:txBody>
      </p:sp>
      <p:sp>
        <p:nvSpPr>
          <p:cNvPr id="1048928" name="标题 3"/>
          <p:cNvSpPr>
            <a:spLocks noGrp="1"/>
          </p:cNvSpPr>
          <p:nvPr>
            <p:ph type="title" idx="1"/>
            <p:custDataLst>
              <p:tags r:id="rId2"/>
            </p:custDataLst>
          </p:nvPr>
        </p:nvSpPr>
        <p:spPr/>
        <p:txBody>
          <a:bodyPr/>
          <a:p>
            <a:r>
              <a:rPr altLang="en-US" lang="zh-CN"/>
              <a:t>人工智能在智能市场营销中的现状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0" name="标题 1"/>
          <p:cNvSpPr>
            <a:spLocks noGrp="1"/>
          </p:cNvSpPr>
          <p:nvPr>
            <p:ph type="title" idx="2"/>
          </p:nvPr>
        </p:nvSpPr>
        <p:spPr/>
        <p:txBody>
          <a:bodyPr/>
          <a:p>
            <a:r>
              <a:rPr altLang="en-US" lang="zh-CN"/>
              <a:t>人工智能在智能市场营销中的应用范围</a:t>
            </a:r>
            <a:endParaRPr altLang="en-US" lang="zh-CN"/>
          </a:p>
        </p:txBody>
      </p:sp>
      <p:sp>
        <p:nvSpPr>
          <p:cNvPr id="1048992"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94"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8996"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客户画像：通过人工智能技术对客户进行精准画像，了解客户需求和偏好</a:t>
            </a:r>
            <a:endParaRPr altLang="en-US" dirty="0" sz="2000" lang="zh-CN" spc="200">
              <a:solidFill>
                <a:schemeClr val="tx1">
                  <a:lumMod val="85000"/>
                  <a:lumOff val="15000"/>
                </a:schemeClr>
              </a:solidFill>
              <a:latin typeface="+mn-ea"/>
              <a:sym typeface="+mn-ea"/>
            </a:endParaRPr>
          </a:p>
        </p:txBody>
      </p:sp>
      <p:sp>
        <p:nvSpPr>
          <p:cNvPr id="1048998"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0"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02"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智能推荐：根据客户画像和历史行为数据，为客户提供个性化的产品推荐</a:t>
            </a:r>
            <a:endParaRPr altLang="en-US" dirty="0" sz="2000" lang="zh-CN" spc="200">
              <a:solidFill>
                <a:schemeClr val="tx1">
                  <a:lumMod val="85000"/>
                  <a:lumOff val="15000"/>
                </a:schemeClr>
              </a:solidFill>
              <a:latin typeface="+mn-ea"/>
              <a:sym typeface="+mn-ea"/>
            </a:endParaRPr>
          </a:p>
        </p:txBody>
      </p:sp>
      <p:sp>
        <p:nvSpPr>
          <p:cNvPr id="1049004"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6"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08"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智能客服：通过自然语言处理技术，实现智能客服机器人，提高客户服务效率</a:t>
            </a:r>
            <a:endParaRPr altLang="en-US" dirty="0" sz="2000" lang="zh-CN" spc="200">
              <a:solidFill>
                <a:schemeClr val="tx1">
                  <a:lumMod val="85000"/>
                  <a:lumOff val="15000"/>
                </a:schemeClr>
              </a:solidFill>
              <a:latin typeface="+mn-ea"/>
              <a:sym typeface="+mn-ea"/>
            </a:endParaRPr>
          </a:p>
        </p:txBody>
      </p:sp>
      <p:sp>
        <p:nvSpPr>
          <p:cNvPr id="1049010"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12"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14"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营销自动化：通过人工智能技术实现营销自动化，提高营销效率和效果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8" name="标题 1"/>
          <p:cNvSpPr>
            <a:spLocks noGrp="1"/>
          </p:cNvSpPr>
          <p:nvPr>
            <p:ph type="title" idx="2"/>
          </p:nvPr>
        </p:nvSpPr>
        <p:spPr/>
        <p:txBody>
          <a:bodyPr/>
          <a:p>
            <a:r>
              <a:rPr altLang="en-US" lang="zh-CN"/>
              <a:t>人工智能在智能市场营销中的优势</a:t>
            </a:r>
            <a:endParaRPr altLang="en-US" lang="zh-CN"/>
          </a:p>
        </p:txBody>
      </p:sp>
      <p:sp>
        <p:nvSpPr>
          <p:cNvPr id="1049050"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2"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精准定位：通过大数据分析，精准识别目标客户群体</a:t>
            </a:r>
            <a:endParaRPr altLang="en-US" dirty="0" sz="2000" lang="zh-CN" spc="150">
              <a:solidFill>
                <a:schemeClr val="tx1">
                  <a:lumMod val="75000"/>
                  <a:lumOff val="25000"/>
                </a:schemeClr>
              </a:solidFill>
              <a:latin typeface="+mn-ea"/>
              <a:sym typeface="+mn-ea"/>
            </a:endParaRPr>
          </a:p>
        </p:txBody>
      </p:sp>
      <p:sp>
        <p:nvSpPr>
          <p:cNvPr id="1049054"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6"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8"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个性化推荐：根据用户兴趣和需求，提供个性化产品和服务推荐</a:t>
            </a:r>
            <a:endParaRPr altLang="en-US" dirty="0" sz="2000" lang="zh-CN" spc="150">
              <a:solidFill>
                <a:schemeClr val="tx1">
                  <a:lumMod val="75000"/>
                  <a:lumOff val="25000"/>
                </a:schemeClr>
              </a:solidFill>
              <a:latin typeface="+mn-ea"/>
              <a:sym typeface="+mn-ea"/>
            </a:endParaRPr>
          </a:p>
        </p:txBody>
      </p:sp>
      <p:sp>
        <p:nvSpPr>
          <p:cNvPr id="1049060"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2"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4"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智能客服：提高客户服务效率，提升客户满意度</a:t>
            </a:r>
            <a:endParaRPr altLang="en-US" dirty="0" sz="2000" lang="zh-CN" spc="150">
              <a:solidFill>
                <a:schemeClr val="tx1">
                  <a:lumMod val="75000"/>
                  <a:lumOff val="25000"/>
                </a:schemeClr>
              </a:solidFill>
              <a:latin typeface="+mn-ea"/>
              <a:sym typeface="+mn-ea"/>
            </a:endParaRPr>
          </a:p>
        </p:txBody>
      </p:sp>
      <p:sp>
        <p:nvSpPr>
          <p:cNvPr id="1049066"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8"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0"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营销效果评估：实时监测营销活动效果，为后续优化提供数据支持</a:t>
            </a:r>
            <a:endParaRPr altLang="en-US" dirty="0" sz="2000" lang="zh-CN" spc="150">
              <a:solidFill>
                <a:schemeClr val="tx1">
                  <a:lumMod val="75000"/>
                  <a:lumOff val="25000"/>
                </a:schemeClr>
              </a:solidFill>
              <a:latin typeface="+mn-ea"/>
              <a:sym typeface="+mn-ea"/>
            </a:endParaRPr>
          </a:p>
        </p:txBody>
      </p:sp>
      <p:sp>
        <p:nvSpPr>
          <p:cNvPr id="1049072"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6" name="标题 1"/>
          <p:cNvSpPr>
            <a:spLocks noGrp="1"/>
          </p:cNvSpPr>
          <p:nvPr>
            <p:ph type="title" idx="2"/>
          </p:nvPr>
        </p:nvSpPr>
        <p:spPr/>
        <p:txBody>
          <a:bodyPr/>
          <a:p>
            <a:r>
              <a:rPr altLang="en-US" lang="zh-CN"/>
              <a:t>人工智能在智能市场营销中的挑战</a:t>
            </a:r>
            <a:endParaRPr altLang="en-US" lang="zh-CN"/>
          </a:p>
        </p:txBody>
      </p:sp>
      <p:sp>
        <p:nvSpPr>
          <p:cNvPr id="1049108"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0"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2"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数据隐私和安全问题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4"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6"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8"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技术成熟度和可靠性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0"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2"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4"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缺乏标准化和监管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6"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8"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0"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人工智能与人类智能的融合问题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4"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66" name="标题 3"/>
          <p:cNvSpPr>
            <a:spLocks noGrp="1"/>
          </p:cNvSpPr>
          <p:nvPr>
            <p:ph type="title" idx="1"/>
            <p:custDataLst>
              <p:tags r:id="rId2"/>
            </p:custDataLst>
          </p:nvPr>
        </p:nvSpPr>
        <p:spPr/>
        <p:txBody>
          <a:bodyPr/>
          <a:p>
            <a:r>
              <a:rPr altLang="en-US" lang="zh-CN"/>
              <a:t>人工智能在智能市场营销中的技术应用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8" name="标题 1"/>
          <p:cNvSpPr>
            <a:spLocks noGrp="1"/>
          </p:cNvSpPr>
          <p:nvPr>
            <p:ph type="title" idx="2"/>
          </p:nvPr>
        </p:nvSpPr>
        <p:spPr/>
        <p:txBody>
          <a:bodyPr/>
          <a:p>
            <a:r>
              <a:rPr altLang="en-US" lang="zh-CN"/>
              <a:t>自然语言处理技术</a:t>
            </a:r>
            <a:endParaRPr altLang="en-US" lang="zh-CN"/>
          </a:p>
        </p:txBody>
      </p:sp>
      <p:sp>
        <p:nvSpPr>
          <p:cNvPr id="1049230"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实现方式：通过机器学习、深度学习等技术，使计算机能够理解和生成自然语言</a:t>
            </a:r>
            <a:endParaRPr altLang="zh-CN" dirty="0" sz="1600" lang="en-US">
              <a:solidFill>
                <a:schemeClr val="dk1">
                  <a:lumMod val="80000"/>
                  <a:lumOff val="20000"/>
                </a:schemeClr>
              </a:solidFill>
              <a:latin typeface="+mn-ea"/>
              <a:sym typeface="+mn-ea"/>
            </a:endParaRPr>
          </a:p>
        </p:txBody>
      </p:sp>
      <p:sp>
        <p:nvSpPr>
          <p:cNvPr id="1049238"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定义：自然语言处理技术是一种使计算机理解和处理人类语言的技术</a:t>
            </a:r>
            <a:endParaRPr altLang="en-US" dirty="0" sz="1600" lang="zh-CN">
              <a:solidFill>
                <a:schemeClr val="dk1">
                  <a:lumMod val="80000"/>
                  <a:lumOff val="20000"/>
                </a:schemeClr>
              </a:solidFill>
              <a:latin typeface="+mn-ea"/>
              <a:sym typeface="+mn-ea"/>
            </a:endParaRPr>
          </a:p>
        </p:txBody>
      </p:sp>
      <p:sp>
        <p:nvSpPr>
          <p:cNvPr id="1049246"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应用：在智能市场营销中，自然语言处理技术可以帮助企业分析消费者反馈、挖掘用户需求、优化产品描述等</a:t>
            </a:r>
            <a:endParaRPr altLang="en-US" dirty="0" lang="zh-CN">
              <a:solidFill>
                <a:schemeClr val="dk1">
                  <a:lumMod val="80000"/>
                  <a:lumOff val="20000"/>
                </a:schemeClr>
              </a:solidFill>
              <a:latin typeface="+mn-ea"/>
              <a:sym typeface="+mn-ea"/>
            </a:endParaRPr>
          </a:p>
        </p:txBody>
      </p:sp>
      <p:sp>
        <p:nvSpPr>
          <p:cNvPr id="1049254"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优势：提高营销效率、降低成本、增强用户体验</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4" name="标题 1"/>
          <p:cNvSpPr>
            <a:spLocks noGrp="1"/>
          </p:cNvSpPr>
          <p:nvPr>
            <p:ph type="title" idx="2"/>
          </p:nvPr>
        </p:nvSpPr>
        <p:spPr/>
        <p:txBody>
          <a:bodyPr/>
          <a:p>
            <a:r>
              <a:rPr altLang="en-US" lang="zh-CN"/>
              <a:t>机器学习技术</a:t>
            </a:r>
            <a:endParaRPr altLang="en-US" lang="zh-CN"/>
          </a:p>
        </p:txBody>
      </p:sp>
      <p:sp>
        <p:nvSpPr>
          <p:cNvPr id="1049296"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定义：机器学习是一种使计算机系统能够从数据中学习并改进其性能的技术</a:t>
            </a:r>
            <a:endParaRPr altLang="en-US" dirty="0" sz="1200" lang="zh-CN" spc="150">
              <a:solidFill>
                <a:schemeClr val="tx1">
                  <a:lumMod val="65000"/>
                  <a:lumOff val="35000"/>
                </a:schemeClr>
              </a:solidFill>
              <a:latin typeface="+mn-ea"/>
              <a:sym typeface="+mn-ea"/>
            </a:endParaRPr>
          </a:p>
        </p:txBody>
      </p:sp>
      <p:sp>
        <p:nvSpPr>
          <p:cNvPr id="1049298"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在智能市场营销中的应用：通过分析大量数据，预测消费者行为，制定个性化营销策略</a:t>
            </a:r>
            <a:endParaRPr altLang="en-US" dirty="0" sz="1200" lang="zh-CN" spc="150">
              <a:solidFill>
                <a:schemeClr val="tx1">
                  <a:lumMod val="65000"/>
                  <a:lumOff val="35000"/>
                </a:schemeClr>
              </a:solidFill>
              <a:latin typeface="+mn-ea"/>
              <a:sym typeface="+mn-ea"/>
            </a:endParaRPr>
          </a:p>
        </p:txBody>
      </p:sp>
      <p:sp>
        <p:nvSpPr>
          <p:cNvPr id="1049300"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常见算法：监督学习、无监督学习、强化学习等</a:t>
            </a:r>
            <a:endParaRPr altLang="en-US" dirty="0" sz="1200" lang="zh-CN" spc="150">
              <a:solidFill>
                <a:schemeClr val="tx1">
                  <a:lumMod val="65000"/>
                  <a:lumOff val="35000"/>
                </a:schemeClr>
              </a:solidFill>
              <a:latin typeface="+mn-ea"/>
              <a:sym typeface="+mn-ea"/>
            </a:endParaRPr>
          </a:p>
        </p:txBody>
      </p:sp>
      <p:sp>
        <p:nvSpPr>
          <p:cNvPr id="1049302"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优势：提高预测精度、降低成本、提高效率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36" name="标题 1"/>
          <p:cNvSpPr>
            <a:spLocks noGrp="1"/>
          </p:cNvSpPr>
          <p:nvPr>
            <p:ph type="title" idx="2"/>
          </p:nvPr>
        </p:nvSpPr>
        <p:spPr/>
        <p:txBody>
          <a:bodyPr/>
          <a:p>
            <a:r>
              <a:rPr altLang="en-US" lang="zh-CN"/>
              <a:t>深度学习技术</a:t>
            </a:r>
            <a:endParaRPr altLang="en-US" lang="zh-CN"/>
          </a:p>
        </p:txBody>
      </p:sp>
      <p:sp>
        <p:nvSpPr>
          <p:cNvPr id="104933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定义与原理：介绍深度学习的基本概念、原理及其在智能市场营销中的应用</a:t>
            </a:r>
            <a:endParaRPr altLang="en-US" dirty="0" sz="2000" lang="zh-CN" spc="150">
              <a:solidFill>
                <a:schemeClr val="tx1">
                  <a:lumMod val="85000"/>
                  <a:lumOff val="15000"/>
                </a:schemeClr>
              </a:solidFill>
              <a:latin typeface="+mn-ea"/>
              <a:sym typeface="+mn-ea"/>
            </a:endParaRPr>
          </a:p>
        </p:txBody>
      </p:sp>
      <p:sp>
        <p:nvSpPr>
          <p:cNvPr id="104934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神经网络模型：介绍常见的神经网络模型，如卷积神经网络、循环神经网络等，并说明它们在智能市场营销中的应用</a:t>
            </a:r>
            <a:endParaRPr altLang="en-US" dirty="0" sz="2000" lang="zh-CN" spc="150">
              <a:solidFill>
                <a:schemeClr val="tx1">
                  <a:lumMod val="85000"/>
                  <a:lumOff val="15000"/>
                </a:schemeClr>
              </a:solidFill>
              <a:latin typeface="+mn-ea"/>
              <a:sym typeface="+mn-ea"/>
            </a:endParaRPr>
          </a:p>
        </p:txBody>
      </p:sp>
      <p:sp>
        <p:nvSpPr>
          <p:cNvPr id="104935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训练与优化：介绍深度学习模型的训练方法、优化技巧以及在智能市场营销中的应用</a:t>
            </a:r>
            <a:endParaRPr altLang="en-US" dirty="0" sz="2000" lang="zh-CN" spc="150">
              <a:solidFill>
                <a:schemeClr val="tx1">
                  <a:lumMod val="85000"/>
                  <a:lumOff val="15000"/>
                </a:schemeClr>
              </a:solidFill>
              <a:latin typeface="+mn-ea"/>
              <a:sym typeface="+mn-ea"/>
            </a:endParaRPr>
          </a:p>
        </p:txBody>
      </p:sp>
      <p:sp>
        <p:nvSpPr>
          <p:cNvPr id="104935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实际案例：分享一些成功的深度学习技术在智能市场营销中的应用案例，如图像识别、语音识别、自然语言处理等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4" name="标题 1"/>
          <p:cNvSpPr>
            <a:spLocks noGrp="1"/>
          </p:cNvSpPr>
          <p:nvPr>
            <p:ph type="title" idx="2"/>
          </p:nvPr>
        </p:nvSpPr>
        <p:spPr/>
        <p:txBody>
          <a:bodyPr/>
          <a:p>
            <a:r>
              <a:rPr altLang="en-US" lang="zh-CN"/>
              <a:t>计算机视觉技术</a:t>
            </a:r>
            <a:endParaRPr altLang="en-US" lang="zh-CN"/>
          </a:p>
        </p:txBody>
      </p:sp>
      <p:sp>
        <p:nvSpPr>
          <p:cNvPr id="1049396"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0"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定义：计算机视觉技术是一种模拟人类视觉系统的方法，通过图像处理、模式识别等技术对图像进行分析和理解</a:t>
            </a:r>
            <a:endParaRPr altLang="en-US" dirty="0" sz="2000" lang="zh-CN" spc="150">
              <a:solidFill>
                <a:schemeClr val="tx1">
                  <a:lumMod val="85000"/>
                  <a:lumOff val="15000"/>
                </a:schemeClr>
              </a:solidFill>
              <a:latin typeface="+mn-ea"/>
              <a:sym typeface="+mn-ea"/>
            </a:endParaRPr>
          </a:p>
        </p:txBody>
      </p:sp>
      <p:sp>
        <p:nvSpPr>
          <p:cNvPr id="1049402"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应用：在智能市场营销中，计算机视觉技术可用于识别目标客户、分析消费者行为、监测竞争对手等</a:t>
            </a:r>
            <a:endParaRPr altLang="en-US" dirty="0" sz="2000" lang="zh-CN" spc="150">
              <a:solidFill>
                <a:schemeClr val="tx1">
                  <a:lumMod val="85000"/>
                  <a:lumOff val="15000"/>
                </a:schemeClr>
              </a:solidFill>
              <a:latin typeface="+mn-ea"/>
              <a:sym typeface="+mn-ea"/>
            </a:endParaRPr>
          </a:p>
        </p:txBody>
      </p:sp>
      <p:sp>
        <p:nvSpPr>
          <p:cNvPr id="1049408"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0"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优势：提高数据处理的准确性和效率，降低人工成本，实现自动化和智能化</a:t>
            </a:r>
            <a:endParaRPr altLang="en-US" dirty="0" sz="2000" lang="zh-CN" spc="150">
              <a:solidFill>
                <a:schemeClr val="tx1">
                  <a:lumMod val="85000"/>
                  <a:lumOff val="15000"/>
                </a:schemeClr>
              </a:solidFill>
              <a:latin typeface="+mn-ea"/>
              <a:sym typeface="+mn-ea"/>
            </a:endParaRPr>
          </a:p>
        </p:txBody>
      </p:sp>
      <p:sp>
        <p:nvSpPr>
          <p:cNvPr id="1049414"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6"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未来发展：随着技术的不断进步，计算机视觉技术在智能市场营销中的应用将更加广泛和深入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2"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54" name="标题 3"/>
          <p:cNvSpPr>
            <a:spLocks noGrp="1"/>
          </p:cNvSpPr>
          <p:nvPr>
            <p:ph type="title" idx="1"/>
            <p:custDataLst>
              <p:tags r:id="rId2"/>
            </p:custDataLst>
          </p:nvPr>
        </p:nvSpPr>
        <p:spPr/>
        <p:txBody>
          <a:bodyPr/>
          <a:p>
            <a:r>
              <a:rPr altLang="en-US" lang="zh-CN"/>
              <a:t>人工智能在智能市场营销中的具体应用场景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16" name="标题 1"/>
          <p:cNvSpPr>
            <a:spLocks noGrp="1"/>
          </p:cNvSpPr>
          <p:nvPr>
            <p:ph type="title" idx="2"/>
          </p:nvPr>
        </p:nvSpPr>
        <p:spPr/>
        <p:txBody>
          <a:bodyPr/>
          <a:p>
            <a:r>
              <a:rPr altLang="en-US" lang="zh-CN"/>
              <a:t>智能推荐系统</a:t>
            </a:r>
            <a:endParaRPr altLang="en-US" lang="zh-CN"/>
          </a:p>
        </p:txBody>
      </p:sp>
      <p:sp>
        <p:nvSpPr>
          <p:cNvPr id="104951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定义：基于人工智能技术的推荐系统</a:t>
            </a:r>
            <a:endParaRPr altLang="en-US" dirty="0" sz="2000" lang="zh-CN" spc="150">
              <a:solidFill>
                <a:schemeClr val="tx1">
                  <a:lumMod val="85000"/>
                  <a:lumOff val="15000"/>
                </a:schemeClr>
              </a:solidFill>
              <a:latin typeface="+mn-ea"/>
              <a:sym typeface="+mn-ea"/>
            </a:endParaRPr>
          </a:p>
        </p:txBody>
      </p:sp>
      <p:sp>
        <p:nvSpPr>
          <p:cNvPr id="104952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应用场景：电商、音乐、视频等领域</a:t>
            </a:r>
            <a:endParaRPr altLang="en-US" dirty="0" sz="2000" lang="zh-CN" spc="150">
              <a:solidFill>
                <a:schemeClr val="tx1">
                  <a:lumMod val="85000"/>
                  <a:lumOff val="15000"/>
                </a:schemeClr>
              </a:solidFill>
              <a:latin typeface="+mn-ea"/>
              <a:sym typeface="+mn-ea"/>
            </a:endParaRPr>
          </a:p>
        </p:txBody>
      </p:sp>
      <p:sp>
        <p:nvSpPr>
          <p:cNvPr id="104953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工作原理：通过分析用户行为、兴趣和偏好，为用户提供个性化的推荐</a:t>
            </a:r>
            <a:endParaRPr altLang="en-US" dirty="0" sz="2000" lang="zh-CN" spc="150">
              <a:solidFill>
                <a:schemeClr val="tx1">
                  <a:lumMod val="85000"/>
                  <a:lumOff val="15000"/>
                </a:schemeClr>
              </a:solidFill>
              <a:latin typeface="+mn-ea"/>
              <a:sym typeface="+mn-ea"/>
            </a:endParaRPr>
          </a:p>
        </p:txBody>
      </p:sp>
      <p:sp>
        <p:nvSpPr>
          <p:cNvPr id="104953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优势：提高用户体验，增加用户黏性，促进消费转化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74" name="标题 1"/>
          <p:cNvSpPr>
            <a:spLocks noGrp="1"/>
          </p:cNvSpPr>
          <p:nvPr>
            <p:ph type="title" idx="2"/>
          </p:nvPr>
        </p:nvSpPr>
        <p:spPr/>
        <p:txBody>
          <a:bodyPr/>
          <a:p>
            <a:r>
              <a:rPr altLang="en-US" lang="zh-CN"/>
              <a:t>智能广告投放系统</a:t>
            </a:r>
            <a:endParaRPr altLang="en-US" lang="zh-CN"/>
          </a:p>
        </p:txBody>
      </p:sp>
      <p:sp>
        <p:nvSpPr>
          <p:cNvPr id="1049576"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78"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0"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2"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4"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86"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88"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0"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2"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94"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6"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98"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0"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2"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4"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6"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08"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0"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12"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定义：智能广告投放系统是一种基于人工智能技术的广告投放平台</a:t>
            </a:r>
            <a:endParaRPr altLang="en-US" dirty="0" sz="1200" lang="zh-CN" spc="150">
              <a:solidFill>
                <a:schemeClr val="tx1">
                  <a:lumMod val="65000"/>
                  <a:lumOff val="35000"/>
                </a:schemeClr>
              </a:solidFill>
              <a:latin typeface="+mn-ea"/>
              <a:sym typeface="+mn-ea"/>
            </a:endParaRPr>
          </a:p>
        </p:txBody>
      </p:sp>
      <p:sp>
        <p:nvSpPr>
          <p:cNvPr id="1049614"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应用场景：电商、金融、教育、医疗等行业</a:t>
            </a:r>
            <a:endParaRPr altLang="en-US" dirty="0" sz="1200" lang="zh-CN" spc="150">
              <a:solidFill>
                <a:schemeClr val="tx1">
                  <a:lumMod val="65000"/>
                  <a:lumOff val="35000"/>
                </a:schemeClr>
              </a:solidFill>
              <a:latin typeface="+mn-ea"/>
              <a:sym typeface="+mn-ea"/>
            </a:endParaRPr>
          </a:p>
        </p:txBody>
      </p:sp>
      <p:sp>
        <p:nvSpPr>
          <p:cNvPr id="1049616"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优势：提高广告效果，降低投放成本</a:t>
            </a:r>
            <a:endParaRPr altLang="en-US" dirty="0" sz="1200" lang="zh-CN" spc="150">
              <a:solidFill>
                <a:schemeClr val="tx1">
                  <a:lumMod val="65000"/>
                  <a:lumOff val="35000"/>
                </a:schemeClr>
              </a:solidFill>
              <a:latin typeface="+mn-ea"/>
              <a:sym typeface="+mn-ea"/>
            </a:endParaRPr>
          </a:p>
        </p:txBody>
      </p:sp>
      <p:sp>
        <p:nvSpPr>
          <p:cNvPr id="1049618"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功能：能够根据用户画像、兴趣爱好、地理位置等因素进行精准投放</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52" name="标题 1"/>
          <p:cNvSpPr>
            <a:spLocks noGrp="1"/>
          </p:cNvSpPr>
          <p:nvPr>
            <p:ph type="title" idx="2"/>
          </p:nvPr>
        </p:nvSpPr>
        <p:spPr/>
        <p:txBody>
          <a:bodyPr/>
          <a:p>
            <a:r>
              <a:rPr altLang="en-US" lang="zh-CN"/>
              <a:t>智能客户关系管理系统</a:t>
            </a:r>
            <a:endParaRPr altLang="en-US" lang="zh-CN"/>
          </a:p>
        </p:txBody>
      </p:sp>
      <p:sp>
        <p:nvSpPr>
          <p:cNvPr id="1049654"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定义：智能客户关系管理系统是一种基于人工智能技术的客户关系管理平台</a:t>
            </a:r>
            <a:endParaRPr altLang="en-US" dirty="0" sz="1200" lang="zh-CN" spc="150">
              <a:solidFill>
                <a:schemeClr val="tx1">
                  <a:lumMod val="85000"/>
                  <a:lumOff val="15000"/>
                </a:schemeClr>
              </a:solidFill>
              <a:latin typeface="+mn-ea"/>
              <a:sym typeface="+mn-ea"/>
            </a:endParaRPr>
          </a:p>
        </p:txBody>
      </p:sp>
      <p:sp>
        <p:nvSpPr>
          <p:cNvPr id="1049656"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8"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功能：通过自然语言处理、机器学习等技术，实现客户信息管理、客户沟通、销售预测等功能</a:t>
            </a:r>
            <a:endParaRPr altLang="en-US" dirty="0" sz="1200" lang="zh-CN" spc="150">
              <a:solidFill>
                <a:schemeClr val="tx1">
                  <a:lumMod val="85000"/>
                  <a:lumOff val="15000"/>
                </a:schemeClr>
              </a:solidFill>
              <a:latin typeface="+mn-ea"/>
              <a:sym typeface="+mn-ea"/>
            </a:endParaRPr>
          </a:p>
        </p:txBody>
      </p:sp>
      <p:sp>
        <p:nvSpPr>
          <p:cNvPr id="1049662"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应用场景：在智能市场营销中，智能客户关系管理系统可以帮助企业更好地了解客户需求，提高客户满意度和忠诚度，促进销售增长</a:t>
            </a:r>
            <a:endParaRPr altLang="en-US" dirty="0" sz="1200" lang="zh-CN" spc="150">
              <a:solidFill>
                <a:schemeClr val="tx1">
                  <a:lumMod val="85000"/>
                  <a:lumOff val="15000"/>
                </a:schemeClr>
              </a:solidFill>
              <a:latin typeface="+mn-ea"/>
              <a:sym typeface="+mn-ea"/>
            </a:endParaRPr>
          </a:p>
        </p:txBody>
      </p:sp>
      <p:sp>
        <p:nvSpPr>
          <p:cNvPr id="1049668"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优势：相比传统客户关系管理系统，智能客户关系管理系统更加智能化、自动化，能够提高工作效率和客户体验</a:t>
            </a:r>
            <a:endParaRPr altLang="en-US" dirty="0" sz="1200" lang="zh-CN" spc="150">
              <a:solidFill>
                <a:schemeClr val="tx1">
                  <a:lumMod val="85000"/>
                  <a:lumOff val="15000"/>
                </a:schemeClr>
              </a:solidFill>
              <a:latin typeface="+mn-ea"/>
              <a:sym typeface="+mn-ea"/>
            </a:endParaRPr>
          </a:p>
        </p:txBody>
      </p:sp>
      <p:sp>
        <p:nvSpPr>
          <p:cNvPr id="1049674"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10" name="标题 1"/>
          <p:cNvSpPr>
            <a:spLocks noGrp="1"/>
          </p:cNvSpPr>
          <p:nvPr>
            <p:ph type="title" idx="2"/>
          </p:nvPr>
        </p:nvSpPr>
        <p:spPr/>
        <p:txBody>
          <a:bodyPr/>
          <a:p>
            <a:r>
              <a:rPr altLang="en-US" lang="zh-CN"/>
              <a:t>智能营销数据分析系统</a:t>
            </a:r>
            <a:endParaRPr altLang="en-US" lang="zh-CN"/>
          </a:p>
        </p:txBody>
      </p:sp>
      <p:sp>
        <p:nvSpPr>
          <p:cNvPr id="1049712"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实时监测：对市场趋势、竞争对手和消费者行为进行实时监测和分析</a:t>
            </a:r>
            <a:endParaRPr altLang="en-US" dirty="0" sz="1200" lang="zh-CN" spc="150">
              <a:solidFill>
                <a:schemeClr val="tx1">
                  <a:lumMod val="65000"/>
                  <a:lumOff val="35000"/>
                </a:schemeClr>
              </a:solidFill>
              <a:latin typeface="+mn-ea"/>
              <a:sym typeface="+mn-ea"/>
            </a:endParaRPr>
          </a:p>
        </p:txBody>
      </p:sp>
      <p:sp>
        <p:nvSpPr>
          <p:cNvPr id="1049714"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数据挖掘：从海量数据中挖掘有价值的信息，为营销决策提供支持</a:t>
            </a:r>
            <a:endParaRPr altLang="en-US" dirty="0" sz="1200" lang="zh-CN" spc="150">
              <a:solidFill>
                <a:schemeClr val="tx1">
                  <a:lumMod val="65000"/>
                  <a:lumOff val="35000"/>
                </a:schemeClr>
              </a:solidFill>
              <a:latin typeface="+mn-ea"/>
              <a:sym typeface="+mn-ea"/>
            </a:endParaRPr>
          </a:p>
        </p:txBody>
      </p:sp>
      <p:sp>
        <p:nvSpPr>
          <p:cNvPr id="1049716"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预测模型：利用机器学习算法对市场趋势进行预测，提高营销准确度</a:t>
            </a:r>
            <a:endParaRPr altLang="en-US" dirty="0" sz="1200" lang="zh-CN" spc="150">
              <a:solidFill>
                <a:schemeClr val="tx1">
                  <a:lumMod val="65000"/>
                  <a:lumOff val="35000"/>
                </a:schemeClr>
              </a:solidFill>
              <a:latin typeface="+mn-ea"/>
              <a:sym typeface="+mn-ea"/>
            </a:endParaRPr>
          </a:p>
        </p:txBody>
      </p:sp>
      <p:sp>
        <p:nvSpPr>
          <p:cNvPr id="1049718"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个性化推荐：根据消费者历史数据和行为，为消费者提供个性化产品推荐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5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54" name="标题 3"/>
          <p:cNvSpPr>
            <a:spLocks noGrp="1"/>
          </p:cNvSpPr>
          <p:nvPr>
            <p:ph type="title" idx="1"/>
            <p:custDataLst>
              <p:tags r:id="rId2"/>
            </p:custDataLst>
          </p:nvPr>
        </p:nvSpPr>
        <p:spPr/>
        <p:txBody>
          <a:bodyPr/>
          <a:p>
            <a:r>
              <a:rPr altLang="en-US" lang="zh-CN"/>
              <a:t>人工智能在智能市场营销中的实践案例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16" name="标题 1"/>
          <p:cNvSpPr>
            <a:spLocks noGrp="1"/>
          </p:cNvSpPr>
          <p:nvPr>
            <p:ph type="title" idx="2"/>
          </p:nvPr>
        </p:nvSpPr>
        <p:spPr/>
        <p:txBody>
          <a:bodyPr/>
          <a:p>
            <a:r>
              <a:rPr altLang="en-US" lang="zh-CN"/>
              <a:t>利用人工智能实现精准营销的案例</a:t>
            </a:r>
            <a:endParaRPr altLang="en-US" lang="zh-CN"/>
          </a:p>
        </p:txBody>
      </p:sp>
      <p:sp>
        <p:nvSpPr>
          <p:cNvPr id="1049818"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案例名称：某电商平台的智能推荐系统</a:t>
            </a:r>
            <a:endParaRPr altLang="en-US" dirty="0" sz="1200" lang="zh-CN" spc="150">
              <a:solidFill>
                <a:schemeClr val="tx1">
                  <a:lumMod val="85000"/>
                  <a:lumOff val="15000"/>
                </a:schemeClr>
              </a:solidFill>
              <a:latin typeface="+mn-ea"/>
              <a:sym typeface="+mn-ea"/>
            </a:endParaRPr>
          </a:p>
        </p:txBody>
      </p:sp>
      <p:sp>
        <p:nvSpPr>
          <p:cNvPr id="1049820"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2"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4"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案例背景：该电商平台通过人工智能技术，根据用户的浏览历史、购买记录等数据，为用户推荐相关商品</a:t>
            </a:r>
            <a:endParaRPr altLang="en-US" dirty="0" sz="1200" lang="zh-CN" spc="150">
              <a:solidFill>
                <a:schemeClr val="tx1">
                  <a:lumMod val="85000"/>
                  <a:lumOff val="15000"/>
                </a:schemeClr>
              </a:solidFill>
              <a:latin typeface="+mn-ea"/>
              <a:sym typeface="+mn-ea"/>
            </a:endParaRPr>
          </a:p>
        </p:txBody>
      </p:sp>
      <p:sp>
        <p:nvSpPr>
          <p:cNvPr id="1049826"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8"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0"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实现方式：利用机器学习算法对用户数据进行挖掘和分析，根据用户兴趣和需求，为用户推荐相关商品</a:t>
            </a:r>
            <a:endParaRPr altLang="en-US" dirty="0" sz="1200" lang="zh-CN" spc="150">
              <a:solidFill>
                <a:schemeClr val="tx1">
                  <a:lumMod val="85000"/>
                  <a:lumOff val="15000"/>
                </a:schemeClr>
              </a:solidFill>
              <a:latin typeface="+mn-ea"/>
              <a:sym typeface="+mn-ea"/>
            </a:endParaRPr>
          </a:p>
        </p:txBody>
      </p:sp>
      <p:sp>
        <p:nvSpPr>
          <p:cNvPr id="1049832"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4"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6"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效果评估：通过对比实验，发现使用智能推荐系统的用户购买率提高了20%以上</a:t>
            </a:r>
            <a:endParaRPr altLang="en-US" dirty="0" sz="1200" lang="zh-CN" spc="150">
              <a:solidFill>
                <a:schemeClr val="tx1">
                  <a:lumMod val="85000"/>
                  <a:lumOff val="15000"/>
                </a:schemeClr>
              </a:solidFill>
              <a:latin typeface="+mn-ea"/>
              <a:sym typeface="+mn-ea"/>
            </a:endParaRPr>
          </a:p>
        </p:txBody>
      </p:sp>
      <p:sp>
        <p:nvSpPr>
          <p:cNvPr id="1049838"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0"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4" name="标题 1"/>
          <p:cNvSpPr>
            <a:spLocks noGrp="1"/>
          </p:cNvSpPr>
          <p:nvPr>
            <p:ph type="title" idx="2"/>
          </p:nvPr>
        </p:nvSpPr>
        <p:spPr/>
        <p:txBody>
          <a:bodyPr/>
          <a:p>
            <a:r>
              <a:rPr altLang="en-US" lang="zh-CN"/>
              <a:t>利用人工智能提升客户体验的案例</a:t>
            </a:r>
            <a:endParaRPr altLang="en-US" lang="zh-CN"/>
          </a:p>
        </p:txBody>
      </p:sp>
      <p:sp>
        <p:nvSpPr>
          <p:cNvPr id="1049876"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8"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智能推荐系统：根据用户历史数据和行为，推荐相关产品或服务，提高用户满意度和转化率</a:t>
            </a:r>
            <a:endParaRPr altLang="en-US" dirty="0" sz="2000" lang="zh-CN" spc="150">
              <a:solidFill>
                <a:schemeClr val="tx1">
                  <a:lumMod val="75000"/>
                  <a:lumOff val="25000"/>
                </a:schemeClr>
              </a:solidFill>
              <a:latin typeface="+mn-ea"/>
              <a:sym typeface="+mn-ea"/>
            </a:endParaRPr>
          </a:p>
        </p:txBody>
      </p:sp>
      <p:sp>
        <p:nvSpPr>
          <p:cNvPr id="1049880"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2"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4"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智能客服：通过自然语言处理技术，理解用户问题并提供快速、准确的解决方案，提高客户满意度</a:t>
            </a:r>
            <a:endParaRPr altLang="en-US" dirty="0" sz="2000" lang="zh-CN" spc="150">
              <a:solidFill>
                <a:schemeClr val="tx1">
                  <a:lumMod val="75000"/>
                  <a:lumOff val="25000"/>
                </a:schemeClr>
              </a:solidFill>
              <a:latin typeface="+mn-ea"/>
              <a:sym typeface="+mn-ea"/>
            </a:endParaRPr>
          </a:p>
        </p:txBody>
      </p:sp>
      <p:sp>
        <p:nvSpPr>
          <p:cNvPr id="1049886"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8"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0"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智能营销自动化：通过机器学习技术，自动化营销流程，提高营销效率和效果</a:t>
            </a:r>
            <a:endParaRPr altLang="en-US" dirty="0" sz="2000" lang="zh-CN" spc="150">
              <a:solidFill>
                <a:schemeClr val="tx1">
                  <a:lumMod val="75000"/>
                  <a:lumOff val="25000"/>
                </a:schemeClr>
              </a:solidFill>
              <a:latin typeface="+mn-ea"/>
              <a:sym typeface="+mn-ea"/>
            </a:endParaRPr>
          </a:p>
        </p:txBody>
      </p:sp>
      <p:sp>
        <p:nvSpPr>
          <p:cNvPr id="1049892"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4"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6"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智能数据分析：通过数据挖掘和分析技术，了解客户需求和市场趋势，为营销策略提供有力支持</a:t>
            </a:r>
            <a:endParaRPr altLang="en-US" dirty="0" sz="2000" lang="zh-CN" spc="150">
              <a:solidFill>
                <a:schemeClr val="tx1">
                  <a:lumMod val="75000"/>
                  <a:lumOff val="25000"/>
                </a:schemeClr>
              </a:solidFill>
              <a:latin typeface="+mn-ea"/>
              <a:sym typeface="+mn-ea"/>
            </a:endParaRPr>
          </a:p>
        </p:txBody>
      </p:sp>
      <p:sp>
        <p:nvSpPr>
          <p:cNvPr id="1049898"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32" name="标题 1"/>
          <p:cNvSpPr>
            <a:spLocks noGrp="1"/>
          </p:cNvSpPr>
          <p:nvPr>
            <p:ph type="title" idx="2"/>
          </p:nvPr>
        </p:nvSpPr>
        <p:spPr/>
        <p:txBody>
          <a:bodyPr/>
          <a:p>
            <a:r>
              <a:rPr altLang="en-US" lang="zh-CN"/>
              <a:t>利用人工智能优化广告投放的案例</a:t>
            </a:r>
            <a:endParaRPr altLang="en-US" lang="zh-CN"/>
          </a:p>
        </p:txBody>
      </p:sp>
      <p:sp>
        <p:nvSpPr>
          <p:cNvPr id="1049934"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36"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938"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案例背景：介绍广告投放的现状和存在的问题</a:t>
            </a:r>
            <a:endParaRPr altLang="en-US" dirty="0" sz="2000" lang="zh-CN" spc="200">
              <a:solidFill>
                <a:schemeClr val="tx1">
                  <a:lumMod val="85000"/>
                  <a:lumOff val="15000"/>
                </a:schemeClr>
              </a:solidFill>
              <a:latin typeface="+mn-ea"/>
              <a:sym typeface="+mn-ea"/>
            </a:endParaRPr>
          </a:p>
        </p:txBody>
      </p:sp>
      <p:sp>
        <p:nvSpPr>
          <p:cNvPr id="1049940"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42"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44"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人工智能技术应用：介绍如何利用人工智能技术对广告投放进行优化</a:t>
            </a:r>
            <a:endParaRPr altLang="en-US" dirty="0" sz="2000" lang="zh-CN" spc="200">
              <a:solidFill>
                <a:schemeClr val="tx1">
                  <a:lumMod val="85000"/>
                  <a:lumOff val="15000"/>
                </a:schemeClr>
              </a:solidFill>
              <a:latin typeface="+mn-ea"/>
              <a:sym typeface="+mn-ea"/>
            </a:endParaRPr>
          </a:p>
        </p:txBody>
      </p:sp>
      <p:sp>
        <p:nvSpPr>
          <p:cNvPr id="1049946"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48"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50"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实践效果：介绍优化后的广告投放效果和收益</a:t>
            </a:r>
            <a:endParaRPr altLang="en-US" dirty="0" sz="2000" lang="zh-CN" spc="200">
              <a:solidFill>
                <a:schemeClr val="tx1">
                  <a:lumMod val="85000"/>
                  <a:lumOff val="15000"/>
                </a:schemeClr>
              </a:solidFill>
              <a:latin typeface="+mn-ea"/>
              <a:sym typeface="+mn-ea"/>
            </a:endParaRPr>
          </a:p>
        </p:txBody>
      </p:sp>
      <p:sp>
        <p:nvSpPr>
          <p:cNvPr id="1049952"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54"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56"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结论与展望：总结案例的实践效果，并展望未来人工智能在智能市场营销中的应用前景</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90" name="标题 1"/>
          <p:cNvSpPr>
            <a:spLocks noGrp="1"/>
          </p:cNvSpPr>
          <p:nvPr>
            <p:ph type="title" idx="2"/>
          </p:nvPr>
        </p:nvSpPr>
        <p:spPr/>
        <p:txBody>
          <a:bodyPr/>
          <a:p>
            <a:r>
              <a:rPr altLang="en-US" lang="zh-CN"/>
              <a:t>利用人工智能实现营销数据自动分析的案例</a:t>
            </a:r>
            <a:endParaRPr altLang="en-US" lang="zh-CN"/>
          </a:p>
        </p:txBody>
      </p:sp>
      <p:sp>
        <p:nvSpPr>
          <p:cNvPr id="1049992" name="圆角矩形 3"/>
          <p:cNvSpPr/>
          <p:nvPr>
            <p:custDataLst>
              <p:tags r:id="rId1"/>
            </p:custDataLst>
          </p:nvPr>
        </p:nvSpPr>
        <p:spPr>
          <a:xfrm rot="16200000">
            <a:off x="5702691" y="-2340253"/>
            <a:ext cx="780902" cy="1043164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4" name="圆角矩形 4"/>
          <p:cNvSpPr/>
          <p:nvPr>
            <p:custDataLst>
              <p:tags r:id="rId2"/>
            </p:custDataLst>
          </p:nvPr>
        </p:nvSpPr>
        <p:spPr>
          <a:xfrm rot="16200000">
            <a:off x="556450" y="2806631"/>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96" name="圆角矩形 5"/>
          <p:cNvSpPr/>
          <p:nvPr>
            <p:custDataLst>
              <p:tags r:id="rId3"/>
            </p:custDataLst>
          </p:nvPr>
        </p:nvSpPr>
        <p:spPr>
          <a:xfrm rot="16200000">
            <a:off x="5702691" y="-3334537"/>
            <a:ext cx="780902" cy="104308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8" name="圆角矩形 6"/>
          <p:cNvSpPr/>
          <p:nvPr>
            <p:custDataLst>
              <p:tags r:id="rId4"/>
            </p:custDataLst>
          </p:nvPr>
        </p:nvSpPr>
        <p:spPr>
          <a:xfrm rot="16200000">
            <a:off x="556450" y="1811704"/>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0" name="圆角矩形 11"/>
          <p:cNvSpPr/>
          <p:nvPr>
            <p:custDataLst>
              <p:tags r:id="rId5"/>
            </p:custDataLst>
          </p:nvPr>
        </p:nvSpPr>
        <p:spPr>
          <a:xfrm rot="16200000">
            <a:off x="5702691" y="-351041"/>
            <a:ext cx="780902" cy="1043164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2" name="圆角矩形 12"/>
          <p:cNvSpPr/>
          <p:nvPr>
            <p:custDataLst>
              <p:tags r:id="rId6"/>
            </p:custDataLst>
          </p:nvPr>
        </p:nvSpPr>
        <p:spPr>
          <a:xfrm rot="16200000">
            <a:off x="556450" y="4795842"/>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04" name="圆角矩形 9"/>
          <p:cNvSpPr/>
          <p:nvPr>
            <p:custDataLst>
              <p:tags r:id="rId7"/>
            </p:custDataLst>
          </p:nvPr>
        </p:nvSpPr>
        <p:spPr>
          <a:xfrm rot="16200000">
            <a:off x="5702691" y="-1345326"/>
            <a:ext cx="780902" cy="104308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6" name="圆角矩形 10"/>
          <p:cNvSpPr/>
          <p:nvPr>
            <p:custDataLst>
              <p:tags r:id="rId8"/>
            </p:custDataLst>
          </p:nvPr>
        </p:nvSpPr>
        <p:spPr>
          <a:xfrm rot="16200000">
            <a:off x="556450" y="3800915"/>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8" name="圆角矩形 7"/>
          <p:cNvSpPr/>
          <p:nvPr>
            <p:custDataLst>
              <p:tags r:id="rId9"/>
            </p:custDataLst>
          </p:nvPr>
        </p:nvSpPr>
        <p:spPr>
          <a:xfrm rot="16200000">
            <a:off x="5702691" y="642600"/>
            <a:ext cx="780902" cy="1043164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0" name="圆角矩形 8"/>
          <p:cNvSpPr/>
          <p:nvPr>
            <p:custDataLst>
              <p:tags r:id="rId10"/>
            </p:custDataLst>
          </p:nvPr>
        </p:nvSpPr>
        <p:spPr>
          <a:xfrm rot="16200000">
            <a:off x="556450" y="5789484"/>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2" name="文本框 14"/>
          <p:cNvSpPr txBox="1"/>
          <p:nvPr>
            <p:custDataLst>
              <p:tags r:id="rId11"/>
            </p:custDataLst>
          </p:nvPr>
        </p:nvSpPr>
        <p:spPr>
          <a:xfrm>
            <a:off x="1315500" y="5469411"/>
            <a:ext cx="9992900" cy="78025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结论和建议：总结分析结果，提出针对性的建议和措施，以及未来可以进一步探索的方向。</a:t>
            </a:r>
            <a:endParaRPr altLang="en-US" dirty="0" sz="2000" lang="zh-CN">
              <a:latin typeface="+mn-ea"/>
              <a:ea typeface="+mn-ea"/>
            </a:endParaRPr>
          </a:p>
        </p:txBody>
      </p:sp>
      <p:sp>
        <p:nvSpPr>
          <p:cNvPr id="1050014" name="文本框 15"/>
          <p:cNvSpPr txBox="1"/>
          <p:nvPr>
            <p:custDataLst>
              <p:tags r:id="rId12"/>
            </p:custDataLst>
          </p:nvPr>
        </p:nvSpPr>
        <p:spPr>
          <a:xfrm>
            <a:off x="1316143" y="3479556"/>
            <a:ext cx="9992900" cy="78090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数据分析方法：介绍所采用的数据分析方法和技术，包括数据挖掘、机器学习等，以及这些方法和技术如何应用于营销数据分析中。</a:t>
            </a:r>
            <a:endParaRPr altLang="en-US" dirty="0" sz="2000" lang="zh-CN">
              <a:latin typeface="+mn-ea"/>
              <a:ea typeface="+mn-ea"/>
            </a:endParaRPr>
          </a:p>
        </p:txBody>
      </p:sp>
      <p:sp>
        <p:nvSpPr>
          <p:cNvPr id="1050016" name="文本框 16"/>
          <p:cNvSpPr txBox="1"/>
          <p:nvPr>
            <p:custDataLst>
              <p:tags r:id="rId13"/>
            </p:custDataLst>
          </p:nvPr>
        </p:nvSpPr>
        <p:spPr>
          <a:xfrm>
            <a:off x="1315500" y="4475126"/>
            <a:ext cx="9992900" cy="78025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数据分析结果：展示分析结果，包括发现的问题、趋势和机会等，以及这些结果如何帮助企业做出更好的营销决策。</a:t>
            </a:r>
            <a:endParaRPr altLang="en-US" dirty="0" sz="2000" lang="zh-CN">
              <a:latin typeface="+mn-ea"/>
              <a:ea typeface="+mn-ea"/>
            </a:endParaRPr>
          </a:p>
        </p:txBody>
      </p:sp>
      <p:sp>
        <p:nvSpPr>
          <p:cNvPr id="1050018" name="文本框 17"/>
          <p:cNvSpPr txBox="1"/>
          <p:nvPr>
            <p:custDataLst>
              <p:tags r:id="rId14"/>
            </p:custDataLst>
          </p:nvPr>
        </p:nvSpPr>
        <p:spPr>
          <a:xfrm>
            <a:off x="1316143" y="1490345"/>
            <a:ext cx="9992900" cy="78090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案例背景：介绍案例的背景和目的，说明为什么需要利用人工智能进行营销数据自动分析。</a:t>
            </a:r>
            <a:endParaRPr altLang="en-US" dirty="0" sz="2000" lang="zh-CN">
              <a:latin typeface="+mn-ea"/>
              <a:ea typeface="+mn-ea"/>
            </a:endParaRPr>
          </a:p>
        </p:txBody>
      </p:sp>
      <p:sp>
        <p:nvSpPr>
          <p:cNvPr id="1050020" name="文本框 18"/>
          <p:cNvSpPr txBox="1"/>
          <p:nvPr>
            <p:custDataLst>
              <p:tags r:id="rId15"/>
            </p:custDataLst>
          </p:nvPr>
        </p:nvSpPr>
        <p:spPr>
          <a:xfrm>
            <a:off x="1315500" y="2485915"/>
            <a:ext cx="9992900" cy="780259"/>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数据来源：说明数据的来源和类型，包括哪些数据被用于分析，以及这些数据的来源和可靠性。</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54" name="文本占位符 1"/>
          <p:cNvSpPr>
            <a:spLocks noGrp="1"/>
          </p:cNvSpPr>
          <p:nvPr>
            <p:ph type="body" idx="2"/>
            <p:custDataLst>
              <p:tags r:id="rId1"/>
            </p:custDataLst>
          </p:nvPr>
        </p:nvSpPr>
        <p:spPr/>
        <p:txBody>
          <a:bodyPr/>
          <a:p>
            <a:r>
              <a:rPr altLang="en-US" lang="zh-CN"/>
              <a:t>Part Six</a:t>
            </a:r>
            <a:endParaRPr altLang="en-US" lang="zh-CN"/>
          </a:p>
        </p:txBody>
      </p:sp>
      <p:sp>
        <p:nvSpPr>
          <p:cNvPr id="1050056" name="标题 3"/>
          <p:cNvSpPr>
            <a:spLocks noGrp="1"/>
          </p:cNvSpPr>
          <p:nvPr>
            <p:ph type="title" idx="1"/>
            <p:custDataLst>
              <p:tags r:id="rId2"/>
            </p:custDataLst>
          </p:nvPr>
        </p:nvSpPr>
        <p:spPr/>
        <p:txBody>
          <a:bodyPr/>
          <a:p>
            <a:r>
              <a:rPr altLang="en-US" lang="zh-CN"/>
              <a:t>人工智能在智能市场营销中的未来趋势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18" name="标题 1"/>
          <p:cNvSpPr>
            <a:spLocks noGrp="1"/>
          </p:cNvSpPr>
          <p:nvPr>
            <p:ph type="title" idx="2"/>
          </p:nvPr>
        </p:nvSpPr>
        <p:spPr/>
        <p:txBody>
          <a:bodyPr/>
          <a:p>
            <a:r>
              <a:rPr altLang="en-US" lang="zh-CN"/>
              <a:t>人工智能与大数据的结合将更加紧密</a:t>
            </a:r>
            <a:endParaRPr altLang="en-US" lang="zh-CN"/>
          </a:p>
        </p:txBody>
      </p:sp>
      <p:sp>
        <p:nvSpPr>
          <p:cNvPr id="1050120"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2"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4"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6"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8"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2"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4"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6"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8"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0"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2"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4"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6"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8"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0"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2"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4"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56"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人工智能技术将与大数据技术深度融合，实现更高效的数据处理和分析</a:t>
            </a:r>
            <a:endParaRPr altLang="en-US" dirty="0" sz="1200" lang="zh-CN" spc="150">
              <a:solidFill>
                <a:schemeClr val="tx1">
                  <a:lumMod val="65000"/>
                  <a:lumOff val="35000"/>
                </a:schemeClr>
              </a:solidFill>
              <a:latin typeface="+mn-ea"/>
              <a:sym typeface="+mn-ea"/>
            </a:endParaRPr>
          </a:p>
        </p:txBody>
      </p:sp>
      <p:sp>
        <p:nvSpPr>
          <p:cNvPr id="1050158"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人工智能与大数据的结合将为企业提供更精准的市场洞察和决策支持</a:t>
            </a:r>
            <a:endParaRPr altLang="en-US" dirty="0" sz="1200" lang="zh-CN" spc="150">
              <a:solidFill>
                <a:schemeClr val="tx1">
                  <a:lumMod val="65000"/>
                  <a:lumOff val="35000"/>
                </a:schemeClr>
              </a:solidFill>
              <a:latin typeface="+mn-ea"/>
              <a:sym typeface="+mn-ea"/>
            </a:endParaRPr>
          </a:p>
        </p:txBody>
      </p:sp>
      <p:sp>
        <p:nvSpPr>
          <p:cNvPr id="1050160"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大数据将成为人工智能应用的重要支撑，推动智能市场营销的发展</a:t>
            </a:r>
            <a:endParaRPr altLang="en-US" dirty="0" sz="1200" lang="zh-CN" spc="150">
              <a:solidFill>
                <a:schemeClr val="tx1">
                  <a:lumMod val="65000"/>
                  <a:lumOff val="35000"/>
                </a:schemeClr>
              </a:solidFill>
              <a:latin typeface="+mn-ea"/>
              <a:sym typeface="+mn-ea"/>
            </a:endParaRPr>
          </a:p>
        </p:txBody>
      </p:sp>
      <p:sp>
        <p:nvSpPr>
          <p:cNvPr id="1050162"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人工智能算法将不断优化，提高数据挖掘和预测的准确性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96" name="标题 1"/>
          <p:cNvSpPr>
            <a:spLocks noGrp="1"/>
          </p:cNvSpPr>
          <p:nvPr>
            <p:ph type="title" idx="2"/>
          </p:nvPr>
        </p:nvSpPr>
        <p:spPr/>
        <p:txBody>
          <a:bodyPr/>
          <a:p>
            <a:r>
              <a:rPr altLang="en-US" lang="zh-CN"/>
              <a:t>人工智能将更加个性化地满足客户需求</a:t>
            </a:r>
            <a:endParaRPr altLang="en-US" lang="zh-CN"/>
          </a:p>
        </p:txBody>
      </p:sp>
      <p:sp>
        <p:nvSpPr>
          <p:cNvPr id="1050198"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0"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2"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4"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06"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人工智能可以通过数据分析和挖掘，为客户提供更加个性化的产品和服务</a:t>
            </a:r>
            <a:endParaRPr altLang="en-US" sz="1400" lang="zh-CN" spc="150">
              <a:solidFill>
                <a:schemeClr val="tx1"/>
              </a:solidFill>
              <a:effectLst/>
              <a:latin typeface="+mn-ea"/>
              <a:sym typeface="+mn-ea"/>
            </a:endParaRPr>
          </a:p>
        </p:txBody>
      </p:sp>
      <p:sp>
        <p:nvSpPr>
          <p:cNvPr id="1050208"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人工智能技术不断进步，能够更深入地了解客户需求</a:t>
            </a:r>
            <a:endParaRPr altLang="en-US" dirty="0" sz="1400" lang="zh-CN" spc="150">
              <a:solidFill>
                <a:schemeClr val="tx1"/>
              </a:solidFill>
              <a:effectLst/>
              <a:latin typeface="+mn-ea"/>
              <a:sym typeface="+mn-ea"/>
            </a:endParaRPr>
          </a:p>
        </p:txBody>
      </p:sp>
      <p:sp>
        <p:nvSpPr>
          <p:cNvPr id="1050210"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人工智能可以通过智能推荐和预测，为客户提供更加智能化的购物体验</a:t>
            </a:r>
            <a:endParaRPr altLang="en-US" sz="1400" lang="zh-CN" spc="150">
              <a:solidFill>
                <a:schemeClr val="tx1"/>
              </a:solidFill>
              <a:effectLst/>
              <a:latin typeface="+mn-ea"/>
              <a:sym typeface="+mn-ea"/>
            </a:endParaRPr>
          </a:p>
        </p:txBody>
      </p:sp>
      <p:sp>
        <p:nvSpPr>
          <p:cNvPr id="1050212"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人工智能可以通过语音识别和自然语言处理等技术，为客户提供更加便捷的交互体验</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46" name="标题 1"/>
          <p:cNvSpPr>
            <a:spLocks noGrp="1"/>
          </p:cNvSpPr>
          <p:nvPr>
            <p:ph type="title" idx="2"/>
          </p:nvPr>
        </p:nvSpPr>
        <p:spPr/>
        <p:txBody>
          <a:bodyPr/>
          <a:p>
            <a:r>
              <a:rPr altLang="en-US" lang="zh-CN"/>
              <a:t>人工智能将更加智能化地辅助营销决策</a:t>
            </a:r>
            <a:endParaRPr altLang="en-US" lang="zh-CN"/>
          </a:p>
        </p:txBody>
      </p:sp>
      <p:sp>
        <p:nvSpPr>
          <p:cNvPr id="1050248"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0"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人工智能技术不断进步，能够更准确地分析消费者行为和市场趋势，为营销决策提供更准确的数据支持。</a:t>
            </a:r>
            <a:endParaRPr altLang="en-US" dirty="0" sz="2000" lang="zh-CN" spc="150">
              <a:solidFill>
                <a:schemeClr val="tx1">
                  <a:lumMod val="75000"/>
                  <a:lumOff val="25000"/>
                </a:schemeClr>
              </a:solidFill>
              <a:latin typeface="+mn-ea"/>
              <a:sym typeface="+mn-ea"/>
            </a:endParaRPr>
          </a:p>
        </p:txBody>
      </p:sp>
      <p:sp>
        <p:nvSpPr>
          <p:cNvPr id="1050252"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54"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56"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人工智能可以通过自然语言处理和机器学习等技术，实现个性化推荐和精准营销，提高营销效果和客户满意度。</a:t>
            </a:r>
            <a:endParaRPr altLang="en-US" dirty="0" sz="2000" lang="zh-CN" spc="150">
              <a:solidFill>
                <a:schemeClr val="tx1">
                  <a:lumMod val="75000"/>
                  <a:lumOff val="25000"/>
                </a:schemeClr>
              </a:solidFill>
              <a:latin typeface="+mn-ea"/>
              <a:sym typeface="+mn-ea"/>
            </a:endParaRPr>
          </a:p>
        </p:txBody>
      </p:sp>
      <p:sp>
        <p:nvSpPr>
          <p:cNvPr id="1050258"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0"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2"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人工智能可以自动化地执行一些繁琐的营销任务，如数据收集、分析、报告等，提高营销效率。</a:t>
            </a:r>
            <a:endParaRPr altLang="en-US" dirty="0" sz="2000" lang="zh-CN" spc="150">
              <a:solidFill>
                <a:schemeClr val="tx1">
                  <a:lumMod val="75000"/>
                  <a:lumOff val="25000"/>
                </a:schemeClr>
              </a:solidFill>
              <a:latin typeface="+mn-ea"/>
              <a:sym typeface="+mn-ea"/>
            </a:endParaRPr>
          </a:p>
        </p:txBody>
      </p:sp>
      <p:sp>
        <p:nvSpPr>
          <p:cNvPr id="1050264"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66"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68"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人工智能可以通过数据挖掘和分析，发现新的市场机会和潜在客户，为营销策略的制定提供更广阔的思路。</a:t>
            </a:r>
            <a:endParaRPr altLang="en-US" dirty="0" sz="2000" lang="zh-CN" spc="150">
              <a:solidFill>
                <a:schemeClr val="tx1">
                  <a:lumMod val="75000"/>
                  <a:lumOff val="25000"/>
                </a:schemeClr>
              </a:solidFill>
              <a:latin typeface="+mn-ea"/>
              <a:sym typeface="+mn-ea"/>
            </a:endParaRPr>
          </a:p>
        </p:txBody>
      </p:sp>
      <p:sp>
        <p:nvSpPr>
          <p:cNvPr id="1050270"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04" name="标题 1"/>
          <p:cNvSpPr>
            <a:spLocks noGrp="1"/>
          </p:cNvSpPr>
          <p:nvPr>
            <p:ph type="title" idx="2"/>
          </p:nvPr>
        </p:nvSpPr>
        <p:spPr/>
        <p:txBody>
          <a:bodyPr/>
          <a:p>
            <a:r>
              <a:rPr altLang="en-US" lang="zh-CN"/>
              <a:t>人工智能将更加广泛地应用于智能市场营销领域</a:t>
            </a:r>
            <a:endParaRPr altLang="en-US" lang="zh-CN"/>
          </a:p>
        </p:txBody>
      </p:sp>
      <p:sp>
        <p:nvSpPr>
          <p:cNvPr id="1050306"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8"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0"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2"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4"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6"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8"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0"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人工智能技术不断进步，将为智能市场营销提供更多可能性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未来，人工智能将成为智能市场营销领域的重要工具</a:t>
            </a:r>
            <a:endParaRPr dirty="0" sz="2000" err="1">
              <a:solidFill>
                <a:schemeClr val="tx1">
                  <a:lumMod val="75000"/>
                  <a:lumOff val="25000"/>
                </a:schemeClr>
              </a:solidFill>
              <a:latin typeface="+mn-ea"/>
              <a:ea typeface="+mn-ea"/>
              <a:cs typeface="+mn-ea"/>
              <a:sym typeface="+mn-lt"/>
            </a:endParaRPr>
          </a:p>
        </p:txBody>
      </p:sp>
      <p:sp>
        <p:nvSpPr>
          <p:cNvPr id="1050326"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8"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0"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32"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4"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6"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8"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人工智能的应用将推动智能市场营销领域的创新与发展</a:t>
            </a:r>
            <a:endParaRPr dirty="0" sz="2000" err="1">
              <a:solidFill>
                <a:schemeClr val="tx1">
                  <a:lumMod val="75000"/>
                  <a:lumOff val="25000"/>
                </a:schemeClr>
              </a:solidFill>
              <a:latin typeface="+mn-ea"/>
              <a:ea typeface="+mn-ea"/>
              <a:cs typeface="+mn-ea"/>
              <a:sym typeface="+mn-lt"/>
            </a:endParaRPr>
          </a:p>
        </p:txBody>
      </p:sp>
      <p:sp>
        <p:nvSpPr>
          <p:cNvPr id="10503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越来越多的企业开始认识到人工智能在市场营销中的价值</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78" name="标题 2"/>
          <p:cNvSpPr>
            <a:spLocks noGrp="1"/>
          </p:cNvSpPr>
          <p:nvPr>
            <p:ph type="title" idx="8"/>
            <p:custDataLst>
              <p:tags r:id="rId1"/>
            </p:custDataLst>
          </p:nvPr>
        </p:nvSpPr>
        <p:spPr/>
        <p:txBody>
          <a:bodyPr/>
          <a:p>
            <a:r>
              <a:rPr altLang="en-US" lang="zh-CN"/>
              <a:t>THANKS</a:t>
            </a:r>
            <a:endParaRPr altLang="en-US" lang="zh-CN"/>
          </a:p>
        </p:txBody>
      </p:sp>
      <p:sp>
        <p:nvSpPr>
          <p:cNvPr id="1050380"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5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0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6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87.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2023-12-16T20:51:46Z</dcterms:created>
  <dcterms:modified xsi:type="dcterms:W3CDTF">2023-12-16T20:51:46Z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e50145b526454cde867a19bfbc8e8291_21</vt:lpwstr>
  </property>
</Properties>
</file>