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290" r:id="rId1"/>
    <p:sldMasterId id="2147484327" r:id="rId2"/>
  </p:sldMasterIdLst>
  <p:notesMasterIdLst>
    <p:notesMasterId r:id="rId3"/>
  </p:notesMasterIdLst>
  <p:sldIdLst>
    <p:sldId id="542" r:id="rId4"/>
    <p:sldId id="547" r:id="rId5"/>
    <p:sldId id="551" r:id="rId6"/>
    <p:sldId id="554" r:id="rId7"/>
    <p:sldId id="560" r:id="rId9"/>
    <p:sldId id="563" r:id="rId10"/>
    <p:sldId id="566" r:id="rId11"/>
    <p:sldId id="569" r:id="rId12"/>
    <p:sldId id="575" r:id="rId14"/>
    <p:sldId id="578" r:id="rId15"/>
    <p:sldId id="581" r:id="rId16"/>
    <p:sldId id="584" r:id="rId17"/>
    <p:sldId id="590" r:id="rId19"/>
    <p:sldId id="593" r:id="rId20"/>
    <p:sldId id="596" r:id="rId21"/>
    <p:sldId id="599" r:id="rId22"/>
    <p:sldId id="602" r:id="rId23"/>
    <p:sldId id="608" r:id="rId25"/>
    <p:sldId id="611" r:id="rId26"/>
    <p:sldId id="614" r:id="rId27"/>
    <p:sldId id="617" r:id="rId28"/>
    <p:sldId id="623" r:id="rId30"/>
    <p:sldId id="626" r:id="rId31"/>
    <p:sldId id="630"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9" name="幻灯片图像占位符 1"/>
          <p:cNvSpPr>
            <a:spLocks noChangeAspect="1" noRot="1" noGrp="1"/>
          </p:cNvSpPr>
          <p:nvPr>
            <p:ph type="sldImg"/>
          </p:nvPr>
        </p:nvSpPr>
        <p:spPr/>
      </p:sp>
      <p:sp>
        <p:nvSpPr>
          <p:cNvPr id="1048621" name="备注占位符 2"/>
          <p:cNvSpPr>
            <a:spLocks noGrp="1"/>
          </p:cNvSpPr>
          <p:nvPr>
            <p:ph type="body" idx="1"/>
          </p:nvPr>
        </p:nvSpPr>
        <p:spPr/>
        <p:txBody>
          <a:bodyPr/>
          <a:p>
            <a:endParaRPr altLang="en-US" dirty="0" lang="zh-CN"/>
          </a:p>
        </p:txBody>
      </p:sp>
      <p:sp>
        <p:nvSpPr>
          <p:cNvPr id="1048623"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328" r:id="rId1"/>
    <p:sldLayoutId id="214748432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slideLayout" Target="../slideLayouts/slideLayout13.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7.xml"/><Relationship Id="rId2" Type="http://schemas.openxmlformats.org/officeDocument/2006/relationships/tags" Target="../tags/tag148.xml"/><Relationship Id="rId3" Type="http://schemas.openxmlformats.org/officeDocument/2006/relationships/tags" Target="../tags/tag149.xml"/><Relationship Id="rId4" Type="http://schemas.openxmlformats.org/officeDocument/2006/relationships/tags" Target="../tags/tag150.xml"/><Relationship Id="rId5" Type="http://schemas.openxmlformats.org/officeDocument/2006/relationships/tags" Target="../tags/tag151.xml"/><Relationship Id="rId6" Type="http://schemas.openxmlformats.org/officeDocument/2006/relationships/tags" Target="../tags/tag152.xml"/><Relationship Id="rId7" Type="http://schemas.openxmlformats.org/officeDocument/2006/relationships/tags" Target="../tags/tag153.xml"/><Relationship Id="rId8" Type="http://schemas.openxmlformats.org/officeDocument/2006/relationships/tags" Target="../tags/tag154.xml"/><Relationship Id="rId9" Type="http://schemas.openxmlformats.org/officeDocument/2006/relationships/tags" Target="../tags/tag155.xml"/><Relationship Id="rId10" Type="http://schemas.openxmlformats.org/officeDocument/2006/relationships/tags" Target="../tags/tag156.xml"/><Relationship Id="rId11" Type="http://schemas.openxmlformats.org/officeDocument/2006/relationships/tags" Target="../tags/tag157.xml"/><Relationship Id="rId12" Type="http://schemas.openxmlformats.org/officeDocument/2006/relationships/tags" Target="../tags/tag158.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tags" Target="../tags/tag221.xml"/><Relationship Id="rId14" Type="http://schemas.openxmlformats.org/officeDocument/2006/relationships/tags" Target="../tags/tag222.xml"/><Relationship Id="rId15" Type="http://schemas.openxmlformats.org/officeDocument/2006/relationships/tags" Target="../tags/tag223.xml"/><Relationship Id="rId16" Type="http://schemas.openxmlformats.org/officeDocument/2006/relationships/tags" Target="../tags/tag224.xml"/><Relationship Id="rId17"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tags" Target="../tags/tag271.xml"/><Relationship Id="rId14" Type="http://schemas.openxmlformats.org/officeDocument/2006/relationships/tags" Target="../tags/tag272.xml"/><Relationship Id="rId15" Type="http://schemas.openxmlformats.org/officeDocument/2006/relationships/tags" Target="../tags/tag273.xml"/><Relationship Id="rId16" Type="http://schemas.openxmlformats.org/officeDocument/2006/relationships/tags" Target="../tags/tag274.xml"/><Relationship Id="rId17"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人工智能技术在智能电网中的应用</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868295" y="2539365"/>
            <a:ext cx="2884170" cy="8693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718310" y="236601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903095" y="229806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590155" y="2508250"/>
            <a:ext cx="2884170" cy="10464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智能电网的发展与现状</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4" name="序号"/>
          <p:cNvSpPr txBox="1"/>
          <p:nvPr>
            <p:custDataLst>
              <p:tags r:id="rId6"/>
            </p:custDataLst>
          </p:nvPr>
        </p:nvSpPr>
        <p:spPr>
          <a:xfrm>
            <a:off x="6440170" y="233489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624955" y="226695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868295" y="3850640"/>
            <a:ext cx="2884170" cy="818515"/>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人工智能技术在智能电网中的应用</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718310" y="367728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903095" y="360934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590155" y="381889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人工智能技术在智能电网中的具体应用案例</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440170" y="364553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624955" y="357759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868295" y="5153025"/>
            <a:ext cx="2884170" cy="823595"/>
          </a:xfrm>
          <a:prstGeom prst="rect"/>
          <a:noFill/>
        </p:spPr>
        <p:txBody>
          <a:bodyPr anchor="t" anchorCtr="0" bIns="0" lIns="0" rIns="0" rtlCol="0" tIns="0" wrap="square">
            <a:normAutofit fontScale="8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人工智能技术在智能电网中的挑战与前景</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718310" y="497967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903095" y="491172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590155" y="5115560"/>
            <a:ext cx="2884170" cy="894080"/>
          </a:xfrm>
          <a:prstGeom prst="rect"/>
          <a:noFill/>
        </p:spPr>
        <p:txBody>
          <a:bodyPr anchor="t" anchorCtr="0" bIns="0" lIns="0" rIns="0" rtlCol="0" tIns="0" wrap="square">
            <a:normAutofit/>
          </a:bodyPr>
          <a:p>
            <a:pPr algn="l" indent="-6985" lvl="0" marL="84455">
              <a:buClrTx/>
              <a:buSzTx/>
              <a:buFontTx/>
            </a:pPr>
            <a:r>
              <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结论与建议</a:t>
            </a:r>
            <a:endParaRPr altLang="en-US" b="1" dirty="0" sz="19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440170" y="4942205"/>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624955" y="4874260"/>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0"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2"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6" name="文本占位符 1"/>
          <p:cNvSpPr>
            <a:spLocks noGrp="1"/>
          </p:cNvSpPr>
          <p:nvPr>
            <p:ph type="body" idx="2"/>
            <p:custDataLst>
              <p:tags r:id="rId1"/>
            </p:custDataLst>
          </p:nvPr>
        </p:nvSpPr>
        <p:spPr/>
        <p:txBody>
          <a:bodyPr/>
          <a:p>
            <a:r>
              <a:rPr altLang="en-US" lang="zh-CN"/>
              <a:t>Part Two</a:t>
            </a:r>
            <a:endParaRPr altLang="en-US" lang="zh-CN"/>
          </a:p>
        </p:txBody>
      </p:sp>
      <p:sp>
        <p:nvSpPr>
          <p:cNvPr id="1048928" name="标题 3"/>
          <p:cNvSpPr>
            <a:spLocks noGrp="1"/>
          </p:cNvSpPr>
          <p:nvPr>
            <p:ph type="title" idx="1"/>
            <p:custDataLst>
              <p:tags r:id="rId2"/>
            </p:custDataLst>
          </p:nvPr>
        </p:nvSpPr>
        <p:spPr/>
        <p:txBody>
          <a:bodyPr/>
          <a:p>
            <a:r>
              <a:rPr altLang="en-US" lang="zh-CN"/>
              <a:t>智能电网的发展与现状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0" name="标题 1"/>
          <p:cNvSpPr>
            <a:spLocks noGrp="1"/>
          </p:cNvSpPr>
          <p:nvPr>
            <p:ph type="title" idx="2"/>
          </p:nvPr>
        </p:nvSpPr>
        <p:spPr/>
        <p:txBody>
          <a:bodyPr/>
          <a:p>
            <a:r>
              <a:rPr altLang="en-US" lang="zh-CN"/>
              <a:t>智能电网的定义与特点</a:t>
            </a:r>
            <a:endParaRPr altLang="en-US" lang="zh-CN"/>
          </a:p>
        </p:txBody>
      </p:sp>
      <p:sp>
        <p:nvSpPr>
          <p:cNvPr id="1048992" name="内容占位符 2"/>
          <p:cNvSpPr>
            <a:spLocks noGrp="1"/>
          </p:cNvSpPr>
          <p:nvPr>
            <p:ph idx="1"/>
          </p:nvPr>
        </p:nvSpPr>
        <p:spPr/>
        <p:txBody>
          <a:bodyPr>
            <a:normAutofit fontScale="72500"/>
          </a:bodyPr>
          <a:p>
            <a:r>
              <a:rPr altLang="en-US" lang="zh-CN"/>
              <a:t>定义：智能电网是一种基于现代信息技术和通信技术的电力网络，能够实现电力系统的智能化、高效化和可靠性。</a:t>
            </a:r>
            <a:endParaRPr altLang="en-US" lang="zh-CN"/>
          </a:p>
          <a:p>
            <a:r>
              <a:rPr altLang="en-US" lang="zh-CN"/>
              <a:t>特点：智能电网具有自动化、互动化、信息化、智能化等特点，能够实现电力系统的实时监测、控制和优化，提高电力系统的运行效率和可靠性。  智能电网的发展与现状</a:t>
            </a:r>
            <a:endParaRPr altLang="en-US" lang="zh-CN"/>
          </a:p>
          <a:p>
            <a:pPr lvl="1"/>
            <a:r>
              <a:rPr altLang="en-US" lang="zh-CN"/>
              <a:t>智能电网的发展与现状</a:t>
            </a:r>
            <a:endParaRPr altLang="en-US" lang="zh-CN"/>
          </a:p>
          <a:p>
            <a:r>
              <a:rPr altLang="en-US" lang="zh-CN"/>
              <a:t>发展历程：智能电网的发展经历了多个阶段，从最初的数字化变电站到现在的智能电网，其技术不断升级和完善。</a:t>
            </a:r>
            <a:endParaRPr altLang="en-US" lang="zh-CN"/>
          </a:p>
          <a:p>
            <a:r>
              <a:rPr altLang="en-US" lang="zh-CN"/>
              <a:t>现状：目前，智能电网已经在全球范围内得到了广泛应用，各国政府和企业都在加大投入，推动智能电网的发展。  智能电网的应用场景</a:t>
            </a:r>
            <a:endParaRPr altLang="en-US" lang="zh-CN"/>
          </a:p>
          <a:p>
            <a:pPr lvl="1"/>
            <a:r>
              <a:rPr altLang="en-US" lang="zh-CN"/>
              <a:t>智能电网的应用场景</a:t>
            </a:r>
            <a:endParaRPr altLang="en-US" lang="zh-CN"/>
          </a:p>
          <a:p>
            <a:r>
              <a:rPr altLang="en-US" lang="zh-CN"/>
              <a:t>家庭用电：智能电网能够实现家庭用电的智能化管理，提高家庭用电的效率和安全性。</a:t>
            </a:r>
            <a:endParaRPr altLang="en-US" lang="zh-CN"/>
          </a:p>
          <a:p>
            <a:r>
              <a:rPr altLang="en-US" lang="zh-CN"/>
              <a:t>工业用电：智能电网能够实现工业用电的智能化管理，提高工业用电的效率和可靠性。</a:t>
            </a:r>
            <a:endParaRPr altLang="en-US" lang="zh-CN"/>
          </a:p>
          <a:p>
            <a:r>
              <a:rPr altLang="en-US" lang="zh-CN"/>
              <a:t>城市用电：智能电网能够实现城市用电的智能化管理，提高城市用电的效率和安全性。</a:t>
            </a:r>
            <a:endParaRPr altLang="en-US" lang="zh-CN"/>
          </a:p>
          <a:p>
            <a:r>
              <a:rPr altLang="en-US" lang="zh-CN"/>
              <a:t>农村用电：智能电网能够实现农村用电的智能化管理，提高农村用电的可靠性和安全性。  智能电网的优势与挑战</a:t>
            </a:r>
            <a:endParaRPr altLang="en-US" lang="zh-CN"/>
          </a:p>
          <a:p>
            <a:pPr lvl="1"/>
            <a:r>
              <a:rPr altLang="en-US" lang="zh-CN"/>
              <a:t>智能电网的优势与挑战</a:t>
            </a:r>
            <a:endParaRPr altLang="en-US" lang="zh-CN"/>
          </a:p>
          <a:p>
            <a:r>
              <a:rPr altLang="en-US" lang="zh-CN"/>
              <a:t>优势：智能电网具有高效、安全、可靠、环保等优势，能够提高电力系统的运行效率和可靠性，减少能源浪费和环境污染。</a:t>
            </a:r>
            <a:endParaRPr altLang="en-US" lang="zh-CN"/>
          </a:p>
          <a:p>
            <a:r>
              <a:rPr altLang="en-US" lang="zh-CN"/>
              <a:t>挑战：智能电网的发展面临着技术、经济、政策等多方面的挑战，需要政府和企业共同努力，推动智能电网的发展和应用。</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1"/>
          <p:cNvSpPr>
            <a:spLocks noGrp="1"/>
          </p:cNvSpPr>
          <p:nvPr>
            <p:ph type="title" idx="2"/>
          </p:nvPr>
        </p:nvSpPr>
        <p:spPr/>
        <p:txBody>
          <a:bodyPr/>
          <a:p>
            <a:r>
              <a:rPr altLang="en-US" lang="zh-CN"/>
              <a:t>智能电网的发展历程</a:t>
            </a:r>
            <a:endParaRPr altLang="en-US" lang="zh-CN"/>
          </a:p>
        </p:txBody>
      </p:sp>
      <p:sp>
        <p:nvSpPr>
          <p:cNvPr id="104902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3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智能电网的起源</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3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3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智能电网的发展阶段</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04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4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智能电网的未来趋势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04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4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智能电网的应用场景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4" name="标题 1"/>
          <p:cNvSpPr>
            <a:spLocks noGrp="1"/>
          </p:cNvSpPr>
          <p:nvPr>
            <p:ph type="title" idx="2"/>
          </p:nvPr>
        </p:nvSpPr>
        <p:spPr/>
        <p:txBody>
          <a:bodyPr/>
          <a:p>
            <a:r>
              <a:rPr altLang="en-US" lang="zh-CN"/>
              <a:t>智能电网的应用领域</a:t>
            </a:r>
            <a:endParaRPr altLang="en-US" lang="zh-CN"/>
          </a:p>
        </p:txBody>
      </p:sp>
      <p:sp>
        <p:nvSpPr>
          <p:cNvPr id="1049086"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能源管理：智能电网可以实时监测和控制能源的供应和需求，提高能源利用效率。</a:t>
            </a:r>
            <a:endParaRPr altLang="en-US" dirty="0" sz="1200" lang="zh-CN" spc="150">
              <a:solidFill>
                <a:schemeClr val="tx1">
                  <a:lumMod val="65000"/>
                  <a:lumOff val="35000"/>
                </a:schemeClr>
              </a:solidFill>
              <a:latin typeface="+mn-ea"/>
              <a:sym typeface="+mn-ea"/>
            </a:endParaRPr>
          </a:p>
        </p:txBody>
      </p:sp>
      <p:sp>
        <p:nvSpPr>
          <p:cNvPr id="1049088"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智能家居：智能电网可以与智能家居设备连接，实现远程控制和自动化管理。</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电动汽车充电：智能电网可以为电动汽车提供快速、高效的充电服务，促进电动汽车的发展。</a:t>
            </a:r>
            <a:endParaRPr altLang="en-US" dirty="0" sz="1200" lang="zh-CN" spc="150">
              <a:solidFill>
                <a:schemeClr val="tx1">
                  <a:lumMod val="65000"/>
                  <a:lumOff val="35000"/>
                </a:schemeClr>
              </a:solidFill>
              <a:latin typeface="+mn-ea"/>
              <a:sym typeface="+mn-ea"/>
            </a:endParaRPr>
          </a:p>
        </p:txBody>
      </p:sp>
      <p:sp>
        <p:nvSpPr>
          <p:cNvPr id="1049092"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分布式能源：智能电网可以与分布式能源系统相结合，提高能源的可靠性和可持续性。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6"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28" name="标题 3"/>
          <p:cNvSpPr>
            <a:spLocks noGrp="1"/>
          </p:cNvSpPr>
          <p:nvPr>
            <p:ph type="title" idx="1"/>
            <p:custDataLst>
              <p:tags r:id="rId2"/>
            </p:custDataLst>
          </p:nvPr>
        </p:nvSpPr>
        <p:spPr/>
        <p:txBody>
          <a:bodyPr/>
          <a:p>
            <a:r>
              <a:rPr altLang="en-US" lang="zh-CN"/>
              <a:t>人工智能技术在智能电网中的应用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0" name="标题 1"/>
          <p:cNvSpPr>
            <a:spLocks noGrp="1"/>
          </p:cNvSpPr>
          <p:nvPr>
            <p:ph type="title" idx="2"/>
          </p:nvPr>
        </p:nvSpPr>
        <p:spPr/>
        <p:txBody>
          <a:bodyPr/>
          <a:p>
            <a:r>
              <a:rPr altLang="en-US" lang="zh-CN"/>
              <a:t>人工智能技术概述</a:t>
            </a:r>
            <a:endParaRPr altLang="en-US" lang="zh-CN"/>
          </a:p>
        </p:txBody>
      </p:sp>
      <p:sp>
        <p:nvSpPr>
          <p:cNvPr id="1049192"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4"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人工智能技术的定义和基本原理</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198"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0"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人工智能技术的发展历程和应用领域</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04"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6"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人工智能技术在智能电网中的应用场景和优势</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08"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2"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人工智能技术在智能电网中的未来发展趋势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8" name="标题 1"/>
          <p:cNvSpPr>
            <a:spLocks noGrp="1"/>
          </p:cNvSpPr>
          <p:nvPr>
            <p:ph type="title" idx="2"/>
          </p:nvPr>
        </p:nvSpPr>
        <p:spPr/>
        <p:txBody>
          <a:bodyPr/>
          <a:p>
            <a:r>
              <a:rPr altLang="en-US" lang="zh-CN"/>
              <a:t>人工智能技术在智能电网中的应用场景</a:t>
            </a:r>
            <a:endParaRPr altLang="en-US" lang="zh-CN"/>
          </a:p>
        </p:txBody>
      </p:sp>
      <p:sp>
        <p:nvSpPr>
          <p:cNvPr id="1049250"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2"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54"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智能调度：利用AI技术实现电网的实时调度，提高电力供应的稳定性和可靠性。</a:t>
            </a:r>
            <a:endParaRPr altLang="en-US" dirty="0" sz="2000" lang="zh-CN" spc="200">
              <a:solidFill>
                <a:schemeClr val="tx1">
                  <a:lumMod val="85000"/>
                  <a:lumOff val="15000"/>
                </a:schemeClr>
              </a:solidFill>
              <a:latin typeface="+mn-ea"/>
              <a:sym typeface="+mn-ea"/>
            </a:endParaRPr>
          </a:p>
        </p:txBody>
      </p:sp>
      <p:sp>
        <p:nvSpPr>
          <p:cNvPr id="1049256"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8"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60"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故障诊断：通过AI算法对电网设备进行故障诊断，提高故障处理的效率和准确性。</a:t>
            </a:r>
            <a:endParaRPr altLang="en-US" dirty="0" sz="2000" lang="zh-CN" spc="200">
              <a:solidFill>
                <a:schemeClr val="tx1">
                  <a:lumMod val="85000"/>
                  <a:lumOff val="15000"/>
                </a:schemeClr>
              </a:solidFill>
              <a:latin typeface="+mn-ea"/>
              <a:sym typeface="+mn-ea"/>
            </a:endParaRPr>
          </a:p>
        </p:txBody>
      </p:sp>
      <p:sp>
        <p:nvSpPr>
          <p:cNvPr id="1049262"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64"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66"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能源管理：利用AI技术对电网中的各种能源进行优化管理，提高能源利用效率。</a:t>
            </a:r>
            <a:endParaRPr altLang="en-US" dirty="0" sz="2000" lang="zh-CN" spc="200">
              <a:solidFill>
                <a:schemeClr val="tx1">
                  <a:lumMod val="85000"/>
                  <a:lumOff val="15000"/>
                </a:schemeClr>
              </a:solidFill>
              <a:latin typeface="+mn-ea"/>
              <a:sym typeface="+mn-ea"/>
            </a:endParaRPr>
          </a:p>
        </p:txBody>
      </p:sp>
      <p:sp>
        <p:nvSpPr>
          <p:cNvPr id="1049268"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0"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72"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智能运维：通过AI技术实现电网设备的智能运维，降低运维成本和人力投入。</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6" name="标题 1"/>
          <p:cNvSpPr>
            <a:spLocks noGrp="1"/>
          </p:cNvSpPr>
          <p:nvPr>
            <p:ph type="title" idx="2"/>
          </p:nvPr>
        </p:nvSpPr>
        <p:spPr/>
        <p:txBody>
          <a:bodyPr/>
          <a:p>
            <a:r>
              <a:rPr altLang="en-US" lang="zh-CN"/>
              <a:t>人工智能技术在智能电网中的优势</a:t>
            </a:r>
            <a:endParaRPr altLang="en-US" lang="zh-CN"/>
          </a:p>
        </p:txBody>
      </p:sp>
      <p:sp>
        <p:nvSpPr>
          <p:cNvPr id="1049308"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提高电力系统的效率和稳定性</a:t>
            </a:r>
            <a:endParaRPr altLang="en-US" dirty="0" sz="2000" lang="zh-CN" spc="150">
              <a:solidFill>
                <a:schemeClr val="tx1">
                  <a:lumMod val="85000"/>
                  <a:lumOff val="15000"/>
                </a:schemeClr>
              </a:solidFill>
              <a:latin typeface="+mn-ea"/>
              <a:sym typeface="+mn-ea"/>
            </a:endParaRPr>
          </a:p>
        </p:txBody>
      </p:sp>
      <p:sp>
        <p:nvSpPr>
          <p:cNvPr id="1049314"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降低运营成本和减少人力成本</a:t>
            </a:r>
            <a:endParaRPr altLang="en-US" dirty="0" sz="2000" lang="zh-CN" spc="150">
              <a:solidFill>
                <a:schemeClr val="tx1">
                  <a:lumMod val="85000"/>
                  <a:lumOff val="15000"/>
                </a:schemeClr>
              </a:solidFill>
              <a:latin typeface="+mn-ea"/>
              <a:sym typeface="+mn-ea"/>
            </a:endParaRPr>
          </a:p>
        </p:txBody>
      </p:sp>
      <p:sp>
        <p:nvSpPr>
          <p:cNvPr id="1049320"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2"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4"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增强电力系统的可预测性和可控制性</a:t>
            </a:r>
            <a:endParaRPr altLang="en-US" dirty="0" sz="2000" lang="zh-CN" spc="150">
              <a:solidFill>
                <a:schemeClr val="tx1">
                  <a:lumMod val="85000"/>
                  <a:lumOff val="15000"/>
                </a:schemeClr>
              </a:solidFill>
              <a:latin typeface="+mn-ea"/>
              <a:sym typeface="+mn-ea"/>
            </a:endParaRPr>
          </a:p>
        </p:txBody>
      </p:sp>
      <p:sp>
        <p:nvSpPr>
          <p:cNvPr id="1049326"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8"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促进能源的可持续发展和环境保护</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4" name="文本占位符 1"/>
          <p:cNvSpPr>
            <a:spLocks noGrp="1"/>
          </p:cNvSpPr>
          <p:nvPr>
            <p:ph type="body" idx="2"/>
            <p:custDataLst>
              <p:tags r:id="rId1"/>
            </p:custDataLst>
          </p:nvPr>
        </p:nvSpPr>
        <p:spPr/>
        <p:txBody>
          <a:bodyPr/>
          <a:p>
            <a:r>
              <a:rPr altLang="en-US" lang="zh-CN"/>
              <a:t>Part Four</a:t>
            </a:r>
            <a:endParaRPr altLang="en-US" lang="zh-CN"/>
          </a:p>
        </p:txBody>
      </p:sp>
      <p:sp>
        <p:nvSpPr>
          <p:cNvPr id="1049366" name="标题 3"/>
          <p:cNvSpPr>
            <a:spLocks noGrp="1"/>
          </p:cNvSpPr>
          <p:nvPr>
            <p:ph type="title" idx="1"/>
            <p:custDataLst>
              <p:tags r:id="rId2"/>
            </p:custDataLst>
          </p:nvPr>
        </p:nvSpPr>
        <p:spPr/>
        <p:txBody>
          <a:bodyPr/>
          <a:p>
            <a:r>
              <a:rPr altLang="en-US" lang="zh-CN"/>
              <a:t>人工智能技术在智能电网中的具体应用案例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8" name="标题 1"/>
          <p:cNvSpPr>
            <a:spLocks noGrp="1"/>
          </p:cNvSpPr>
          <p:nvPr>
            <p:ph type="title" idx="2"/>
          </p:nvPr>
        </p:nvSpPr>
        <p:spPr/>
        <p:txBody>
          <a:bodyPr/>
          <a:p>
            <a:r>
              <a:rPr altLang="en-US" lang="zh-CN"/>
              <a:t>案例一：智能调度系统</a:t>
            </a:r>
            <a:endParaRPr altLang="en-US" lang="zh-CN"/>
          </a:p>
        </p:txBody>
      </p:sp>
      <p:sp>
        <p:nvSpPr>
          <p:cNvPr id="1049430"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2"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34"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6"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8"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0"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42"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44"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46"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技术实现：智能调度系统采用大数据分析和机器学习等技术，对电力负荷数据进行实时监测和分析，预测未来电力负荷需求，为调度决策提供支持。</a:t>
            </a:r>
            <a:endParaRPr altLang="en-US" dirty="0" sz="2400" lang="zh-CN">
              <a:latin typeface="+mn-ea"/>
              <a:ea typeface="+mn-ea"/>
            </a:endParaRPr>
          </a:p>
        </p:txBody>
      </p:sp>
      <p:sp>
        <p:nvSpPr>
          <p:cNvPr id="1049448"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效果评估：智能调度系统的应用显著提高了电力系统的稳定性和可靠性，减少了电力故障和停电事故的发生，提高了电力供应的质量和效率。</a:t>
            </a:r>
            <a:endParaRPr altLang="en-US" dirty="0" sz="2200" lang="zh-CN">
              <a:latin typeface="+mn-ea"/>
              <a:ea typeface="+mn-ea"/>
            </a:endParaRPr>
          </a:p>
        </p:txBody>
      </p:sp>
      <p:sp>
        <p:nvSpPr>
          <p:cNvPr id="1049450"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背景介绍：智能调度系统是智能电网的重要组成部分，通过人工智能技术实现电力资源的优化配置和调度。</a:t>
            </a:r>
            <a:endParaRPr altLang="en-US" dirty="0" sz="2200" lang="zh-CN">
              <a:latin typeface="+mn-ea"/>
              <a:ea typeface="+mn-ea"/>
            </a:endParaRPr>
          </a:p>
        </p:txBody>
      </p:sp>
      <p:sp>
        <p:nvSpPr>
          <p:cNvPr id="1049452"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应用案例：某地区智能调度系统通过人工智能技术，实现了对电力负荷的预测和调度，提高了电力系统的稳定性和可靠性。</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86" name="标题 1"/>
          <p:cNvSpPr>
            <a:spLocks noGrp="1"/>
          </p:cNvSpPr>
          <p:nvPr>
            <p:ph type="title" idx="2"/>
          </p:nvPr>
        </p:nvSpPr>
        <p:spPr/>
        <p:txBody>
          <a:bodyPr/>
          <a:p>
            <a:r>
              <a:rPr altLang="en-US" lang="zh-CN"/>
              <a:t>案例二：智能巡检系统</a:t>
            </a:r>
            <a:endParaRPr altLang="en-US" lang="zh-CN"/>
          </a:p>
        </p:txBody>
      </p:sp>
      <p:sp>
        <p:nvSpPr>
          <p:cNvPr id="1049488" name="矩形 31"/>
          <p:cNvSpPr/>
          <p:nvPr>
            <p:custDataLst>
              <p:tags r:id="rId1"/>
            </p:custDataLst>
          </p:nvPr>
        </p:nvSpPr>
        <p:spPr>
          <a:xfrm>
            <a:off x="2677426" y="1490345"/>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背景介绍：智能巡检系统是利用人工智能技术对电力设备进行自动化巡检的一种系统。</a:t>
            </a:r>
            <a:endParaRPr altLang="en-US" dirty="0" sz="1200" lang="zh-CN" spc="150">
              <a:solidFill>
                <a:schemeClr val="tx1">
                  <a:lumMod val="65000"/>
                  <a:lumOff val="35000"/>
                </a:schemeClr>
              </a:solidFill>
              <a:latin typeface="+mn-ea"/>
              <a:sym typeface="+mn-ea"/>
            </a:endParaRPr>
          </a:p>
        </p:txBody>
      </p:sp>
      <p:sp>
        <p:nvSpPr>
          <p:cNvPr id="1049490" name="矩形 4"/>
          <p:cNvSpPr/>
          <p:nvPr>
            <p:custDataLst>
              <p:tags r:id="rId2"/>
            </p:custDataLst>
          </p:nvPr>
        </p:nvSpPr>
        <p:spPr>
          <a:xfrm>
            <a:off x="2677426" y="2725582"/>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应用场景：智能巡检系统可以应用于电力设备的日常巡检、故障诊断和预测等方面。</a:t>
            </a:r>
            <a:endParaRPr altLang="en-US" dirty="0" sz="1200" lang="zh-CN" spc="150">
              <a:solidFill>
                <a:schemeClr val="tx1">
                  <a:lumMod val="65000"/>
                  <a:lumOff val="35000"/>
                </a:schemeClr>
              </a:solidFill>
              <a:latin typeface="+mn-ea"/>
              <a:sym typeface="+mn-ea"/>
            </a:endParaRPr>
          </a:p>
        </p:txBody>
      </p:sp>
      <p:sp>
        <p:nvSpPr>
          <p:cNvPr id="1049492" name="矩形 5"/>
          <p:cNvSpPr/>
          <p:nvPr>
            <p:custDataLst>
              <p:tags r:id="rId3"/>
            </p:custDataLst>
          </p:nvPr>
        </p:nvSpPr>
        <p:spPr>
          <a:xfrm>
            <a:off x="2677426" y="3960819"/>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技术实现：智能巡检系统通过图像识别、深度学习等技术手段，实现对电力设备的自动识别、定位和监测。</a:t>
            </a:r>
            <a:endParaRPr altLang="en-US" dirty="0" sz="1200" lang="zh-CN" spc="150">
              <a:solidFill>
                <a:schemeClr val="tx1">
                  <a:lumMod val="65000"/>
                  <a:lumOff val="35000"/>
                </a:schemeClr>
              </a:solidFill>
              <a:latin typeface="+mn-ea"/>
              <a:sym typeface="+mn-ea"/>
            </a:endParaRPr>
          </a:p>
        </p:txBody>
      </p:sp>
      <p:sp>
        <p:nvSpPr>
          <p:cNvPr id="1049494" name="矩形 7"/>
          <p:cNvSpPr/>
          <p:nvPr>
            <p:custDataLst>
              <p:tags r:id="rId4"/>
            </p:custDataLst>
          </p:nvPr>
        </p:nvSpPr>
        <p:spPr>
          <a:xfrm>
            <a:off x="2677426" y="5196056"/>
            <a:ext cx="6832436" cy="105361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优势与效果：智能巡检系统可以提高巡检效率、降低人力成本，同时提高电力设备的运行安全性和稳定性。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8" name="标题 1"/>
          <p:cNvSpPr>
            <a:spLocks noGrp="1"/>
          </p:cNvSpPr>
          <p:nvPr>
            <p:ph type="title" idx="2"/>
          </p:nvPr>
        </p:nvSpPr>
        <p:spPr/>
        <p:txBody>
          <a:bodyPr/>
          <a:p>
            <a:r>
              <a:rPr altLang="en-US" lang="zh-CN"/>
              <a:t>案例三：智能运维系统</a:t>
            </a:r>
            <a:endParaRPr altLang="en-US" lang="zh-CN"/>
          </a:p>
        </p:txBody>
      </p:sp>
      <p:sp>
        <p:nvSpPr>
          <p:cNvPr id="1049530" name="内容占位符 2"/>
          <p:cNvSpPr>
            <a:spLocks noGrp="1"/>
          </p:cNvSpPr>
          <p:nvPr>
            <p:ph idx="1"/>
          </p:nvPr>
        </p:nvSpPr>
        <p:spPr/>
        <p:txBody>
          <a:bodyPr>
            <a:normAutofit fontScale="62500"/>
          </a:bodyPr>
          <a:p>
            <a:r>
              <a:rPr altLang="en-US" lang="zh-CN"/>
              <a:t>智能运维系统的定义和功能  智能运维系统是一种基于人工智能技术的自动化运维工具，它能够实现对智能电网设备的实时监测、故障诊断和预测维护等功能。通过智能运维系统，可以及时发现和解决设备故障，提高设备的可靠性和稳定性，降低运维成本。</a:t>
            </a:r>
            <a:endParaRPr altLang="en-US" lang="zh-CN"/>
          </a:p>
          <a:p>
            <a:pPr lvl="1"/>
            <a:r>
              <a:rPr altLang="en-US" lang="zh-CN"/>
              <a:t>智能运维系统是一种基于人工智能技术的自动化运维工具，它能够实现对智能电网设备的实时监测、故障诊断和预测维护等功能。通过智能运维系统，可以及时发现和解决设备故障，提高设备的可靠性和稳定性，降低运维成本。</a:t>
            </a:r>
            <a:endParaRPr altLang="en-US" lang="zh-CN"/>
          </a:p>
          <a:p>
            <a:r>
              <a:rPr altLang="en-US" lang="zh-CN"/>
              <a:t>智能运维系统在智能电网中的应用  智能运维系统在智能电网中得到了广泛应用，它能够实现对电力设备的实时监测和故障诊断，及时发现和解决设备故障，提高设备的可靠性和稳定性。同时，智能运维系统还能够实现对电力设备的预测维护，通过对设备运行数据的分析，预测设备可能出现的故障，提前进行维护和更换，避免设备故障对电力供应的影响。</a:t>
            </a:r>
            <a:endParaRPr altLang="en-US" lang="zh-CN"/>
          </a:p>
          <a:p>
            <a:pPr lvl="1"/>
            <a:r>
              <a:rPr altLang="en-US" lang="zh-CN"/>
              <a:t>智能运维系统在智能电网中得到了广泛应用，它能够实现对电力设备的实时监测和故障诊断，及时发现和解决设备故障，提高设备的可靠性和稳定性。同时，智能运维系统还能够实现对电力设备的预测维护，通过对设备运行数据的分析，预测设备可能出现的故障，提前进行维护和更换，避免设备故障对电力供应的影响。</a:t>
            </a:r>
            <a:endParaRPr altLang="en-US" lang="zh-CN"/>
          </a:p>
          <a:p>
            <a:r>
              <a:rPr altLang="en-US" lang="zh-CN"/>
              <a:t>智能运维系统的优势  智能运维系统的优势在于它可以实现对电力设备的实时监测和故障诊断，及时发现和解决设备故障，提高设备的可靠性和稳定性。同时，智能运维系统还可以实现对电力设备的预测维护，提前进行维护和更换，避免设备故障对电力供应的影响。此外，智能运维系统还可以降低运维成本，提高运维效率。</a:t>
            </a:r>
            <a:endParaRPr altLang="en-US" lang="zh-CN"/>
          </a:p>
          <a:p>
            <a:pPr lvl="1"/>
            <a:r>
              <a:rPr altLang="en-US" lang="zh-CN"/>
              <a:t>智能运维系统的优势在于它可以实现对电力设备的实时监测和故障诊断，及时发现和解决设备故障，提高设备的可靠性和稳定性。同时，智能运维系统还可以实现对电力设备的预测维护，提前进行维护和更换，避免设备故障对电力供应的影响。此外，智能运维系统还可以降低运维成本，提高运维效率。</a:t>
            </a:r>
            <a:endParaRPr altLang="en-US" lang="zh-CN"/>
          </a:p>
          <a:p>
            <a:r>
              <a:rPr altLang="en-US" lang="zh-CN"/>
              <a:t>智能运维系统的未来发展  随着人工智能技术的不断发展，智能运维系统将会得到更广泛的应用。未来，智能运维系统将会更加智能化、自动化和高效化，实现对电力设备的全面监测和维护。同时，智能运维系统也将会与其他智能化技术相结合，如物联网、大数据等，实现更加智能化、高效化的电力设备运维和管理。</a:t>
            </a:r>
            <a:endParaRPr altLang="en-US" lang="zh-CN"/>
          </a:p>
          <a:p>
            <a:pPr lvl="1"/>
            <a:r>
              <a:rPr altLang="en-US" lang="zh-CN"/>
              <a:t>随着人工智能技术的不断发展，智能运维系统将会得到更广泛的应用。未来，智能运维系统将会更加智能化、自动化和高效化，实现对电力设备的全面监测和维护。同时，智能运维系统也将会与其他智能化技术相结合，如物联网、大数据等，实现更加智能化、高效化的电力设备运维和管理。</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64" name="标题 1"/>
          <p:cNvSpPr>
            <a:spLocks noGrp="1"/>
          </p:cNvSpPr>
          <p:nvPr>
            <p:ph type="title" idx="2"/>
          </p:nvPr>
        </p:nvSpPr>
        <p:spPr/>
        <p:txBody>
          <a:bodyPr/>
          <a:p>
            <a:r>
              <a:rPr altLang="en-US" lang="zh-CN"/>
              <a:t>案例四：智能用电管理系统</a:t>
            </a:r>
            <a:endParaRPr altLang="en-US" lang="zh-CN"/>
          </a:p>
        </p:txBody>
      </p:sp>
      <p:sp>
        <p:nvSpPr>
          <p:cNvPr id="1049566" name="矩形: 圆角 1"/>
          <p:cNvSpPr/>
          <p:nvPr>
            <p:custDataLst>
              <p:tags r:id="rId1"/>
            </p:custDataLst>
          </p:nvPr>
        </p:nvSpPr>
        <p:spPr>
          <a:xfrm>
            <a:off x="608330" y="2350292"/>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568" name="Freeform 7"/>
          <p:cNvSpPr/>
          <p:nvPr>
            <p:custDataLst>
              <p:tags r:id="rId2"/>
            </p:custDataLst>
          </p:nvPr>
        </p:nvSpPr>
        <p:spPr bwMode="auto">
          <a:xfrm flipV="1">
            <a:off x="733360" y="2488650"/>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70" name="标题"/>
          <p:cNvSpPr txBox="1"/>
          <p:nvPr>
            <p:custDataLst>
              <p:tags r:id="rId3"/>
            </p:custDataLst>
          </p:nvPr>
        </p:nvSpPr>
        <p:spPr>
          <a:xfrm>
            <a:off x="733360" y="2446761"/>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72" name="正文"/>
          <p:cNvSpPr txBox="1"/>
          <p:nvPr>
            <p:custDataLst>
              <p:tags r:id="rId4"/>
            </p:custDataLst>
          </p:nvPr>
        </p:nvSpPr>
        <p:spPr>
          <a:xfrm>
            <a:off x="2169617" y="2351561"/>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背景介绍：智能用电管理系统是人工智能技术在智能电网中的重要应用之一，通过实时监测和分析用户的用电行为，实现用电的智能化管理。</a:t>
            </a:r>
            <a:endParaRPr altLang="en-US" dirty="0" sz="1400" lang="zh-CN" spc="150">
              <a:solidFill>
                <a:schemeClr val="dk1">
                  <a:lumMod val="80000"/>
                  <a:lumOff val="20000"/>
                </a:schemeClr>
              </a:solidFill>
              <a:latin typeface="+mn-ea"/>
            </a:endParaRPr>
          </a:p>
        </p:txBody>
      </p:sp>
      <p:sp>
        <p:nvSpPr>
          <p:cNvPr id="1049574" name="矩形: 圆角 19"/>
          <p:cNvSpPr/>
          <p:nvPr>
            <p:custDataLst>
              <p:tags r:id="rId5"/>
            </p:custDataLst>
          </p:nvPr>
        </p:nvSpPr>
        <p:spPr>
          <a:xfrm>
            <a:off x="6159148" y="2350292"/>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576" name="Freeform 7"/>
          <p:cNvSpPr/>
          <p:nvPr>
            <p:custDataLst>
              <p:tags r:id="rId6"/>
            </p:custDataLst>
          </p:nvPr>
        </p:nvSpPr>
        <p:spPr bwMode="auto">
          <a:xfrm flipV="1">
            <a:off x="6277831" y="2487380"/>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78" name="标题"/>
          <p:cNvSpPr txBox="1"/>
          <p:nvPr>
            <p:custDataLst>
              <p:tags r:id="rId7"/>
            </p:custDataLst>
          </p:nvPr>
        </p:nvSpPr>
        <p:spPr>
          <a:xfrm>
            <a:off x="6277831" y="2446127"/>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80" name="正文"/>
          <p:cNvSpPr txBox="1"/>
          <p:nvPr>
            <p:custDataLst>
              <p:tags r:id="rId8"/>
            </p:custDataLst>
          </p:nvPr>
        </p:nvSpPr>
        <p:spPr>
          <a:xfrm>
            <a:off x="7714723" y="2352830"/>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系统功能：智能用电管理系统具备多种功能，包括实时监测、数据分析、预测预警、远程控制等，能够提高用电效率，降低能源消耗，减少环境污染。</a:t>
            </a:r>
            <a:endParaRPr altLang="en-US" dirty="0" sz="1400" lang="zh-CN" spc="150">
              <a:solidFill>
                <a:schemeClr val="dk1">
                  <a:lumMod val="80000"/>
                  <a:lumOff val="20000"/>
                </a:schemeClr>
              </a:solidFill>
              <a:latin typeface="+mn-ea"/>
            </a:endParaRPr>
          </a:p>
        </p:txBody>
      </p:sp>
      <p:sp>
        <p:nvSpPr>
          <p:cNvPr id="1049582" name="矩形: 圆角 28"/>
          <p:cNvSpPr/>
          <p:nvPr>
            <p:custDataLst>
              <p:tags r:id="rId9"/>
            </p:custDataLst>
          </p:nvPr>
        </p:nvSpPr>
        <p:spPr>
          <a:xfrm>
            <a:off x="608330" y="3992816"/>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584" name="Freeform 7"/>
          <p:cNvSpPr/>
          <p:nvPr>
            <p:custDataLst>
              <p:tags r:id="rId10"/>
            </p:custDataLst>
          </p:nvPr>
        </p:nvSpPr>
        <p:spPr bwMode="auto">
          <a:xfrm flipV="1">
            <a:off x="733360" y="4131174"/>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86" name="标题"/>
          <p:cNvSpPr txBox="1"/>
          <p:nvPr>
            <p:custDataLst>
              <p:tags r:id="rId11"/>
            </p:custDataLst>
          </p:nvPr>
        </p:nvSpPr>
        <p:spPr>
          <a:xfrm>
            <a:off x="733360" y="4089286"/>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88" name="正文"/>
          <p:cNvSpPr txBox="1"/>
          <p:nvPr>
            <p:custDataLst>
              <p:tags r:id="rId12"/>
            </p:custDataLst>
          </p:nvPr>
        </p:nvSpPr>
        <p:spPr>
          <a:xfrm>
            <a:off x="2169617" y="3994085"/>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应用案例：以某城市为例，该城市通过引入智能用电管理系统，实现了对全市居民用电的智能化管理，有效提高了用电效率，减少了能源浪费和环境污染。</a:t>
            </a:r>
            <a:endParaRPr altLang="en-US" dirty="0" sz="1400" lang="zh-CN" spc="150">
              <a:solidFill>
                <a:schemeClr val="dk1">
                  <a:lumMod val="80000"/>
                  <a:lumOff val="20000"/>
                </a:schemeClr>
              </a:solidFill>
              <a:latin typeface="+mn-ea"/>
            </a:endParaRPr>
          </a:p>
        </p:txBody>
      </p:sp>
      <p:sp>
        <p:nvSpPr>
          <p:cNvPr id="1049590" name="矩形: 圆角 24"/>
          <p:cNvSpPr/>
          <p:nvPr>
            <p:custDataLst>
              <p:tags r:id="rId13"/>
            </p:custDataLst>
          </p:nvPr>
        </p:nvSpPr>
        <p:spPr>
          <a:xfrm>
            <a:off x="6159148" y="3992816"/>
            <a:ext cx="5418575" cy="1394964"/>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592" name="Freeform 7"/>
          <p:cNvSpPr/>
          <p:nvPr>
            <p:custDataLst>
              <p:tags r:id="rId14"/>
            </p:custDataLst>
          </p:nvPr>
        </p:nvSpPr>
        <p:spPr bwMode="auto">
          <a:xfrm flipV="1">
            <a:off x="6277831" y="4129905"/>
            <a:ext cx="1476670" cy="1120912"/>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594" name="标题"/>
          <p:cNvSpPr txBox="1"/>
          <p:nvPr>
            <p:custDataLst>
              <p:tags r:id="rId15"/>
            </p:custDataLst>
          </p:nvPr>
        </p:nvSpPr>
        <p:spPr>
          <a:xfrm>
            <a:off x="6277831" y="4088016"/>
            <a:ext cx="1146525" cy="1203964"/>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96" name="正文"/>
          <p:cNvSpPr txBox="1"/>
          <p:nvPr>
            <p:custDataLst>
              <p:tags r:id="rId16"/>
            </p:custDataLst>
          </p:nvPr>
        </p:nvSpPr>
        <p:spPr>
          <a:xfrm>
            <a:off x="7714723" y="3994720"/>
            <a:ext cx="3857344" cy="1394964"/>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结论：智能用电管理系统是人工智能技术在智能电网中的重要应用之一，具有广泛的应用前景和推广价值。</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30" name="文本占位符 1"/>
          <p:cNvSpPr>
            <a:spLocks noGrp="1"/>
          </p:cNvSpPr>
          <p:nvPr>
            <p:ph type="body" idx="2"/>
            <p:custDataLst>
              <p:tags r:id="rId1"/>
            </p:custDataLst>
          </p:nvPr>
        </p:nvSpPr>
        <p:spPr/>
        <p:txBody>
          <a:bodyPr/>
          <a:p>
            <a:r>
              <a:rPr altLang="en-US" lang="zh-CN"/>
              <a:t>Part Five</a:t>
            </a:r>
            <a:endParaRPr altLang="en-US" lang="zh-CN"/>
          </a:p>
        </p:txBody>
      </p:sp>
      <p:sp>
        <p:nvSpPr>
          <p:cNvPr id="1049632" name="标题 3"/>
          <p:cNvSpPr>
            <a:spLocks noGrp="1"/>
          </p:cNvSpPr>
          <p:nvPr>
            <p:ph type="title" idx="1"/>
            <p:custDataLst>
              <p:tags r:id="rId2"/>
            </p:custDataLst>
          </p:nvPr>
        </p:nvSpPr>
        <p:spPr/>
        <p:txBody>
          <a:bodyPr/>
          <a:p>
            <a:r>
              <a:rPr altLang="en-US" lang="zh-CN"/>
              <a:t>人工智能技术在智能电网中的挑战与前景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94" name="标题 1"/>
          <p:cNvSpPr>
            <a:spLocks noGrp="1"/>
          </p:cNvSpPr>
          <p:nvPr>
            <p:ph type="title" idx="2"/>
          </p:nvPr>
        </p:nvSpPr>
        <p:spPr/>
        <p:txBody>
          <a:bodyPr/>
          <a:p>
            <a:r>
              <a:rPr altLang="en-US" lang="zh-CN"/>
              <a:t>人工智能技术在智能电网中的挑战</a:t>
            </a:r>
            <a:endParaRPr altLang="en-US" lang="zh-CN"/>
          </a:p>
        </p:txBody>
      </p:sp>
      <p:sp>
        <p:nvSpPr>
          <p:cNvPr id="1049696"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2"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设备兼容性：智能电网中的设备需要兼容，以确保数据传输和通信的顺畅。</a:t>
            </a:r>
            <a:endParaRPr altLang="zh-CN" dirty="0" sz="1600" lang="en-US">
              <a:solidFill>
                <a:schemeClr val="dk1">
                  <a:lumMod val="80000"/>
                  <a:lumOff val="20000"/>
                </a:schemeClr>
              </a:solidFill>
              <a:latin typeface="+mn-ea"/>
              <a:sym typeface="+mn-ea"/>
            </a:endParaRPr>
          </a:p>
        </p:txBody>
      </p:sp>
      <p:sp>
        <p:nvSpPr>
          <p:cNvPr id="1049704"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6"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8"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0" name="文本框 56"/>
          <p:cNvSpPr txBox="1"/>
          <p:nvPr>
            <p:custDataLst>
              <p:tags r:id="rId8"/>
            </p:custDataLst>
          </p:nvPr>
        </p:nvSpPr>
        <p:spPr>
          <a:xfrm>
            <a:off x="2095000" y="1634841"/>
            <a:ext cx="8300931" cy="76101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数据处理与隐私保护：智能电网产生大量数据，需要处理和分析，同时需要保护用户隐私。</a:t>
            </a:r>
            <a:endParaRPr altLang="en-US" dirty="0" lang="zh-CN">
              <a:solidFill>
                <a:schemeClr val="dk1">
                  <a:lumMod val="80000"/>
                  <a:lumOff val="20000"/>
                </a:schemeClr>
              </a:solidFill>
              <a:latin typeface="+mn-ea"/>
              <a:sym typeface="+mn-ea"/>
            </a:endParaRPr>
          </a:p>
        </p:txBody>
      </p:sp>
      <p:sp>
        <p:nvSpPr>
          <p:cNvPr id="1049712"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4"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6"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文本框 8"/>
          <p:cNvSpPr txBox="1"/>
          <p:nvPr>
            <p:custDataLst>
              <p:tags r:id="rId12"/>
            </p:custDataLst>
          </p:nvPr>
        </p:nvSpPr>
        <p:spPr>
          <a:xfrm>
            <a:off x="2095000" y="2923690"/>
            <a:ext cx="8300931" cy="76101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网络安全：智能电网依赖于网络通信，需要确保网络安全，防止黑客攻击和数据泄露。</a:t>
            </a:r>
            <a:endParaRPr altLang="en-US" dirty="0" lang="zh-CN">
              <a:solidFill>
                <a:schemeClr val="dk1">
                  <a:lumMod val="80000"/>
                  <a:lumOff val="20000"/>
                </a:schemeClr>
              </a:solidFill>
              <a:latin typeface="+mn-ea"/>
              <a:sym typeface="+mn-ea"/>
            </a:endParaRPr>
          </a:p>
        </p:txBody>
      </p:sp>
      <p:sp>
        <p:nvSpPr>
          <p:cNvPr id="1049720"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4"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文本框 12"/>
          <p:cNvSpPr txBox="1"/>
          <p:nvPr>
            <p:custDataLst>
              <p:tags r:id="rId16"/>
            </p:custDataLst>
          </p:nvPr>
        </p:nvSpPr>
        <p:spPr>
          <a:xfrm>
            <a:off x="2095000" y="5485907"/>
            <a:ext cx="8300931" cy="76101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技术更新与升级：随着技术的发展，智能电网需要不断更新和升级，以适应新的需求和技术。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0" name="标题 1"/>
          <p:cNvSpPr>
            <a:spLocks noGrp="1"/>
          </p:cNvSpPr>
          <p:nvPr>
            <p:ph type="title" idx="2"/>
          </p:nvPr>
        </p:nvSpPr>
        <p:spPr/>
        <p:txBody>
          <a:bodyPr/>
          <a:p>
            <a:r>
              <a:rPr altLang="en-US" lang="zh-CN"/>
              <a:t>人工智能技术在智能电网中的前景展望</a:t>
            </a:r>
            <a:endParaRPr altLang="en-US" lang="zh-CN"/>
          </a:p>
        </p:txBody>
      </p:sp>
      <p:cxnSp>
        <p:nvCxnSpPr>
          <p:cNvPr id="3145729" name="直接连接符 3"/>
          <p:cNvCxnSpPr>
            <a:cxnSpLocks/>
          </p:cNvCxnSpPr>
          <p:nvPr>
            <p:custDataLst>
              <p:tags r:id="rId1"/>
            </p:custDataLst>
          </p:nvPr>
        </p:nvCxnSpPr>
        <p:spPr>
          <a:xfrm>
            <a:off x="3069560" y="2072166"/>
            <a:ext cx="0" cy="25911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31" name="直接连接符 6"/>
          <p:cNvCxnSpPr>
            <a:cxnSpLocks/>
          </p:cNvCxnSpPr>
          <p:nvPr>
            <p:custDataLst>
              <p:tags r:id="rId2"/>
            </p:custDataLst>
          </p:nvPr>
        </p:nvCxnSpPr>
        <p:spPr>
          <a:xfrm>
            <a:off x="6066178" y="2072166"/>
            <a:ext cx="0" cy="25911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733" name="直接连接符 7"/>
          <p:cNvCxnSpPr>
            <a:cxnSpLocks/>
          </p:cNvCxnSpPr>
          <p:nvPr>
            <p:custDataLst>
              <p:tags r:id="rId3"/>
            </p:custDataLst>
          </p:nvPr>
        </p:nvCxnSpPr>
        <p:spPr>
          <a:xfrm>
            <a:off x="9062797" y="2072166"/>
            <a:ext cx="0" cy="25911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762" name="标题 22"/>
          <p:cNvSpPr>
            <a:spLocks noGrp="1"/>
          </p:cNvSpPr>
          <p:nvPr>
            <p:custDataLst>
              <p:tags r:id="rId4"/>
            </p:custDataLst>
          </p:nvPr>
        </p:nvSpPr>
        <p:spPr>
          <a:xfrm>
            <a:off x="3551020" y="1932471"/>
            <a:ext cx="2141556" cy="1229965"/>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764" name="正文"/>
          <p:cNvSpPr txBox="1"/>
          <p:nvPr>
            <p:custDataLst>
              <p:tags r:id="rId5"/>
            </p:custDataLst>
          </p:nvPr>
        </p:nvSpPr>
        <p:spPr>
          <a:xfrm>
            <a:off x="3551020" y="3265746"/>
            <a:ext cx="2141556" cy="2541798"/>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人工智能技术在智能电网中的应用前景：人工智能技术可以应用于智能电网的各个环节，如数据采集、处理、分析和预测等，提高电网的稳定性和安全性，降低运营成本。</a:t>
            </a:r>
            <a:endParaRPr altLang="en-US" dirty="0" lang="zh-CN">
              <a:sym typeface="+mn-ea"/>
            </a:endParaRPr>
          </a:p>
        </p:txBody>
      </p:sp>
      <p:sp>
        <p:nvSpPr>
          <p:cNvPr id="1049766" name="标题 22"/>
          <p:cNvSpPr>
            <a:spLocks noGrp="1"/>
          </p:cNvSpPr>
          <p:nvPr>
            <p:custDataLst>
              <p:tags r:id="rId6"/>
            </p:custDataLst>
          </p:nvPr>
        </p:nvSpPr>
        <p:spPr>
          <a:xfrm>
            <a:off x="9436399" y="1932471"/>
            <a:ext cx="2141556" cy="1229965"/>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768" name="正文"/>
          <p:cNvSpPr txBox="1"/>
          <p:nvPr>
            <p:custDataLst>
              <p:tags r:id="rId7"/>
            </p:custDataLst>
          </p:nvPr>
        </p:nvSpPr>
        <p:spPr>
          <a:xfrm>
            <a:off x="9436399" y="3266395"/>
            <a:ext cx="2141556" cy="2541148"/>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未来发展方向：未来智能电网将更加注重人工智能技术的应用，加强技术创新和研发，推动智能电网的可持续发展。同时，也需要加强人才培养和引进，为智能电网的发展提供强有力的人才保障。</a:t>
            </a:r>
            <a:endParaRPr altLang="en-US" lang="zh-CN">
              <a:sym typeface="+mn-ea"/>
            </a:endParaRPr>
          </a:p>
        </p:txBody>
      </p:sp>
      <p:sp>
        <p:nvSpPr>
          <p:cNvPr id="1049770" name="标题 22"/>
          <p:cNvSpPr>
            <a:spLocks noGrp="1"/>
          </p:cNvSpPr>
          <p:nvPr>
            <p:custDataLst>
              <p:tags r:id="rId8"/>
            </p:custDataLst>
          </p:nvPr>
        </p:nvSpPr>
        <p:spPr>
          <a:xfrm>
            <a:off x="6493710" y="1932471"/>
            <a:ext cx="2141556" cy="1229965"/>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772" name="正文"/>
          <p:cNvSpPr txBox="1"/>
          <p:nvPr>
            <p:custDataLst>
              <p:tags r:id="rId9"/>
            </p:custDataLst>
          </p:nvPr>
        </p:nvSpPr>
        <p:spPr>
          <a:xfrm>
            <a:off x="6493710" y="3266395"/>
            <a:ext cx="2141556" cy="2541148"/>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面临的挑战：人工智能技术在智能电网中的应用还面临一些挑战，如数据隐私、安全性和可靠性等问题，需要加强技术研发和政策支持。</a:t>
            </a:r>
            <a:endParaRPr altLang="en-US" lang="zh-CN">
              <a:sym typeface="+mn-ea"/>
            </a:endParaRPr>
          </a:p>
        </p:txBody>
      </p:sp>
      <p:sp>
        <p:nvSpPr>
          <p:cNvPr id="1049774" name="正文"/>
          <p:cNvSpPr txBox="1"/>
          <p:nvPr>
            <p:custDataLst>
              <p:tags r:id="rId10"/>
            </p:custDataLst>
          </p:nvPr>
        </p:nvSpPr>
        <p:spPr>
          <a:xfrm>
            <a:off x="608330" y="3265746"/>
            <a:ext cx="2141556" cy="2541798"/>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未来智能电网的发展趋势：随着人工智能技术的不断进步，智能电网将更加智能化、自动化和高效化，能够更好地满足用户需求，提高能源利用效率。</a:t>
            </a:r>
            <a:endParaRPr altLang="en-US" dirty="0" lang="zh-CN">
              <a:sym typeface="+mn-ea"/>
            </a:endParaRPr>
          </a:p>
        </p:txBody>
      </p:sp>
      <p:sp>
        <p:nvSpPr>
          <p:cNvPr id="1049776" name="标题 22"/>
          <p:cNvSpPr>
            <a:spLocks noGrp="1"/>
          </p:cNvSpPr>
          <p:nvPr>
            <p:custDataLst>
              <p:tags r:id="rId11"/>
            </p:custDataLst>
          </p:nvPr>
        </p:nvSpPr>
        <p:spPr>
          <a:xfrm>
            <a:off x="608330" y="1932471"/>
            <a:ext cx="2141556" cy="1229965"/>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10" name="标题 1"/>
          <p:cNvSpPr>
            <a:spLocks noGrp="1"/>
          </p:cNvSpPr>
          <p:nvPr>
            <p:ph type="title" idx="2"/>
          </p:nvPr>
        </p:nvSpPr>
        <p:spPr/>
        <p:txBody>
          <a:bodyPr/>
          <a:p>
            <a:r>
              <a:rPr altLang="en-US" lang="zh-CN"/>
              <a:t>未来发展趋势与展望</a:t>
            </a:r>
            <a:endParaRPr altLang="en-US" lang="zh-CN"/>
          </a:p>
        </p:txBody>
      </p:sp>
      <p:sp>
        <p:nvSpPr>
          <p:cNvPr id="104981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面临的挑战与机遇</a:t>
            </a:r>
            <a:endParaRPr altLang="en-US" sz="1400" lang="zh-CN" spc="150">
              <a:solidFill>
                <a:schemeClr val="tx1"/>
              </a:solidFill>
              <a:effectLst/>
              <a:latin typeface="+mn-ea"/>
              <a:sym typeface="+mn-ea"/>
            </a:endParaRPr>
          </a:p>
        </p:txBody>
      </p:sp>
      <p:sp>
        <p:nvSpPr>
          <p:cNvPr id="104982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人工智能技术在智能电网中的未来发展趋势</a:t>
            </a:r>
            <a:endParaRPr altLang="en-US" dirty="0" sz="1400" lang="zh-CN" spc="150">
              <a:solidFill>
                <a:schemeClr val="tx1"/>
              </a:solidFill>
              <a:effectLst/>
              <a:latin typeface="+mn-ea"/>
              <a:sym typeface="+mn-ea"/>
            </a:endParaRPr>
          </a:p>
        </p:txBody>
      </p:sp>
      <p:sp>
        <p:nvSpPr>
          <p:cNvPr id="104982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未来市场前景与预测</a:t>
            </a:r>
            <a:endParaRPr altLang="en-US" sz="1400" lang="zh-CN" spc="150">
              <a:solidFill>
                <a:schemeClr val="tx1"/>
              </a:solidFill>
              <a:effectLst/>
              <a:latin typeface="+mn-ea"/>
              <a:sym typeface="+mn-ea"/>
            </a:endParaRPr>
          </a:p>
        </p:txBody>
      </p:sp>
      <p:sp>
        <p:nvSpPr>
          <p:cNvPr id="104982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未来技术发展方向与展望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60" name="文本占位符 1"/>
          <p:cNvSpPr>
            <a:spLocks noGrp="1"/>
          </p:cNvSpPr>
          <p:nvPr>
            <p:ph type="body" idx="2"/>
            <p:custDataLst>
              <p:tags r:id="rId1"/>
            </p:custDataLst>
          </p:nvPr>
        </p:nvSpPr>
        <p:spPr/>
        <p:txBody>
          <a:bodyPr/>
          <a:p>
            <a:r>
              <a:rPr altLang="en-US" lang="zh-CN"/>
              <a:t>Part Six</a:t>
            </a:r>
            <a:endParaRPr altLang="en-US" lang="zh-CN"/>
          </a:p>
        </p:txBody>
      </p:sp>
      <p:sp>
        <p:nvSpPr>
          <p:cNvPr id="1049862" name="标题 3"/>
          <p:cNvSpPr>
            <a:spLocks noGrp="1"/>
          </p:cNvSpPr>
          <p:nvPr>
            <p:ph type="title" idx="1"/>
            <p:custDataLst>
              <p:tags r:id="rId2"/>
            </p:custDataLst>
          </p:nvPr>
        </p:nvSpPr>
        <p:spPr/>
        <p:txBody>
          <a:bodyPr/>
          <a:p>
            <a:r>
              <a:rPr altLang="en-US" lang="zh-CN"/>
              <a:t>结论与建议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24" name="标题 1"/>
          <p:cNvSpPr>
            <a:spLocks noGrp="1"/>
          </p:cNvSpPr>
          <p:nvPr>
            <p:ph type="title" idx="2"/>
          </p:nvPr>
        </p:nvSpPr>
        <p:spPr/>
        <p:txBody>
          <a:bodyPr/>
          <a:p>
            <a:r>
              <a:rPr altLang="en-US" lang="zh-CN"/>
              <a:t>结论总结</a:t>
            </a:r>
            <a:endParaRPr altLang="en-US" lang="zh-CN"/>
          </a:p>
        </p:txBody>
      </p:sp>
      <p:sp>
        <p:nvSpPr>
          <p:cNvPr id="1049926" name="矩形 15"/>
          <p:cNvSpPr/>
          <p:nvPr>
            <p:custDataLst>
              <p:tags r:id="rId1"/>
            </p:custDataLst>
          </p:nvPr>
        </p:nvSpPr>
        <p:spPr>
          <a:xfrm>
            <a:off x="2423459" y="1571150"/>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人工智能技术在智能电网中的应用具有重要意义，可以提高电力系统的效率和稳定性。</a:t>
            </a:r>
            <a:endParaRPr altLang="en-US" dirty="0" sz="1200" lang="zh-CN" spc="150">
              <a:solidFill>
                <a:schemeClr val="tx1">
                  <a:lumMod val="85000"/>
                  <a:lumOff val="15000"/>
                </a:schemeClr>
              </a:solidFill>
              <a:latin typeface="+mn-ea"/>
              <a:sym typeface="+mn-ea"/>
            </a:endParaRPr>
          </a:p>
        </p:txBody>
      </p:sp>
      <p:sp>
        <p:nvSpPr>
          <p:cNvPr id="1049928" name="任意多边形 17"/>
          <p:cNvSpPr/>
          <p:nvPr>
            <p:custDataLst>
              <p:tags r:id="rId2"/>
            </p:custDataLst>
          </p:nvPr>
        </p:nvSpPr>
        <p:spPr>
          <a:xfrm flipV="1">
            <a:off x="2345103" y="1490345"/>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任意多边形 18"/>
          <p:cNvSpPr/>
          <p:nvPr>
            <p:custDataLst>
              <p:tags r:id="rId3"/>
            </p:custDataLst>
          </p:nvPr>
        </p:nvSpPr>
        <p:spPr>
          <a:xfrm flipH="1">
            <a:off x="8528715" y="2051082"/>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矩形 27"/>
          <p:cNvSpPr/>
          <p:nvPr>
            <p:custDataLst>
              <p:tags r:id="rId4"/>
            </p:custDataLst>
          </p:nvPr>
        </p:nvSpPr>
        <p:spPr>
          <a:xfrm>
            <a:off x="2423459" y="2888514"/>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未来需要加强人工智能技术在智能电网中的应用研究，推动技术创新和产业发展。</a:t>
            </a:r>
            <a:endParaRPr altLang="en-US" dirty="0" sz="1200" lang="zh-CN" spc="150">
              <a:solidFill>
                <a:schemeClr val="tx1">
                  <a:lumMod val="85000"/>
                  <a:lumOff val="15000"/>
                </a:schemeClr>
              </a:solidFill>
              <a:latin typeface="+mn-ea"/>
              <a:sym typeface="+mn-ea"/>
            </a:endParaRPr>
          </a:p>
        </p:txBody>
      </p:sp>
      <p:sp>
        <p:nvSpPr>
          <p:cNvPr id="1049934" name="任意多边形 29"/>
          <p:cNvSpPr/>
          <p:nvPr>
            <p:custDataLst>
              <p:tags r:id="rId5"/>
            </p:custDataLst>
          </p:nvPr>
        </p:nvSpPr>
        <p:spPr>
          <a:xfrm flipV="1">
            <a:off x="2345103" y="2807709"/>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任意多边形 30"/>
          <p:cNvSpPr/>
          <p:nvPr>
            <p:custDataLst>
              <p:tags r:id="rId6"/>
            </p:custDataLst>
          </p:nvPr>
        </p:nvSpPr>
        <p:spPr>
          <a:xfrm flipH="1">
            <a:off x="8528715" y="3368446"/>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矩形 5"/>
          <p:cNvSpPr/>
          <p:nvPr>
            <p:custDataLst>
              <p:tags r:id="rId7"/>
            </p:custDataLst>
          </p:nvPr>
        </p:nvSpPr>
        <p:spPr>
          <a:xfrm>
            <a:off x="2423459" y="4205878"/>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政府和企业应该加大对智能电网建设的投入，提高电力系统的智能化水平，为经济发展提供有力支持。</a:t>
            </a:r>
            <a:endParaRPr altLang="en-US" dirty="0" sz="1200" lang="zh-CN" spc="150">
              <a:solidFill>
                <a:schemeClr val="tx1">
                  <a:lumMod val="85000"/>
                  <a:lumOff val="15000"/>
                </a:schemeClr>
              </a:solidFill>
              <a:latin typeface="+mn-ea"/>
              <a:sym typeface="+mn-ea"/>
            </a:endParaRPr>
          </a:p>
        </p:txBody>
      </p:sp>
      <p:sp>
        <p:nvSpPr>
          <p:cNvPr id="1049940" name="任意多边形 7"/>
          <p:cNvSpPr/>
          <p:nvPr>
            <p:custDataLst>
              <p:tags r:id="rId8"/>
            </p:custDataLst>
          </p:nvPr>
        </p:nvSpPr>
        <p:spPr>
          <a:xfrm flipV="1">
            <a:off x="2345103" y="4125073"/>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任意多边形 8"/>
          <p:cNvSpPr/>
          <p:nvPr>
            <p:custDataLst>
              <p:tags r:id="rId9"/>
            </p:custDataLst>
          </p:nvPr>
        </p:nvSpPr>
        <p:spPr>
          <a:xfrm flipH="1">
            <a:off x="8528715" y="4685810"/>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4" name="矩形 10"/>
          <p:cNvSpPr/>
          <p:nvPr>
            <p:custDataLst>
              <p:tags r:id="rId10"/>
            </p:custDataLst>
          </p:nvPr>
        </p:nvSpPr>
        <p:spPr>
          <a:xfrm>
            <a:off x="2423459" y="5523242"/>
            <a:ext cx="7342632" cy="645623"/>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培养人工智能技术人才，加强人才队伍建设，为智能电网的发展提供智力支持。</a:t>
            </a:r>
            <a:endParaRPr altLang="en-US" dirty="0" sz="1200" lang="zh-CN" spc="150">
              <a:solidFill>
                <a:schemeClr val="tx1">
                  <a:lumMod val="85000"/>
                  <a:lumOff val="15000"/>
                </a:schemeClr>
              </a:solidFill>
              <a:latin typeface="+mn-ea"/>
              <a:sym typeface="+mn-ea"/>
            </a:endParaRPr>
          </a:p>
        </p:txBody>
      </p:sp>
      <p:sp>
        <p:nvSpPr>
          <p:cNvPr id="1049946" name="任意多边形 12"/>
          <p:cNvSpPr/>
          <p:nvPr>
            <p:custDataLst>
              <p:tags r:id="rId11"/>
            </p:custDataLst>
          </p:nvPr>
        </p:nvSpPr>
        <p:spPr>
          <a:xfrm flipV="1">
            <a:off x="2345103" y="5442438"/>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8" name="任意多边形 13"/>
          <p:cNvSpPr/>
          <p:nvPr>
            <p:custDataLst>
              <p:tags r:id="rId12"/>
            </p:custDataLst>
          </p:nvPr>
        </p:nvSpPr>
        <p:spPr>
          <a:xfrm flipH="1">
            <a:off x="8528715" y="6003174"/>
            <a:ext cx="1313283" cy="24731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982" name="标题 1"/>
          <p:cNvSpPr>
            <a:spLocks noGrp="1"/>
          </p:cNvSpPr>
          <p:nvPr>
            <p:ph type="title" idx="2"/>
          </p:nvPr>
        </p:nvSpPr>
        <p:spPr/>
        <p:txBody>
          <a:bodyPr/>
          <a:p>
            <a:r>
              <a:rPr altLang="en-US" lang="zh-CN"/>
              <a:t>对未来发展的建议</a:t>
            </a:r>
            <a:endParaRPr altLang="en-US" lang="zh-CN"/>
          </a:p>
        </p:txBody>
      </p:sp>
      <p:sp>
        <p:nvSpPr>
          <p:cNvPr id="1049984"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推动政策法规的完善，为智能电网的发展提供有力保障</a:t>
            </a:r>
            <a:endParaRPr altLang="zh-CN" dirty="0" lang="en-US">
              <a:solidFill>
                <a:schemeClr val="dk1">
                  <a:lumMod val="80000"/>
                  <a:lumOff val="20000"/>
                </a:schemeClr>
              </a:solidFill>
              <a:latin typeface="+mn-ea"/>
              <a:sym typeface="+mn-ea"/>
            </a:endParaRPr>
          </a:p>
        </p:txBody>
      </p:sp>
      <p:sp>
        <p:nvSpPr>
          <p:cNvPr id="1049992"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加大技术研发力度，提高智能电网的稳定性和安全性</a:t>
            </a:r>
            <a:endParaRPr altLang="en-US" dirty="0" lang="zh-CN">
              <a:solidFill>
                <a:schemeClr val="dk1">
                  <a:lumMod val="80000"/>
                  <a:lumOff val="20000"/>
                </a:schemeClr>
              </a:solidFill>
              <a:latin typeface="+mn-ea"/>
              <a:sym typeface="+mn-ea"/>
            </a:endParaRPr>
          </a:p>
        </p:txBody>
      </p:sp>
      <p:sp>
        <p:nvSpPr>
          <p:cNvPr id="1050000"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加强人才培养，提高智能电网领域的技术水平</a:t>
            </a:r>
            <a:endParaRPr altLang="en-US" dirty="0" lang="zh-CN">
              <a:solidFill>
                <a:schemeClr val="dk1">
                  <a:lumMod val="80000"/>
                  <a:lumOff val="20000"/>
                </a:schemeClr>
              </a:solidFill>
              <a:latin typeface="+mn-ea"/>
              <a:sym typeface="+mn-ea"/>
            </a:endParaRPr>
          </a:p>
        </p:txBody>
      </p:sp>
      <p:sp>
        <p:nvSpPr>
          <p:cNvPr id="1050008"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4"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加强国际合作与交流，共同推动智能电网的发展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48" name="标题 2"/>
          <p:cNvSpPr>
            <a:spLocks noGrp="1"/>
          </p:cNvSpPr>
          <p:nvPr>
            <p:ph type="title" idx="8"/>
            <p:custDataLst>
              <p:tags r:id="rId1"/>
            </p:custDataLst>
          </p:nvPr>
        </p:nvSpPr>
        <p:spPr/>
        <p:txBody>
          <a:bodyPr/>
          <a:p>
            <a:r>
              <a:rPr altLang="en-US" lang="zh-CN"/>
              <a:t>THANKS</a:t>
            </a:r>
            <a:endParaRPr altLang="en-US" lang="zh-CN"/>
          </a:p>
        </p:txBody>
      </p:sp>
      <p:sp>
        <p:nvSpPr>
          <p:cNvPr id="1050050"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6*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6*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6*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6*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6*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6*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6*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6*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6*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91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2.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3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7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46.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27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277.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2023-12-16T15:30:04Z</dcterms:created>
  <dcterms:modified xsi:type="dcterms:W3CDTF">2023-12-16T15:30:04Z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d306badb48194be8ac5454dab76d950a_21</vt:lpwstr>
  </property>
</Properties>
</file>