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343" r:id="rId1"/>
    <p:sldMasterId id="2147503380" r:id="rId2"/>
  </p:sldMasterIdLst>
  <p:notesMasterIdLst>
    <p:notesMasterId r:id="rId3"/>
  </p:notesMasterIdLst>
  <p:sldIdLst>
    <p:sldId id="9556" r:id="rId4"/>
    <p:sldId id="9560" r:id="rId5"/>
    <p:sldId id="9565" r:id="rId6"/>
    <p:sldId id="9570" r:id="rId7"/>
    <p:sldId id="9577" r:id="rId9"/>
    <p:sldId id="9580" r:id="rId10"/>
    <p:sldId id="9583" r:id="rId11"/>
    <p:sldId id="9587" r:id="rId12"/>
    <p:sldId id="9594" r:id="rId14"/>
    <p:sldId id="9597" r:id="rId15"/>
    <p:sldId id="9600" r:id="rId16"/>
    <p:sldId id="9604" r:id="rId17"/>
    <p:sldId id="9611" r:id="rId19"/>
    <p:sldId id="9614" r:id="rId20"/>
    <p:sldId id="9617" r:id="rId21"/>
    <p:sldId id="9621" r:id="rId22"/>
    <p:sldId id="9628" r:id="rId24"/>
    <p:sldId id="9631" r:id="rId25"/>
    <p:sldId id="9634" r:id="rId26"/>
    <p:sldId id="9638" r:id="rId27"/>
    <p:sldId id="9645" r:id="rId29"/>
    <p:sldId id="9648" r:id="rId30"/>
    <p:sldId id="9651" r:id="rId31"/>
    <p:sldId id="9655" r:id="rId32"/>
    <p:sldId id="9662" r:id="rId34"/>
    <p:sldId id="9665" r:id="rId35"/>
    <p:sldId id="9668" r:id="rId36"/>
    <p:sldId id="967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44" r:id="rId1"/>
    <p:sldLayoutId id="2147503345" r:id="rId2"/>
    <p:sldLayoutId id="2147503346" r:id="rId3"/>
    <p:sldLayoutId id="2147503347" r:id="rId4"/>
    <p:sldLayoutId id="2147503348" r:id="rId5"/>
    <p:sldLayoutId id="2147503349" r:id="rId6"/>
    <p:sldLayoutId id="2147503350" r:id="rId7"/>
    <p:sldLayoutId id="2147503351" r:id="rId8"/>
    <p:sldLayoutId id="2147503352" r:id="rId9"/>
    <p:sldLayoutId id="2147503353" r:id="rId10"/>
    <p:sldLayoutId id="21475033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381" r:id="rId1"/>
    <p:sldLayoutId id="2147503382" r:id="rId2"/>
    <p:sldLayoutId id="2147503383" r:id="rId3"/>
    <p:sldLayoutId id="2147503384" r:id="rId4"/>
    <p:sldLayoutId id="2147503385" r:id="rId5"/>
    <p:sldLayoutId id="2147503386" r:id="rId6"/>
    <p:sldLayoutId id="2147503387" r:id="rId7"/>
    <p:sldLayoutId id="2147503388" r:id="rId8"/>
    <p:sldLayoutId id="2147503389" r:id="rId9"/>
    <p:sldLayoutId id="2147503390" r:id="rId10"/>
    <p:sldLayoutId id="21475033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tags" Target="../tags/tag224.xml"/><Relationship Id="rId22" Type="http://schemas.openxmlformats.org/officeDocument/2006/relationships/tags" Target="../tags/tag225.xml"/><Relationship Id="rId23" Type="http://schemas.openxmlformats.org/officeDocument/2006/relationships/tags" Target="../tags/tag226.xml"/><Relationship Id="rId24" Type="http://schemas.openxmlformats.org/officeDocument/2006/relationships/tags" Target="../tags/tag227.xml"/><Relationship Id="rId25" Type="http://schemas.openxmlformats.org/officeDocument/2006/relationships/tags" Target="../tags/tag228.xml"/><Relationship Id="rId26" Type="http://schemas.openxmlformats.org/officeDocument/2006/relationships/tags" Target="../tags/tag229.xml"/><Relationship Id="rId27" Type="http://schemas.openxmlformats.org/officeDocument/2006/relationships/tags" Target="../tags/tag230.xml"/><Relationship Id="rId28" Type="http://schemas.openxmlformats.org/officeDocument/2006/relationships/tags" Target="../tags/tag231.xml"/><Relationship Id="rId29" Type="http://schemas.openxmlformats.org/officeDocument/2006/relationships/tags" Target="../tags/tag23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tags" Target="../tags/tag257.xml"/><Relationship Id="rId14" Type="http://schemas.openxmlformats.org/officeDocument/2006/relationships/tags" Target="../tags/tag258.xml"/><Relationship Id="rId15" Type="http://schemas.openxmlformats.org/officeDocument/2006/relationships/tags" Target="../tags/tag259.xml"/><Relationship Id="rId16" Type="http://schemas.openxmlformats.org/officeDocument/2006/relationships/tags" Target="../tags/tag260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tags" Target="../tags/tag292.xml"/><Relationship Id="rId18" Type="http://schemas.openxmlformats.org/officeDocument/2006/relationships/tags" Target="../tags/tag293.xml"/><Relationship Id="rId19" Type="http://schemas.openxmlformats.org/officeDocument/2006/relationships/tags" Target="../tags/tag294.xml"/><Relationship Id="rId20" Type="http://schemas.openxmlformats.org/officeDocument/2006/relationships/tags" Target="../tags/tag29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知识分享与智力资本管理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知识分享的重要性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智力资本的构成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智力资本的管理策略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知识分享与智力资本管理的关系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实践案例分析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知识分享的重要性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知识分享的定义和范围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知识分享的重要性在于促进知识的传播和交流，提高个人和组织的认知水平，增强企业的竞争力和创新能力。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知识分享的方式包括口头交流、书面文档、在线学习、社交媒体等，不同的方式适用于不同的场合和需求。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知识分享是指将个人或组织所拥有的知识、技能、经验等分享给他人，以促进知识传播和交流的过程。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知识分享的范围包括个人、组织、企业、行业、社会等各个层面，涵盖了各种形式的知识，如显性知识和隐性知识。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知识分享对企业和个人的价值</a:t>
            </a:r>
            <a:endParaRPr altLang="en-US" lang="zh-CN"/>
          </a:p>
        </p:txBody>
      </p:sp>
      <p:sp>
        <p:nvSpPr>
          <p:cNvPr id="10490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促进企业创新：知识分享有助于企业获取外部知识，激发创新思维，提高竞争力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提升个人能力：通过分享知识，个人可以巩固自己的知识体系，同时也能提升自己的沟通和表达能力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增强团队协作：知识分享可以促进团队成员之间的交流和合作，提高团队整体绩效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创造更多机会：知识分享可以扩大个人和企业的社交圈子，增加更多的合作机会和资源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知识分享的实践方法</a:t>
            </a:r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建立知识分享平台：通过企业内部社交网络、知识库等方式，促进员工之间的知识交流和分享。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定期组织知识分享活动：可以邀请企业内部专家、行业专家进行讲座、研讨会等活动，提高员工的知识水平和技能。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鼓励员工自主学习：提供学习资源和支持，鼓励员工自主学习新知识、新技能，提高个人素质和竞争力。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建立激励机制：通过奖励机制、晋升机制等方式，激励员工积极参与知识分享活动，提高知识分享的积极性和效果。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智力资本的构成</a:t>
            </a:r>
            <a:endParaRPr altLang="en-US" dirty="0" lang="zh-CN"/>
          </a:p>
        </p:txBody>
      </p:sp>
      <p:sp>
        <p:nvSpPr>
          <p:cNvPr id="10491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智力资本的定义</a:t>
            </a:r>
            <a:endParaRPr altLang="en-US" lang="zh-CN"/>
          </a:p>
        </p:txBody>
      </p:sp>
      <p:sp>
        <p:nvSpPr>
          <p:cNvPr id="10492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对于企业的长期发展具有重要意义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是企业核心竞争力的源泉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包括人力资本、结构资本和关系资本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智力资本是一种无形资产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智力资本的构成要素</a:t>
            </a:r>
            <a:endParaRPr altLang="en-US" lang="zh-CN"/>
          </a:p>
        </p:txBody>
      </p:sp>
      <p:sp>
        <p:nvSpPr>
          <p:cNvPr id="10492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结构资本：指企业的组织结构、制度规范、企业文化等，是企业智力资本的基础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人力资本：指员工的知识、技能、经验等，是企业智力资本的核心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关系资本：指企业与客户、供应商、合作伙伴等的关系，是企业智力资本的重要资源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创新资本：指企业的创新能力、知识产权等，是企业智力资本的核心竞争力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智力资本的评估方法</a:t>
            </a:r>
            <a:endParaRPr altLang="en-US" lang="zh-CN"/>
          </a:p>
        </p:txBody>
      </p:sp>
      <p:sp>
        <p:nvSpPr>
          <p:cNvPr id="10493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价值创造法：分析智力资本如何为企业创造价值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财务评估法：通过财务数据对智力资本进行量化评估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未来收益法：预测未来收益，评估智力资本的潜在价值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市场参考法：将企业智力资本与市场做个对比计算出来的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智力资本的管理策略</a:t>
            </a:r>
            <a:endParaRPr altLang="en-US" dirty="0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智力资本的获取与积累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招聘与选拔：通过招聘和选拔高素质人才，提高智力资本的获取和积累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培训与发展：通过培训和发展员工，提高员工的技能和知识水平，促进智力资本的积累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激励与留任：通过激励和留任优秀员工，保持智力资本的稳定和持续增长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合作与共享：通过合作与共享，促进智力资本的流动和扩散，提高整体竞争力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智力资本的整合与配置</a:t>
            </a:r>
            <a:endParaRPr altLang="en-US" lang="zh-CN"/>
          </a:p>
        </p:txBody>
      </p:sp>
      <p:sp>
        <p:nvSpPr>
          <p:cNvPr id="10495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智力资本的整合策略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智力资本的识别与分类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智力资本的配置原则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智力资本的动态调整与优化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智力资本的转化与提升</a:t>
            </a:r>
            <a:endParaRPr altLang="en-US" lang="zh-CN"/>
          </a:p>
        </p:txBody>
      </p:sp>
      <p:sp>
        <p:nvSpPr>
          <p:cNvPr id="10495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智力资本的提升：通过培训、学习和实践，提高员工的智力水平和综合素质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智力资本的转化：将知识、技能和经验转化为企业的核心竞争力和创新能力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智力资本的管理策略：建立完善的知识管理体系，加强知识产权保护和运用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智力资本的评估与优化：定期对智力资本进行评估和优化，确保其与企业战略目标相匹配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知识分享与智力资本管理的关系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知识分享对智力资本管理的促进作用</a:t>
            </a:r>
            <a:endParaRPr altLang="en-US" lang="zh-CN"/>
          </a:p>
        </p:txBody>
      </p:sp>
      <p:sp>
        <p:nvSpPr>
          <p:cNvPr id="10496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知识分享能够促进智力资本的积累和更新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知识分享能够促进企业持续创新和发展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知识分享有助于增强企业的核心竞争力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知识分享有助于提高智力资本的利用效率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智力资本管理对知识分享的支撑作用</a:t>
            </a:r>
            <a:endParaRPr altLang="en-US" lang="zh-CN"/>
          </a:p>
        </p:txBody>
      </p:sp>
      <p:sp>
        <p:nvSpPr>
          <p:cNvPr id="10497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智力资本管理能够促进知识分享的顺利进行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智力资本管理能够提高知识分享的效率和质量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智力资本管理能够增强知识分享的可持续性和长期性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智力资本管理能够推动知识分享的普及和推广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知识分享与智力资本管理的协同发展</a:t>
            </a:r>
            <a:endParaRPr altLang="en-US" lang="zh-CN"/>
          </a:p>
        </p:txBody>
      </p:sp>
      <p:sp>
        <p:nvSpPr>
          <p:cNvPr id="10498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智力资本管理为知识分享提供平台和支持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知识分享是智力资本管理的重要环节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知识分享促进智力资本的积累与增值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知识分享与智力资本管理的协同发展推动组织创新与发展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实践案例分析</a:t>
            </a:r>
            <a:endParaRPr altLang="en-US" dirty="0" lang="zh-CN"/>
          </a:p>
        </p:txBody>
      </p:sp>
      <p:sp>
        <p:nvSpPr>
          <p:cNvPr id="1049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成功企业的知识分享与智力资本管理实践</a:t>
            </a:r>
            <a:endParaRPr altLang="en-US" lang="zh-CN"/>
          </a:p>
        </p:txBody>
      </p:sp>
      <p:sp>
        <p:nvSpPr>
          <p:cNvPr id="10499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阿里巴巴：通过内部论坛、知识库等方式，促进员工之间的知识分享与交流，提高企业整体竞争力。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腾讯：通过企业微信、内部培训等方式，加强员工之间的协作与沟通，提高企业创新能力。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华为：通过知识管理平台、内部培训等方式，推动员工之间的知识共享与传承，提高企业核心竞争力。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谷歌：通过内部博客、知识库等方式，鼓励员工之间的知识分享与交流，提高企业创新能力。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个人在知识分享与智力资本管理中的成长案例</a:t>
            </a:r>
            <a:endParaRPr altLang="en-US" lang="zh-CN"/>
          </a:p>
        </p:txBody>
      </p:sp>
      <p:sp>
        <p:nvSpPr>
          <p:cNvPr id="1050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知识分享：通过分享知识，提升个人影响力，促进个人成长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实践案例分析：分享个人在知识分享与智力资本管理中的实践案例，分析其中的成功与挑战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总结与展望：总结个人在知识分享与智力资本管理中的成长经验，展望未来发展方向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智力资本管理：通过有效管理智力资本，实现个人价值最大化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案例分析与启示</a:t>
            </a:r>
            <a:endParaRPr altLang="en-US" lang="zh-CN"/>
          </a:p>
        </p:txBody>
      </p:sp>
      <p:sp>
        <p:nvSpPr>
          <p:cNvPr id="10500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案例三：某机构通过知识分享与智力资本管理推动社会进步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案例一：某公司通过知识分享提高创新能力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案例二：某团队通过智力资本管理实现业务增长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案例启示：知识分享与智力资本管理对企业和社会的重要性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未来趋势与挑战</a:t>
            </a:r>
            <a:endParaRPr altLang="en-US" dirty="0" lang="zh-CN"/>
          </a:p>
        </p:txBody>
      </p:sp>
      <p:sp>
        <p:nvSpPr>
          <p:cNvPr id="1050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知识分享与智力资本管理的未来发展趋势</a:t>
            </a:r>
            <a:endParaRPr altLang="en-US" lang="zh-CN"/>
          </a:p>
        </p:txBody>
      </p:sp>
      <p:sp>
        <p:nvSpPr>
          <p:cNvPr id="10502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智力资本管理的数字化和智能化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知识分享的普及化和个性化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知识分享与智力资本管理的融合与创新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应对未来挑战，提升知识分享与智力资本管理的价值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面临的挑战与问题</a:t>
            </a:r>
            <a:endParaRPr altLang="en-US" lang="zh-CN"/>
          </a:p>
        </p:txBody>
      </p:sp>
      <p:sp>
        <p:nvSpPr>
          <p:cNvPr id="105027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智力资本管理的挑战：如何管理和利用智力资本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知识分享的挑战：如何有效地分享和传播知识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未来趋势的不确定性：未来知识分享和智力资本管理的发展趋势和挑战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应对挑战的策略：如何应对未来趋势和挑战，促进知识分享和智力资本管理的发展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应对策略与建议</a:t>
            </a:r>
            <a:endParaRPr altLang="en-US" lang="zh-CN"/>
          </a:p>
        </p:txBody>
      </p:sp>
      <p:sp>
        <p:nvSpPr>
          <p:cNvPr id="10503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建立完善的知识管理体系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培养和引进高素质人才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加强知识产权保护和运用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推动创新和跨界合作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6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6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0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39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2023-12-19T16:25:13Z</dcterms:created>
  <dcterms:modified xsi:type="dcterms:W3CDTF">2023-12-19T16:25:13Z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618b2d10d0e143e79f8423a56c46591c_21</vt:lpwstr>
  </property>
</Properties>
</file>