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384" r:id="rId1"/>
    <p:sldMasterId id="2147489421" r:id="rId2"/>
  </p:sldMasterIdLst>
  <p:notesMasterIdLst>
    <p:notesMasterId r:id="rId3"/>
  </p:notesMasterIdLst>
  <p:sldIdLst>
    <p:sldId id="3085" r:id="rId4"/>
    <p:sldId id="3090" r:id="rId5"/>
    <p:sldId id="3094" r:id="rId6"/>
    <p:sldId id="3097" r:id="rId7"/>
    <p:sldId id="3103" r:id="rId9"/>
    <p:sldId id="3106" r:id="rId10"/>
    <p:sldId id="3109" r:id="rId11"/>
    <p:sldId id="3112" r:id="rId12"/>
    <p:sldId id="3118" r:id="rId14"/>
    <p:sldId id="3121" r:id="rId15"/>
    <p:sldId id="3124" r:id="rId16"/>
    <p:sldId id="3127" r:id="rId17"/>
    <p:sldId id="3133" r:id="rId19"/>
    <p:sldId id="3136" r:id="rId20"/>
    <p:sldId id="3139" r:id="rId21"/>
    <p:sldId id="3142" r:id="rId22"/>
    <p:sldId id="3148" r:id="rId24"/>
    <p:sldId id="3151" r:id="rId25"/>
    <p:sldId id="3154" r:id="rId26"/>
    <p:sldId id="3157" r:id="rId27"/>
    <p:sldId id="3163" r:id="rId29"/>
    <p:sldId id="3166" r:id="rId30"/>
    <p:sldId id="3169" r:id="rId31"/>
    <p:sldId id="3172" r:id="rId32"/>
    <p:sldId id="3178" r:id="rId34"/>
    <p:sldId id="3181" r:id="rId35"/>
    <p:sldId id="3184" r:id="rId36"/>
    <p:sldId id="318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385" r:id="rId1"/>
    <p:sldLayoutId id="2147489386" r:id="rId2"/>
    <p:sldLayoutId id="2147489387" r:id="rId3"/>
    <p:sldLayoutId id="2147489388" r:id="rId4"/>
    <p:sldLayoutId id="2147489389" r:id="rId5"/>
    <p:sldLayoutId id="2147489390" r:id="rId6"/>
    <p:sldLayoutId id="2147489391" r:id="rId7"/>
    <p:sldLayoutId id="2147489392" r:id="rId8"/>
    <p:sldLayoutId id="2147489393" r:id="rId9"/>
    <p:sldLayoutId id="2147489394" r:id="rId10"/>
    <p:sldLayoutId id="21474893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422" r:id="rId1"/>
    <p:sldLayoutId id="2147489423" r:id="rId2"/>
    <p:sldLayoutId id="2147489424" r:id="rId3"/>
    <p:sldLayoutId id="2147489425" r:id="rId4"/>
    <p:sldLayoutId id="2147489426" r:id="rId5"/>
    <p:sldLayoutId id="2147489427" r:id="rId6"/>
    <p:sldLayoutId id="2147489428" r:id="rId7"/>
    <p:sldLayoutId id="2147489429" r:id="rId8"/>
    <p:sldLayoutId id="2147489430" r:id="rId9"/>
    <p:sldLayoutId id="2147489431" r:id="rId10"/>
    <p:sldLayoutId id="21474894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tags" Target="../tags/tag109.xml"/><Relationship Id="rId18" Type="http://schemas.openxmlformats.org/officeDocument/2006/relationships/tags" Target="../tags/tag110.xml"/><Relationship Id="rId19" Type="http://schemas.openxmlformats.org/officeDocument/2006/relationships/tags" Target="../tags/tag111.xml"/><Relationship Id="rId20" Type="http://schemas.openxmlformats.org/officeDocument/2006/relationships/tags" Target="../tags/tag112.xml"/><Relationship Id="rId21" Type="http://schemas.openxmlformats.org/officeDocument/2006/relationships/tags" Target="../tags/tag113.xml"/><Relationship Id="rId22" Type="http://schemas.openxmlformats.org/officeDocument/2006/relationships/tags" Target="../tags/tag114.xml"/><Relationship Id="rId23" Type="http://schemas.openxmlformats.org/officeDocument/2006/relationships/tags" Target="../tags/tag115.xml"/><Relationship Id="rId24" Type="http://schemas.openxmlformats.org/officeDocument/2006/relationships/tags" Target="../tags/tag116.xml"/><Relationship Id="rId25" Type="http://schemas.openxmlformats.org/officeDocument/2006/relationships/tags" Target="../tags/tag117.xml"/><Relationship Id="rId26" Type="http://schemas.openxmlformats.org/officeDocument/2006/relationships/tags" Target="../tags/tag118.xml"/><Relationship Id="rId27" Type="http://schemas.openxmlformats.org/officeDocument/2006/relationships/image" Target="../media/image4.png"/><Relationship Id="rId28" Type="http://schemas.openxmlformats.org/officeDocument/2006/relationships/tags" Target="../tags/tag119.xml"/><Relationship Id="rId29" Type="http://schemas.openxmlformats.org/officeDocument/2006/relationships/image" Target="../media/image5.png"/><Relationship Id="rId30" Type="http://schemas.openxmlformats.org/officeDocument/2006/relationships/tags" Target="../tags/tag120.xml"/><Relationship Id="rId31" Type="http://schemas.openxmlformats.org/officeDocument/2006/relationships/image" Target="../media/image6.png"/><Relationship Id="rId32" Type="http://schemas.openxmlformats.org/officeDocument/2006/relationships/tags" Target="../tags/tag121.xml"/><Relationship Id="rId33" Type="http://schemas.openxmlformats.org/officeDocument/2006/relationships/image" Target="../media/image7.png"/><Relationship Id="rId34" Type="http://schemas.openxmlformats.org/officeDocument/2006/relationships/tags" Target="../tags/tag122.xml"/><Relationship Id="rId35" Type="http://schemas.openxmlformats.org/officeDocument/2006/relationships/image" Target="../media/image8.png"/><Relationship Id="rId36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tags" Target="../tags/tag298.xml"/><Relationship Id="rId22" Type="http://schemas.openxmlformats.org/officeDocument/2006/relationships/tags" Target="../tags/tag299.xml"/><Relationship Id="rId23" Type="http://schemas.openxmlformats.org/officeDocument/2006/relationships/tags" Target="../tags/tag300.xml"/><Relationship Id="rId24" Type="http://schemas.openxmlformats.org/officeDocument/2006/relationships/tags" Target="../tags/tag301.xml"/><Relationship Id="rId25" Type="http://schemas.openxmlformats.org/officeDocument/2006/relationships/tags" Target="../tags/tag302.xml"/><Relationship Id="rId26" Type="http://schemas.openxmlformats.org/officeDocument/2006/relationships/tags" Target="../tags/tag303.xml"/><Relationship Id="rId27" Type="http://schemas.openxmlformats.org/officeDocument/2006/relationships/tags" Target="../tags/tag304.xml"/><Relationship Id="rId28" Type="http://schemas.openxmlformats.org/officeDocument/2006/relationships/tags" Target="../tags/tag305.xml"/><Relationship Id="rId29" Type="http://schemas.openxmlformats.org/officeDocument/2006/relationships/tags" Target="../tags/tag306.xml"/><Relationship Id="rId30" Type="http://schemas.openxmlformats.org/officeDocument/2006/relationships/tags" Target="../tags/tag307.xml"/><Relationship Id="rId31" Type="http://schemas.openxmlformats.org/officeDocument/2006/relationships/tags" Target="../tags/tag308.xml"/><Relationship Id="rId32" Type="http://schemas.openxmlformats.org/officeDocument/2006/relationships/tags" Target="../tags/tag309.xml"/><Relationship Id="rId33" Type="http://schemas.openxmlformats.org/officeDocument/2006/relationships/tags" Target="../tags/tag310.xml"/><Relationship Id="rId34" Type="http://schemas.openxmlformats.org/officeDocument/2006/relationships/tags" Target="../tags/tag311.xml"/><Relationship Id="rId35" Type="http://schemas.openxmlformats.org/officeDocument/2006/relationships/tags" Target="../tags/tag312.xml"/><Relationship Id="rId36" Type="http://schemas.openxmlformats.org/officeDocument/2006/relationships/tags" Target="../tags/tag313.xml"/><Relationship Id="rId37" Type="http://schemas.openxmlformats.org/officeDocument/2006/relationships/tags" Target="../tags/tag314.xml"/><Relationship Id="rId38" Type="http://schemas.openxmlformats.org/officeDocument/2006/relationships/tags" Target="../tags/tag315.xml"/><Relationship Id="rId39" Type="http://schemas.openxmlformats.org/officeDocument/2006/relationships/tags" Target="../tags/tag316.xml"/><Relationship Id="rId40" Type="http://schemas.openxmlformats.org/officeDocument/2006/relationships/tags" Target="../tags/tag317.xml"/><Relationship Id="rId41" Type="http://schemas.openxmlformats.org/officeDocument/2006/relationships/tags" Target="../tags/tag318.xml"/><Relationship Id="rId42" Type="http://schemas.openxmlformats.org/officeDocument/2006/relationships/tags" Target="../tags/tag319.xml"/><Relationship Id="rId4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企业管理的采购策略与合作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供应商选择与管理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采购谈判与合同签订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采购执行与监控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合作发展与长期关系建立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采购策略的重要性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采购策略的重要性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采购策略对企业运营的影响</a:t>
            </a:r>
            <a:endParaRPr altLang="en-US" lang="zh-CN"/>
          </a:p>
        </p:txBody>
      </p:sp>
      <p:sp>
        <p:nvSpPr>
          <p:cNvPr id="1048934" name="正文"/>
          <p:cNvSpPr txBox="1"/>
          <p:nvPr>
            <p:custDataLst>
              <p:tags r:id="rId1"/>
            </p:custDataLst>
          </p:nvPr>
        </p:nvSpPr>
        <p:spPr>
          <a:xfrm>
            <a:off x="9087234" y="1590221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降低成本：采购策略的优化可以降低企业的采购成本，提高企业的盈利能力。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正文"/>
          <p:cNvSpPr txBox="1"/>
          <p:nvPr>
            <p:custDataLst>
              <p:tags r:id="rId2"/>
            </p:custDataLst>
          </p:nvPr>
        </p:nvSpPr>
        <p:spPr>
          <a:xfrm>
            <a:off x="9087234" y="3217581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质量管理：通过与供应商建立合作关系，企业可以对供应商的产品质量进行监控，确保采购物资的质量符合企业要求。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正文"/>
          <p:cNvSpPr txBox="1"/>
          <p:nvPr>
            <p:custDataLst>
              <p:tags r:id="rId3"/>
            </p:custDataLst>
          </p:nvPr>
        </p:nvSpPr>
        <p:spPr>
          <a:xfrm>
            <a:off x="9087234" y="4810111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创新与竞争力：有效的采购策略可以帮助企业寻找新的供应商和合作伙伴，推动企业的创新和竞争力提升。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正文"/>
          <p:cNvSpPr txBox="1"/>
          <p:nvPr>
            <p:custDataLst>
              <p:tags r:id="rId4"/>
            </p:custDataLst>
          </p:nvPr>
        </p:nvSpPr>
        <p:spPr>
          <a:xfrm>
            <a:off x="838200" y="4018039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风险管理：采购策略需要考虑市场变化、供应商风险等因素，以确保企业在面临不确定性时能够保持稳定运营。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正文"/>
          <p:cNvSpPr txBox="1"/>
          <p:nvPr>
            <p:custDataLst>
              <p:tags r:id="rId5"/>
            </p:custDataLst>
          </p:nvPr>
        </p:nvSpPr>
        <p:spPr>
          <a:xfrm>
            <a:off x="838200" y="2377778"/>
            <a:ext cx="2267211" cy="119068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保障供应：合理的采购策略可以确保企业所需物资的稳定供应，避免因供应链中断而影响生产。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平行四边形 6"/>
          <p:cNvSpPr/>
          <p:nvPr>
            <p:custDataLst>
              <p:tags r:id="rId6"/>
            </p:custDataLst>
          </p:nvPr>
        </p:nvSpPr>
        <p:spPr>
          <a:xfrm rot="16200000">
            <a:off x="4019390" y="5030060"/>
            <a:ext cx="537938" cy="62308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5">
                  <a:lumMod val="85000"/>
                </a:schemeClr>
              </a:gs>
              <a:gs pos="100000">
                <a:schemeClr val="accent5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46" name="标题"/>
          <p:cNvSpPr/>
          <p:nvPr>
            <p:custDataLst>
              <p:tags r:id="rId7"/>
            </p:custDataLst>
          </p:nvPr>
        </p:nvSpPr>
        <p:spPr>
          <a:xfrm>
            <a:off x="3974884" y="4735290"/>
            <a:ext cx="3421134" cy="621790"/>
          </a:xfrm>
          <a:prstGeom prst="rect"/>
          <a:gradFill>
            <a:gsLst>
              <a:gs pos="20000">
                <a:schemeClr val="accent5"/>
              </a:gs>
              <a:gs pos="80000">
                <a:schemeClr val="accent5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dirty="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48" name="平行四边形 17"/>
          <p:cNvSpPr/>
          <p:nvPr>
            <p:custDataLst>
              <p:tags r:id="rId8"/>
            </p:custDataLst>
          </p:nvPr>
        </p:nvSpPr>
        <p:spPr>
          <a:xfrm rot="16200000" flipV="1">
            <a:off x="7610161" y="4226377"/>
            <a:ext cx="537938" cy="62953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9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50" name="标题"/>
          <p:cNvSpPr/>
          <p:nvPr>
            <p:custDataLst>
              <p:tags r:id="rId9"/>
            </p:custDataLst>
          </p:nvPr>
        </p:nvSpPr>
        <p:spPr>
          <a:xfrm>
            <a:off x="4772117" y="3934833"/>
            <a:ext cx="3421134" cy="621790"/>
          </a:xfrm>
          <a:prstGeom prst="rect"/>
          <a:gradFill>
            <a:gsLst>
              <a:gs pos="20000">
                <a:schemeClr val="accent4"/>
              </a:gs>
              <a:gs pos="80000">
                <a:schemeClr val="accent4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52" name="平行四边形 4"/>
          <p:cNvSpPr/>
          <p:nvPr>
            <p:custDataLst>
              <p:tags r:id="rId10"/>
            </p:custDataLst>
          </p:nvPr>
        </p:nvSpPr>
        <p:spPr>
          <a:xfrm rot="16200000">
            <a:off x="4019390" y="3431080"/>
            <a:ext cx="537938" cy="62308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3">
                  <a:lumMod val="85000"/>
                </a:schemeClr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54" name="标题"/>
          <p:cNvSpPr/>
          <p:nvPr>
            <p:custDataLst>
              <p:tags r:id="rId11"/>
            </p:custDataLst>
          </p:nvPr>
        </p:nvSpPr>
        <p:spPr>
          <a:xfrm>
            <a:off x="3974239" y="3134375"/>
            <a:ext cx="3421134" cy="621790"/>
          </a:xfrm>
          <a:prstGeom prst="rect"/>
          <a:gradFill>
            <a:gsLst>
              <a:gs pos="20000">
                <a:schemeClr val="accent3"/>
              </a:gs>
              <a:gs pos="80000">
                <a:schemeClr val="accent3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56" name="平行四边形 13"/>
          <p:cNvSpPr/>
          <p:nvPr>
            <p:custDataLst>
              <p:tags r:id="rId12"/>
            </p:custDataLst>
          </p:nvPr>
        </p:nvSpPr>
        <p:spPr>
          <a:xfrm rot="16200000" flipV="1">
            <a:off x="7610161" y="2625462"/>
            <a:ext cx="537938" cy="62953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9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58" name="标题"/>
          <p:cNvSpPr/>
          <p:nvPr>
            <p:custDataLst>
              <p:tags r:id="rId13"/>
            </p:custDataLst>
          </p:nvPr>
        </p:nvSpPr>
        <p:spPr>
          <a:xfrm>
            <a:off x="4772117" y="2333917"/>
            <a:ext cx="3421779" cy="621790"/>
          </a:xfrm>
          <a:prstGeom prst="rect"/>
          <a:gradFill>
            <a:gsLst>
              <a:gs pos="20000">
                <a:schemeClr val="accent2"/>
              </a:gs>
              <a:gs pos="80000">
                <a:schemeClr val="accent2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8960" name="平行四边形 5"/>
          <p:cNvSpPr/>
          <p:nvPr>
            <p:custDataLst>
              <p:tags r:id="rId14"/>
            </p:custDataLst>
          </p:nvPr>
        </p:nvSpPr>
        <p:spPr>
          <a:xfrm rot="16200000">
            <a:off x="4019390" y="1830165"/>
            <a:ext cx="537938" cy="623080"/>
          </a:xfrm>
          <a:prstGeom prst="parallelogram">
            <a:avLst>
              <a:gd name="adj" fmla="val 47404"/>
            </a:avLst>
          </a:prstGeom>
          <a:gradFill>
            <a:gsLst>
              <a:gs pos="0">
                <a:schemeClr val="accent1">
                  <a:lumMod val="85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62" name="标题"/>
          <p:cNvSpPr/>
          <p:nvPr>
            <p:custDataLst>
              <p:tags r:id="rId15"/>
            </p:custDataLst>
          </p:nvPr>
        </p:nvSpPr>
        <p:spPr>
          <a:xfrm>
            <a:off x="3976819" y="1541200"/>
            <a:ext cx="3412749" cy="614050"/>
          </a:xfrm>
          <a:prstGeom prst="rect"/>
          <a:gradFill>
            <a:gsLst>
              <a:gs pos="20000">
                <a:schemeClr val="accent1"/>
              </a:gs>
              <a:gs pos="80000">
                <a:schemeClr val="accent1">
                  <a:lumMod val="70000"/>
                  <a:lumOff val="30000"/>
                </a:schemeClr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r>
              <a:rPr altLang="en-US" b="1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3145743" name="直接连接符 27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7458584" y="1823069"/>
            <a:ext cx="980415" cy="0"/>
          </a:xfrm>
          <a:prstGeom prst="line"/>
          <a:ln w="9525">
            <a:solidFill>
              <a:schemeClr val="accent1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5" name="直接连接符 2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458584" y="3466555"/>
            <a:ext cx="980415" cy="0"/>
          </a:xfrm>
          <a:prstGeom prst="line"/>
          <a:ln w="9525">
            <a:solidFill>
              <a:schemeClr val="accent3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7" name="直接连接符 2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458584" y="5070050"/>
            <a:ext cx="980415" cy="0"/>
          </a:xfrm>
          <a:prstGeom prst="line"/>
          <a:ln w="9525">
            <a:solidFill>
              <a:schemeClr val="accent5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964" name="椭圆 32"/>
          <p:cNvSpPr/>
          <p:nvPr>
            <p:custDataLst>
              <p:tags r:id="rId19"/>
            </p:custDataLst>
          </p:nvPr>
        </p:nvSpPr>
        <p:spPr>
          <a:xfrm>
            <a:off x="8508660" y="1625696"/>
            <a:ext cx="394746" cy="394746"/>
          </a:xfrm>
          <a:prstGeom prst="ellipse"/>
          <a:gradFill>
            <a:gsLst>
              <a:gs pos="0">
                <a:schemeClr val="accent1">
                  <a:lumMod val="75000"/>
                  <a:lumOff val="25000"/>
                </a:schemeClr>
              </a:gs>
              <a:gs pos="100000">
                <a:schemeClr val="accent1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3145749" name="直接连接符 3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3720105" y="2644812"/>
            <a:ext cx="980415" cy="0"/>
          </a:xfrm>
          <a:prstGeom prst="line"/>
          <a:ln w="9525">
            <a:solidFill>
              <a:schemeClr val="accent2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51" name="直接连接符 35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3720105" y="4272173"/>
            <a:ext cx="980415" cy="0"/>
          </a:xfrm>
          <a:prstGeom prst="line"/>
          <a:ln w="9525"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966" name="椭圆 36"/>
          <p:cNvSpPr/>
          <p:nvPr>
            <p:custDataLst>
              <p:tags r:id="rId22"/>
            </p:custDataLst>
          </p:nvPr>
        </p:nvSpPr>
        <p:spPr>
          <a:xfrm>
            <a:off x="8508660" y="3269182"/>
            <a:ext cx="394746" cy="394746"/>
          </a:xfrm>
          <a:prstGeom prst="ellipse"/>
          <a:gradFill>
            <a:gsLst>
              <a:gs pos="0">
                <a:schemeClr val="accent3">
                  <a:lumMod val="75000"/>
                  <a:lumOff val="25000"/>
                </a:schemeClr>
              </a:gs>
              <a:gs pos="100000">
                <a:schemeClr val="accent3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48968" name="椭圆 37"/>
          <p:cNvSpPr/>
          <p:nvPr>
            <p:custDataLst>
              <p:tags r:id="rId23"/>
            </p:custDataLst>
          </p:nvPr>
        </p:nvSpPr>
        <p:spPr>
          <a:xfrm>
            <a:off x="8508660" y="4872677"/>
            <a:ext cx="394746" cy="394746"/>
          </a:xfrm>
          <a:prstGeom prst="ellipse"/>
          <a:gradFill>
            <a:gsLst>
              <a:gs pos="0">
                <a:schemeClr val="accent5">
                  <a:lumMod val="75000"/>
                  <a:lumOff val="25000"/>
                </a:schemeClr>
              </a:gs>
              <a:gs pos="100000">
                <a:schemeClr val="accent5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48970" name="椭圆 40"/>
          <p:cNvSpPr/>
          <p:nvPr>
            <p:custDataLst>
              <p:tags r:id="rId24"/>
            </p:custDataLst>
          </p:nvPr>
        </p:nvSpPr>
        <p:spPr>
          <a:xfrm>
            <a:off x="3257633" y="2447439"/>
            <a:ext cx="394746" cy="394746"/>
          </a:xfrm>
          <a:prstGeom prst="ellipse"/>
          <a:gradFill>
            <a:gsLst>
              <a:gs pos="0">
                <a:schemeClr val="accent2">
                  <a:lumMod val="75000"/>
                  <a:lumOff val="25000"/>
                </a:schemeClr>
              </a:gs>
              <a:gs pos="100000">
                <a:schemeClr val="accent2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1048972" name="椭圆 41"/>
          <p:cNvSpPr/>
          <p:nvPr>
            <p:custDataLst>
              <p:tags r:id="rId25"/>
            </p:custDataLst>
          </p:nvPr>
        </p:nvSpPr>
        <p:spPr>
          <a:xfrm>
            <a:off x="3257633" y="4074800"/>
            <a:ext cx="394746" cy="394746"/>
          </a:xfrm>
          <a:prstGeom prst="ellipse"/>
          <a:gradFill>
            <a:gsLst>
              <a:gs pos="0">
                <a:schemeClr val="accent4">
                  <a:lumMod val="75000"/>
                  <a:lumOff val="25000"/>
                </a:schemeClr>
              </a:gs>
              <a:gs pos="100000">
                <a:schemeClr val="accent4">
                  <a:lumMod val="85000"/>
                  <a:lumOff val="15000"/>
                </a:schemeClr>
              </a:gs>
            </a:gsLst>
            <a:lin ang="2640000" scaled="0"/>
          </a:gra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2097175" name="图片 48" descr="343435383036303b343532343134393bcdb7c4d4b7e7b1a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xmlns:r="http://schemas.openxmlformats.org/officeDocument/2006/relationships" r:embed="rId27"/>
          <a:stretch>
            <a:fillRect/>
          </a:stretch>
        </p:blipFill>
        <p:spPr>
          <a:xfrm>
            <a:off x="8600252" y="3360774"/>
            <a:ext cx="212092" cy="212092"/>
          </a:xfrm>
          <a:prstGeom prst="rect"/>
        </p:spPr>
      </p:pic>
      <p:pic>
        <p:nvPicPr>
          <p:cNvPr id="2097177" name="图片 108" descr="343439383331313b343532303033303bd2d1b9bad3a6d3c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xmlns:r="http://schemas.openxmlformats.org/officeDocument/2006/relationships" r:embed="rId29"/>
          <a:stretch>
            <a:fillRect/>
          </a:stretch>
        </p:blipFill>
        <p:spPr>
          <a:xfrm>
            <a:off x="3367930" y="2548061"/>
            <a:ext cx="189110" cy="193808"/>
          </a:xfrm>
          <a:prstGeom prst="rect"/>
          <a:effectLst/>
        </p:spPr>
      </p:pic>
      <p:pic>
        <p:nvPicPr>
          <p:cNvPr id="2097179" name="图片 49" descr="343439383331313b343532303033313bd3a6d3c3c9ccb3c7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xmlns:r="http://schemas.openxmlformats.org/officeDocument/2006/relationships" r:embed="rId31"/>
          <a:stretch>
            <a:fillRect/>
          </a:stretch>
        </p:blipFill>
        <p:spPr>
          <a:xfrm>
            <a:off x="8609282" y="4973299"/>
            <a:ext cx="193808" cy="193808"/>
          </a:xfrm>
          <a:prstGeom prst="rect"/>
          <a:effectLst/>
        </p:spPr>
      </p:pic>
      <p:pic>
        <p:nvPicPr>
          <p:cNvPr id="2097181" name="图片 52" descr="343435383038363b343532323339393bd6b4d0d0d5aad2aa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xmlns:r="http://schemas.openxmlformats.org/officeDocument/2006/relationships" r:embed="rId33"/>
          <a:stretch>
            <a:fillRect/>
          </a:stretch>
        </p:blipFill>
        <p:spPr>
          <a:xfrm>
            <a:off x="3360835" y="4170261"/>
            <a:ext cx="193808" cy="193808"/>
          </a:xfrm>
          <a:prstGeom prst="rect"/>
          <a:effectLst/>
        </p:spPr>
      </p:pic>
      <p:pic>
        <p:nvPicPr>
          <p:cNvPr id="2097183" name="图形 2" descr="343439383331313b343532303032383bbfcdbba7b9dcc0ed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/>
          <a:stretch>
            <a:fillRect/>
          </a:stretch>
        </p:blipFill>
        <p:spPr>
          <a:xfrm>
            <a:off x="8600252" y="1717288"/>
            <a:ext cx="212092" cy="212092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制定合理采购策略的必要性</a:t>
            </a:r>
            <a:endParaRPr altLang="en-US" lang="zh-CN"/>
          </a:p>
        </p:txBody>
      </p:sp>
      <p:sp>
        <p:nvSpPr>
          <p:cNvPr id="10490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优化供应链：合理的采购策略可以优化企业的供应链管理，提高供应链的效率和稳定性，从而降低企业的运营风险。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促进企业可持续发展：通过制定合理的采购策略，企业可以促进可持续发展，实现经济、社会和环境效益的统一。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降低成本：采购是企业运营的重要环节，制定合理的采购策略可以降低企业的采购成本，提高企业的盈利能力。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保证质量：通过制定合理的采购策略，企业可以确保采购的原材料和零部件的质量符合要求，从而提高产品的质量和可靠性。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采购策略需要考虑的因素</a:t>
            </a:r>
            <a:endParaRPr altLang="en-US" lang="zh-CN"/>
          </a:p>
        </p:txBody>
      </p:sp>
      <p:sp>
        <p:nvSpPr>
          <p:cNvPr id="1049066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供应商的选择：选择可靠的供应商，确保产品质量和交货期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价格与成本：考虑采购价格和成本，以及与供应商的谈判和协商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合同条款：明确合同条款，包括交货期、付款方式、质量保证等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风险管理：预测和应对潜在的风险，如市场变化、供应商问题等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可持续性：考虑采购活动的可持续性，包括环保和社会责任等方面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供应商选择与管理</a:t>
            </a:r>
            <a:endParaRPr altLang="en-US" dirty="0" lang="zh-CN"/>
          </a:p>
        </p:txBody>
      </p:sp>
      <p:sp>
        <p:nvSpPr>
          <p:cNvPr id="10491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供应商选择的原则</a:t>
            </a:r>
            <a:endParaRPr altLang="en-US" lang="zh-CN"/>
          </a:p>
        </p:txBody>
      </p:sp>
      <p:sp>
        <p:nvSpPr>
          <p:cNvPr id="1049174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6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78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质量保证：选择能够提供高质量产品的供应商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2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4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价格合理：在保证质量的前提下，选择价格合理的供应商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8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0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交货及时：确保供应商能够按时交货，保证生产进度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4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6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服务优质：供应商应提供良好的售前、售中、售后服务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0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2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信誉良好：选择有良好信誉的供应商，降低合作风险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供应商评估与选择的方法</a:t>
            </a:r>
            <a:endParaRPr altLang="en-US" lang="zh-CN"/>
          </a:p>
        </p:txBody>
      </p:sp>
      <p:sp>
        <p:nvSpPr>
          <p:cNvPr id="10492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供应商评估：对供应商的信誉、质量、价格、交货期等方面进行综合评估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供应商选择：根据评估结果，选择最适合的供应商进行合作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供应商管理：建立长期稳定的合作关系，对供应商进行定期评估和调整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供应商培训：提高供应商的素质和能力，促进双方共同发展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供应商关系维护与合作发展</a:t>
            </a:r>
            <a:endParaRPr altLang="en-US" lang="zh-CN"/>
          </a:p>
        </p:txBody>
      </p:sp>
      <p:sp>
        <p:nvSpPr>
          <p:cNvPr id="10492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建立长期合作关系：与供应商建立稳定的合作关系，共同发展，实现共赢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沟通与协调：加强与供应商的沟通与协调，及时解决问题，确保合作顺利进行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信任与尊重：建立信任和尊重的合作关系，共同维护良好的市场秩序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合作发展：通过合作，实现资源共享，降低成本，提高效率，促进双方共同发展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采购谈判与合同签订</a:t>
            </a:r>
            <a:endParaRPr altLang="en-US" dirty="0" lang="zh-CN"/>
          </a:p>
        </p:txBody>
      </p:sp>
      <p:sp>
        <p:nvSpPr>
          <p:cNvPr id="10493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采购谈判的技巧与策略</a:t>
            </a:r>
            <a:endParaRPr altLang="en-US" lang="zh-CN"/>
          </a:p>
        </p:txBody>
      </p:sp>
      <p:sp>
        <p:nvSpPr>
          <p:cNvPr id="104938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8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遵守法律法规：在谈判和合同签订过程中要遵守相关法律法规，确保合同的有效性和合法性。</a:t>
            </a:r>
            <a:endParaRPr altLang="en-US" dirty="0" sz="11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4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6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建立长期合作关系：在谈判中不仅要考虑当前的采购需求，还要考虑与供应商建立长期合作关系，以便在未来获得更好的采购条件和服务。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8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0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了解供应商和市场情况：在谈判前要充分了解供应商的产品、价格、市场情况，以便制定合适的谈判策略。</a:t>
            </a:r>
            <a:endParaRPr altLang="en-US" dirty="0" sz="11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4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6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明确目标：在谈判前要明确自己的目标，包括采购数量、价格、交货期、质量等方面的要求，以便在谈判中保持清醒头脑。</a:t>
            </a:r>
            <a:endParaRPr altLang="en-US" dirty="0" sz="11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0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2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1111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运用技巧：在谈判中要运用一些技巧，如给出合理的理由、强调自己的优势、巧妙地处理对方的反对意见等，以使谈判更加顺利。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4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合同条款的确定与谈判</a:t>
            </a:r>
            <a:endParaRPr altLang="en-US" lang="zh-CN"/>
          </a:p>
        </p:txBody>
      </p:sp>
      <p:sp>
        <p:nvSpPr>
          <p:cNvPr id="10494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采购物品与数量：明确采购物品的种类、规格、数量和质量要求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价格与付款方式：商定合理的价格和付款方式，确保双方权益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交货时间与地点：明确交货时间和地点，确保按时按量交货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违约责任与解决争议：约定违约责任和解决争议的方式，保障合同履行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合同签订的流程与注意事项</a:t>
            </a:r>
            <a:endParaRPr altLang="en-US" lang="zh-CN"/>
          </a:p>
        </p:txBody>
      </p:sp>
      <p:sp>
        <p:nvSpPr>
          <p:cNvPr id="104950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合同签订的流程：明确双方需求和条件→起草合同草案→双方协商和谈判→签订正式合同</a:t>
            </a:r>
            <a:endParaRPr altLang="en-US" lang="zh-CN"/>
          </a:p>
          <a:p>
            <a:r>
              <a:rPr altLang="en-US" lang="zh-CN"/>
              <a:t>注意事项：明确合同内容和条款，确保双方权益得到保障；注意合同中的细节和条款，避免出现歧义和误解；遵守法律法规，确保合同合法有效。  以下是用户提供的信息和标题： 我正在写一份主题为“企业管理的采购策略与合作”的PPT,现在准备介绍“供应商选择与评估”,请帮我生成“供应商选择的原则与标准”为标题的内容 供应商选择的原则与标准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我正在写一份主题为“企业管理的采购策略与合作”的PPT,现在准备介绍“供应商选择与评估”,请帮我生成“供应商选择的原则与标准”为标题的内容</a:t>
            </a:r>
            <a:endParaRPr altLang="en-US" lang="zh-CN"/>
          </a:p>
          <a:p>
            <a:pPr lvl="1"/>
            <a:r>
              <a:rPr altLang="en-US" lang="zh-CN"/>
              <a:t>供应商选择的原则与标准</a:t>
            </a:r>
            <a:endParaRPr altLang="en-US" lang="zh-CN"/>
          </a:p>
          <a:p>
            <a:r>
              <a:rPr altLang="en-US" lang="zh-CN"/>
              <a:t>原则：选择具有良好信誉和稳定性的供应商；确保供应商能够提供高质量的产品和服务；考虑供应商的价格、交货期、售后服务等因素。</a:t>
            </a:r>
            <a:endParaRPr altLang="en-US" lang="zh-CN"/>
          </a:p>
          <a:p>
            <a:r>
              <a:rPr altLang="en-US" lang="zh-CN"/>
              <a:t>标准：供应商的资质和信誉；产品质量、性能和稳定性；价格合理性和竞争力；交货期和售后服务；技术创新和可持续发展能力。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采购执行与监控</a:t>
            </a:r>
            <a:endParaRPr altLang="en-US" dirty="0" lang="zh-CN"/>
          </a:p>
        </p:txBody>
      </p:sp>
      <p:sp>
        <p:nvSpPr>
          <p:cNvPr id="10495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采购订单的生成与执行</a:t>
            </a:r>
            <a:endParaRPr altLang="en-US" lang="zh-CN"/>
          </a:p>
        </p:txBody>
      </p:sp>
      <p:sp>
        <p:nvSpPr>
          <p:cNvPr id="10496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采购订单的生成：根据采购计划和供应商合同，生成采购订单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采购订单的执行：跟踪订单进度，确保按时交货，处理质量问题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采购订单的监控：对订单执行过程进行监控，确保按计划进行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采购订单的调整：根据实际情况，对订单数量、交货时间等进行调整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采购进度的监控与调整</a:t>
            </a:r>
            <a:endParaRPr altLang="en-US" lang="zh-CN"/>
          </a:p>
        </p:txBody>
      </p:sp>
      <p:sp>
        <p:nvSpPr>
          <p:cNvPr id="10496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采购进度监控的方法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采购进度监控的重要性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采购进度调整的时机和策略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采购进度监控与调整的实践案例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采购质量的检验与控制</a:t>
            </a:r>
            <a:endParaRPr altLang="en-US" lang="zh-CN"/>
          </a:p>
        </p:txBody>
      </p:sp>
      <p:sp>
        <p:nvSpPr>
          <p:cNvPr id="104971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质量问题的处理与改进措施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2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供应商的质量保证能力评估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检验与控制方法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3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采购物品的质量标准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合作发展与长期关系建立</a:t>
            </a:r>
            <a:endParaRPr altLang="en-US" dirty="0" lang="zh-CN"/>
          </a:p>
        </p:txBody>
      </p:sp>
      <p:sp>
        <p:nvSpPr>
          <p:cNvPr id="10497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合作发展的重要性</a:t>
            </a:r>
            <a:endParaRPr altLang="en-US" lang="zh-CN"/>
          </a:p>
        </p:txBody>
      </p:sp>
      <p:sp>
        <p:nvSpPr>
          <p:cNvPr id="10498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合作发展能够促进企业间的互利共赢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长期关系的建立有助于稳定供应链和降低成本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合作发展有助于提高企业的竞争力和市场份额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合作发展能够促进企业间的知识共享和技术创新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长期关系建立的策略与方法</a:t>
            </a:r>
            <a:endParaRPr altLang="en-US" lang="zh-CN"/>
          </a:p>
        </p:txBody>
      </p:sp>
      <p:sp>
        <p:nvSpPr>
          <p:cNvPr id="10499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建立互信：通过诚实、透明和公平的交易，建立信任和尊重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明确目标：设定共同的目标，并确保双方都清楚了解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沟通与协商：保持开放和频繁的沟通，及时解决问题，确保双方利益得到保护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合作创新：鼓励合作方共同探索新的解决方案，提高效率和竞争力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长期合作规划：制定长期合作计划，明确合作方向和目标，确保合作的稳定性和持续性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合作发展的未来展望</a:t>
            </a:r>
            <a:endParaRPr altLang="en-US" lang="zh-CN"/>
          </a:p>
        </p:txBody>
      </p:sp>
      <p:sp>
        <p:nvSpPr>
          <p:cNvPr id="10499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数字化转型：利用大数据、人工智能等技术提升合作效率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供应链协同：实现信息共享，优化资源配置，降低成本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绿色可持续发展：推动环保理念在采购合作中的实践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多元化合作模式：探索新的合作领域和模式，拓展业务范围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采购风险管理与合规要求</a:t>
            </a:r>
            <a:endParaRPr altLang="en-US" dirty="0" lang="zh-CN"/>
          </a:p>
        </p:txBody>
      </p:sp>
      <p:sp>
        <p:nvSpPr>
          <p:cNvPr id="10500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采购风险识别与评估</a:t>
            </a:r>
            <a:endParaRPr altLang="en-US" lang="zh-CN"/>
          </a:p>
        </p:txBody>
      </p:sp>
      <p:sp>
        <p:nvSpPr>
          <p:cNvPr id="1050086" name="矩形 26"/>
          <p:cNvSpPr/>
          <p:nvPr>
            <p:custDataLst>
              <p:tags r:id="rId1"/>
            </p:custDataLst>
          </p:nvPr>
        </p:nvSpPr>
        <p:spPr>
          <a:xfrm>
            <a:off x="838200" y="4699744"/>
            <a:ext cx="5164906" cy="1350734"/>
          </a:xfrm>
          <a:prstGeom prst="rect"/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88" name="矩形 32"/>
          <p:cNvSpPr/>
          <p:nvPr>
            <p:custDataLst>
              <p:tags r:id="rId2"/>
            </p:custDataLst>
          </p:nvPr>
        </p:nvSpPr>
        <p:spPr>
          <a:xfrm>
            <a:off x="1015655" y="5129052"/>
            <a:ext cx="541513" cy="73787"/>
          </a:xfrm>
          <a:prstGeom prst="rect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90" name="矩形 34"/>
          <p:cNvSpPr/>
          <p:nvPr>
            <p:custDataLst>
              <p:tags r:id="rId3"/>
            </p:custDataLst>
          </p:nvPr>
        </p:nvSpPr>
        <p:spPr>
          <a:xfrm>
            <a:off x="959553" y="5086974"/>
            <a:ext cx="541513" cy="73787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92" name="文本框 36"/>
          <p:cNvSpPr txBox="1"/>
          <p:nvPr>
            <p:custDataLst>
              <p:tags r:id="rId4"/>
            </p:custDataLst>
          </p:nvPr>
        </p:nvSpPr>
        <p:spPr>
          <a:xfrm>
            <a:off x="960162" y="5246745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知识产权风险：采购的产品可能涉及知识产权问题，如专利、商标等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三角形 33"/>
          <p:cNvSpPr/>
          <p:nvPr>
            <p:custDataLst>
              <p:tags r:id="rId5"/>
            </p:custDataLst>
          </p:nvPr>
        </p:nvSpPr>
        <p:spPr>
          <a:xfrm>
            <a:off x="5778898" y="5895585"/>
            <a:ext cx="106717" cy="92082"/>
          </a:xfrm>
          <a:prstGeom prst="triangle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96" name="三角形 7"/>
          <p:cNvSpPr/>
          <p:nvPr>
            <p:custDataLst>
              <p:tags r:id="rId6"/>
            </p:custDataLst>
          </p:nvPr>
        </p:nvSpPr>
        <p:spPr>
          <a:xfrm>
            <a:off x="5739260" y="5873632"/>
            <a:ext cx="106717" cy="92082"/>
          </a:xfrm>
          <a:prstGeom prst="triangle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098" name="文本框 60"/>
          <p:cNvSpPr txBox="1"/>
          <p:nvPr>
            <p:custDataLst>
              <p:tags r:id="rId7"/>
            </p:custDataLst>
          </p:nvPr>
        </p:nvSpPr>
        <p:spPr>
          <a:xfrm>
            <a:off x="857104" y="4666204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00" name="矩形 3"/>
          <p:cNvSpPr/>
          <p:nvPr>
            <p:custDataLst>
              <p:tags r:id="rId8"/>
            </p:custDataLst>
          </p:nvPr>
        </p:nvSpPr>
        <p:spPr>
          <a:xfrm>
            <a:off x="6188691" y="4699744"/>
            <a:ext cx="5164906" cy="1350734"/>
          </a:xfrm>
          <a:prstGeom prst="rect"/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02" name="矩形 4"/>
          <p:cNvSpPr/>
          <p:nvPr>
            <p:custDataLst>
              <p:tags r:id="rId9"/>
            </p:custDataLst>
          </p:nvPr>
        </p:nvSpPr>
        <p:spPr>
          <a:xfrm>
            <a:off x="6366147" y="5129052"/>
            <a:ext cx="541513" cy="73787"/>
          </a:xfrm>
          <a:prstGeom prst="rect"/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04" name="矩形 5"/>
          <p:cNvSpPr/>
          <p:nvPr>
            <p:custDataLst>
              <p:tags r:id="rId10"/>
            </p:custDataLst>
          </p:nvPr>
        </p:nvSpPr>
        <p:spPr>
          <a:xfrm>
            <a:off x="6310044" y="5086974"/>
            <a:ext cx="541513" cy="73787"/>
          </a:xfrm>
          <a:prstGeom prst="rect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06" name="文本框 6"/>
          <p:cNvSpPr txBox="1"/>
          <p:nvPr>
            <p:custDataLst>
              <p:tags r:id="rId11"/>
            </p:custDataLst>
          </p:nvPr>
        </p:nvSpPr>
        <p:spPr>
          <a:xfrm>
            <a:off x="6310654" y="5246745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法律法规风险：采购过程中可能涉及法律法规问题，如反垄断法、贸易壁垒等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三角形 33"/>
          <p:cNvSpPr/>
          <p:nvPr>
            <p:custDataLst>
              <p:tags r:id="rId12"/>
            </p:custDataLst>
          </p:nvPr>
        </p:nvSpPr>
        <p:spPr>
          <a:xfrm>
            <a:off x="11128779" y="5895585"/>
            <a:ext cx="106717" cy="92082"/>
          </a:xfrm>
          <a:prstGeom prst="triangle"/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0" name="三角形 7"/>
          <p:cNvSpPr/>
          <p:nvPr>
            <p:custDataLst>
              <p:tags r:id="rId13"/>
            </p:custDataLst>
          </p:nvPr>
        </p:nvSpPr>
        <p:spPr>
          <a:xfrm>
            <a:off x="11088532" y="5873632"/>
            <a:ext cx="106717" cy="92082"/>
          </a:xfrm>
          <a:prstGeom prst="triangle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2" name="文本框 62"/>
          <p:cNvSpPr txBox="1"/>
          <p:nvPr>
            <p:custDataLst>
              <p:tags r:id="rId14"/>
            </p:custDataLst>
          </p:nvPr>
        </p:nvSpPr>
        <p:spPr>
          <a:xfrm>
            <a:off x="6207596" y="4666204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06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14" name="矩形 39"/>
          <p:cNvSpPr/>
          <p:nvPr>
            <p:custDataLst>
              <p:tags r:id="rId15"/>
            </p:custDataLst>
          </p:nvPr>
        </p:nvSpPr>
        <p:spPr>
          <a:xfrm>
            <a:off x="838200" y="3113013"/>
            <a:ext cx="5164906" cy="1350734"/>
          </a:xfrm>
          <a:prstGeom prst="rect"/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6" name="矩形 42"/>
          <p:cNvSpPr/>
          <p:nvPr>
            <p:custDataLst>
              <p:tags r:id="rId16"/>
            </p:custDataLst>
          </p:nvPr>
        </p:nvSpPr>
        <p:spPr>
          <a:xfrm>
            <a:off x="1015655" y="3542320"/>
            <a:ext cx="541513" cy="73787"/>
          </a:xfrm>
          <a:prstGeom prst="rect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18" name="矩形 43"/>
          <p:cNvSpPr/>
          <p:nvPr>
            <p:custDataLst>
              <p:tags r:id="rId17"/>
            </p:custDataLst>
          </p:nvPr>
        </p:nvSpPr>
        <p:spPr>
          <a:xfrm>
            <a:off x="959553" y="3500853"/>
            <a:ext cx="541513" cy="7378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20" name="文本框 13"/>
          <p:cNvSpPr txBox="1"/>
          <p:nvPr>
            <p:custDataLst>
              <p:tags r:id="rId18"/>
            </p:custDataLst>
          </p:nvPr>
        </p:nvSpPr>
        <p:spPr>
          <a:xfrm>
            <a:off x="960162" y="3660014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合同欺诈风险：供应商可能存在欺诈行为，如虚假报价、以次充好等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三角形 33"/>
          <p:cNvSpPr/>
          <p:nvPr>
            <p:custDataLst>
              <p:tags r:id="rId19"/>
            </p:custDataLst>
          </p:nvPr>
        </p:nvSpPr>
        <p:spPr>
          <a:xfrm>
            <a:off x="5778898" y="4308854"/>
            <a:ext cx="106717" cy="92082"/>
          </a:xfrm>
          <a:prstGeom prst="triangle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24" name="三角形 7"/>
          <p:cNvSpPr/>
          <p:nvPr>
            <p:custDataLst>
              <p:tags r:id="rId20"/>
            </p:custDataLst>
          </p:nvPr>
        </p:nvSpPr>
        <p:spPr>
          <a:xfrm>
            <a:off x="5739260" y="4286901"/>
            <a:ext cx="106717" cy="92082"/>
          </a:xfrm>
          <a:prstGeom prst="triangle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26" name="文本框 61"/>
          <p:cNvSpPr txBox="1"/>
          <p:nvPr>
            <p:custDataLst>
              <p:tags r:id="rId21"/>
            </p:custDataLst>
          </p:nvPr>
        </p:nvSpPr>
        <p:spPr>
          <a:xfrm>
            <a:off x="857104" y="3079473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28" name="矩形 19"/>
          <p:cNvSpPr/>
          <p:nvPr>
            <p:custDataLst>
              <p:tags r:id="rId22"/>
            </p:custDataLst>
          </p:nvPr>
        </p:nvSpPr>
        <p:spPr>
          <a:xfrm>
            <a:off x="6188691" y="3113013"/>
            <a:ext cx="5164906" cy="1350734"/>
          </a:xfrm>
          <a:prstGeom prst="rect"/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0" name="矩形 20"/>
          <p:cNvSpPr/>
          <p:nvPr>
            <p:custDataLst>
              <p:tags r:id="rId23"/>
            </p:custDataLst>
          </p:nvPr>
        </p:nvSpPr>
        <p:spPr>
          <a:xfrm>
            <a:off x="6365537" y="3542320"/>
            <a:ext cx="541513" cy="73787"/>
          </a:xfrm>
          <a:prstGeom prst="rect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2" name="矩形 21"/>
          <p:cNvSpPr/>
          <p:nvPr>
            <p:custDataLst>
              <p:tags r:id="rId24"/>
            </p:custDataLst>
          </p:nvPr>
        </p:nvSpPr>
        <p:spPr>
          <a:xfrm>
            <a:off x="6310044" y="3500853"/>
            <a:ext cx="541513" cy="73787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4" name="文本框 22"/>
          <p:cNvSpPr txBox="1"/>
          <p:nvPr>
            <p:custDataLst>
              <p:tags r:id="rId25"/>
            </p:custDataLst>
          </p:nvPr>
        </p:nvSpPr>
        <p:spPr>
          <a:xfrm>
            <a:off x="6310654" y="3660014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合同执行风险：供应商可能无法按时交货、产品质量不符合要求等，导致合同执行困难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三角形 33"/>
          <p:cNvSpPr/>
          <p:nvPr>
            <p:custDataLst>
              <p:tags r:id="rId26"/>
            </p:custDataLst>
          </p:nvPr>
        </p:nvSpPr>
        <p:spPr>
          <a:xfrm>
            <a:off x="11128779" y="4308854"/>
            <a:ext cx="106717" cy="92082"/>
          </a:xfrm>
          <a:prstGeom prst="triangle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38" name="三角形 7"/>
          <p:cNvSpPr/>
          <p:nvPr>
            <p:custDataLst>
              <p:tags r:id="rId27"/>
            </p:custDataLst>
          </p:nvPr>
        </p:nvSpPr>
        <p:spPr>
          <a:xfrm>
            <a:off x="11088532" y="4286901"/>
            <a:ext cx="106717" cy="92082"/>
          </a:xfrm>
          <a:prstGeom prst="triangle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40" name="文本框 25"/>
          <p:cNvSpPr txBox="1"/>
          <p:nvPr>
            <p:custDataLst>
              <p:tags r:id="rId28"/>
            </p:custDataLst>
          </p:nvPr>
        </p:nvSpPr>
        <p:spPr>
          <a:xfrm>
            <a:off x="6207596" y="3079473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42" name="矩形 28"/>
          <p:cNvSpPr/>
          <p:nvPr>
            <p:custDataLst>
              <p:tags r:id="rId29"/>
            </p:custDataLst>
          </p:nvPr>
        </p:nvSpPr>
        <p:spPr>
          <a:xfrm>
            <a:off x="838200" y="1525672"/>
            <a:ext cx="5164906" cy="1350734"/>
          </a:xfrm>
          <a:prstGeom prst="rect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44" name="矩形 29"/>
          <p:cNvSpPr/>
          <p:nvPr>
            <p:custDataLst>
              <p:tags r:id="rId30"/>
            </p:custDataLst>
          </p:nvPr>
        </p:nvSpPr>
        <p:spPr>
          <a:xfrm>
            <a:off x="1015655" y="1955589"/>
            <a:ext cx="541513" cy="73787"/>
          </a:xfrm>
          <a:prstGeom prst="rect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46" name="矩形 30"/>
          <p:cNvSpPr/>
          <p:nvPr>
            <p:custDataLst>
              <p:tags r:id="rId31"/>
            </p:custDataLst>
          </p:nvPr>
        </p:nvSpPr>
        <p:spPr>
          <a:xfrm>
            <a:off x="959553" y="1913512"/>
            <a:ext cx="541513" cy="7378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48" name="文本框 31"/>
          <p:cNvSpPr txBox="1"/>
          <p:nvPr>
            <p:custDataLst>
              <p:tags r:id="rId32"/>
            </p:custDataLst>
          </p:nvPr>
        </p:nvSpPr>
        <p:spPr>
          <a:xfrm>
            <a:off x="960162" y="207328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供应商选择风险：供应商的信誉、产品质量、交货期等不稳定因素可能导致采购风险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三角形 33"/>
          <p:cNvSpPr/>
          <p:nvPr>
            <p:custDataLst>
              <p:tags r:id="rId33"/>
            </p:custDataLst>
          </p:nvPr>
        </p:nvSpPr>
        <p:spPr>
          <a:xfrm>
            <a:off x="5778898" y="2722123"/>
            <a:ext cx="106717" cy="92082"/>
          </a:xfrm>
          <a:prstGeom prst="triangle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52" name="三角形 7"/>
          <p:cNvSpPr/>
          <p:nvPr>
            <p:custDataLst>
              <p:tags r:id="rId34"/>
            </p:custDataLst>
          </p:nvPr>
        </p:nvSpPr>
        <p:spPr>
          <a:xfrm>
            <a:off x="5739260" y="2700170"/>
            <a:ext cx="106717" cy="92082"/>
          </a:xfrm>
          <a:prstGeom prst="triangl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54" name="文本框 38"/>
          <p:cNvSpPr txBox="1"/>
          <p:nvPr>
            <p:custDataLst>
              <p:tags r:id="rId35"/>
            </p:custDataLst>
          </p:nvPr>
        </p:nvSpPr>
        <p:spPr>
          <a:xfrm>
            <a:off x="857104" y="149213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156" name="矩形 41"/>
          <p:cNvSpPr/>
          <p:nvPr>
            <p:custDataLst>
              <p:tags r:id="rId36"/>
            </p:custDataLst>
          </p:nvPr>
        </p:nvSpPr>
        <p:spPr>
          <a:xfrm>
            <a:off x="6188691" y="1525672"/>
            <a:ext cx="5164906" cy="1350734"/>
          </a:xfrm>
          <a:prstGeom prst="rect"/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58" name="矩形 63"/>
          <p:cNvSpPr/>
          <p:nvPr>
            <p:custDataLst>
              <p:tags r:id="rId37"/>
            </p:custDataLst>
          </p:nvPr>
        </p:nvSpPr>
        <p:spPr>
          <a:xfrm>
            <a:off x="6365537" y="1955589"/>
            <a:ext cx="541513" cy="73787"/>
          </a:xfrm>
          <a:prstGeom prst="rect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60" name="矩形 64"/>
          <p:cNvSpPr/>
          <p:nvPr>
            <p:custDataLst>
              <p:tags r:id="rId38"/>
            </p:custDataLst>
          </p:nvPr>
        </p:nvSpPr>
        <p:spPr>
          <a:xfrm>
            <a:off x="6310044" y="1913512"/>
            <a:ext cx="541513" cy="7378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62" name="文本框 65"/>
          <p:cNvSpPr txBox="1"/>
          <p:nvPr>
            <p:custDataLst>
              <p:tags r:id="rId39"/>
            </p:custDataLst>
          </p:nvPr>
        </p:nvSpPr>
        <p:spPr>
          <a:xfrm>
            <a:off x="6310654" y="207328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价格波动风险：市场价格波动可能导致采购成本增加，影响企业利润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三角形 33"/>
          <p:cNvSpPr/>
          <p:nvPr>
            <p:custDataLst>
              <p:tags r:id="rId40"/>
            </p:custDataLst>
          </p:nvPr>
        </p:nvSpPr>
        <p:spPr>
          <a:xfrm>
            <a:off x="11128779" y="2722123"/>
            <a:ext cx="106717" cy="92082"/>
          </a:xfrm>
          <a:prstGeom prst="triangle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66" name="三角形 7"/>
          <p:cNvSpPr/>
          <p:nvPr>
            <p:custDataLst>
              <p:tags r:id="rId41"/>
            </p:custDataLst>
          </p:nvPr>
        </p:nvSpPr>
        <p:spPr>
          <a:xfrm>
            <a:off x="11088532" y="2700170"/>
            <a:ext cx="106717" cy="92082"/>
          </a:xfrm>
          <a:prstGeom prst="triangl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168" name="文本框 68"/>
          <p:cNvSpPr txBox="1"/>
          <p:nvPr>
            <p:custDataLst>
              <p:tags r:id="rId42"/>
            </p:custDataLst>
          </p:nvPr>
        </p:nvSpPr>
        <p:spPr>
          <a:xfrm>
            <a:off x="6207596" y="149213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采购风险应对措施与预案制定</a:t>
            </a:r>
            <a:endParaRPr altLang="en-US" lang="zh-CN"/>
          </a:p>
        </p:txBody>
      </p:sp>
      <p:sp>
        <p:nvSpPr>
          <p:cNvPr id="10502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制定应对措施：针对不同风险类型，制定相应的应对措施，如多元化供应商选择、合同条款调整等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识别和评估风险：对供应商、市场、政策等风险因素进行全面分析和评估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建立预案机制：建立采购风险应急预案，明确应急响应流程和责任人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持续监控和调整：对采购风险进行持续监控，及时调整应对措施和预案，确保企业采购活动的稳定运行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合规要求遵守与监督检查</a:t>
            </a:r>
            <a:endParaRPr altLang="en-US" lang="zh-CN"/>
          </a:p>
        </p:txBody>
      </p:sp>
      <p:sp>
        <p:nvSpPr>
          <p:cNvPr id="105025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5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遵守法律法规：确保采购活动符合国家法律法规和行业标准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内部规章制度：建立和完善采购活动的内部规章制度，确保合规操作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合规意识培训：加强员工合规意识培训，提高合规操作水平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监督检查机制：建立监督检查机制，对采购活动进行定期或不定期的检查和评估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1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1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057_4*l_h_f*1_1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057_4*l_h_f*1_3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057_4*l_h_f*1_5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057_4*l_h_f*1_4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057_4*l_h_f*1_2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70"/>
  <p:tag name="KSO_WM_UNIT_PRESET_TEXT" val="单击此处输入你的智能图形项正文，文字是您思想的提炼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4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9,&quot;pos&quot;:0,&quot;transparency&quot;:0},{&quot;brightness&quot;:0,&quot;colorType&quot;:1,&quot;foreColorIndex&quot;:9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057_4*l_h_a*1_5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9,&quot;pos&quot;:0.800000011920929,&quot;transparency&quot;:0},{&quot;brightness&quot;:0,&quot;colorType&quot;:1,&quot;foreColorIndex&quot;:9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3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25,&quot;colorType&quot;:1,&quot;foreColorIndex&quot;:8,&quot;pos&quot;:0,&quot;transparency&quot;:0},{&quot;brightness&quot;:-0.10000000149011612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057_4*l_h_a*1_4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8,&quot;pos&quot;:0.800000011920929,&quot;transparency&quot;:0},{&quot;brightness&quot;:0,&quot;colorType&quot;:1,&quot;foreColorIndex&quot;:8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4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7,&quot;pos&quot;:0,&quot;transparency&quot;:0},{&quot;brightness&quot;:0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057_4*l_h_a*1_3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7,&quot;pos&quot;:0.800000011920929,&quot;transparency&quot;:0},{&quot;brightness&quot;:0,&quot;colorType&quot;:1,&quot;foreColorIndex&quot;:7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25,&quot;colorType&quot;:1,&quot;foreColorIndex&quot;:6,&quot;pos&quot;:0,&quot;transparency&quot;:0},{&quot;brightness&quot;:-0.10000000149011612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057_4*l_h_a*1_2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6,&quot;pos&quot;:0.800000011920929,&quot;transparency&quot;:0},{&quot;brightness&quot;:0,&quot;colorType&quot;:1,&quot;foreColorIndex&quot;:6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4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-0.15000000596046448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057_4*l_h_a*1_1_1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VALUE" val="26"/>
  <p:tag name="KSO_WM_UNIT_PRESET_TEXT" val="添加标题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30000001192092896,&quot;colorType&quot;:1,&quot;foreColorIndex&quot;:5,&quot;pos&quot;:0.800000011920929,&quot;transparency&quot;:0},{&quot;brightness&quot;:0,&quot;colorType&quot;:1,&quot;foreColorIndex&quot;:5,&quot;pos&quot;:0.2000000029802322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1"/>
  <p:tag name="KSO_WM_UNIT_LINE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1"/>
  <p:tag name="KSO_WM_UNIT_LINE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1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5,&quot;pos&quot;:0,&quot;transparency&quot;:0},{&quot;brightness&quot;:0.15000000596046448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3"/>
  <p:tag name="KSO_WM_UNIT_LINE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2"/>
  <p:tag name="KSO_WM_UNIT_LINE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3"/>
  <p:tag name="KSO_WM_UNIT_FILL_FORE_SCHEMECOLOR_INDEX" val="7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7,&quot;pos&quot;:0,&quot;transparency&quot;:0},{&quot;brightness&quot;:0.15000000596046448,&quot;colorType&quot;:1,&quot;foreColorIndex&quot;:7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2"/>
  <p:tag name="KSO_WM_UNIT_FILL_FORE_SCHEMECOLOR_INDEX" val="9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9,&quot;pos&quot;:0,&quot;transparency&quot;:0},{&quot;brightness&quot;:0.15000000596046448,&quot;colorType&quot;:1,&quot;foreColorIndex&quot;:9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6,&quot;pos&quot;:0,&quot;transparency&quot;:0},{&quot;brightness&quot;:0.15000000596046448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1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1"/>
  <p:tag name="KSO_WM_UNIT_FILL_FORE_SCHEMECOLOR_INDEX" val="8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.25,&quot;colorType&quot;:1,&quot;foreColorIndex&quot;:8,&quot;pos&quot;:0,&quot;transparency&quot;:0},{&quot;brightness&quot;:0.15000000596046448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3_2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6499999761581421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2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800000011920929,&quot;rgb&quot;:&quot;#ffffff&quot;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5_3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57_4*l_h_i*1_4_4"/>
  <p:tag name="KSO_WM_TEMPLATE_CATEGORY" val="diagram"/>
  <p:tag name="KSO_WM_TEMPLATE_INDEX" val="2023105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800000011920929,&quot;transparency&quot;:0.2000000029802322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57_4*l_h_i*1_1_3"/>
  <p:tag name="KSO_WM_TEMPLATE_CATEGORY" val="diagram"/>
  <p:tag name="KSO_WM_TEMPLATE_INDEX" val="2023105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61.29999999999995,&quot;width&quot;:821.75}"/>
  <p:tag name="KSO_WM_DIAGRAM_COLOR_MATCH_VALUE" val="{&quot;shape&quot;:{&quot;fill&quot;:{&quot;gradient&quot;:[{&quot;brightness&quot;:0,&quot;colorType&quot;:1,&quot;foreColorIndex&quot;:14,&quot;pos&quot;:0,&quot;transparency&quot;:0},{&quot;brightness&quot;:0,&quot;colorType&quot;:1,&quot;foreColorIndex&quot;:14,&quot;pos&quot;:0.6499999761581421,&quot;transparency&quot;:0.4000000059604645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6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9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3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7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5_5*l_h_i*1_5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5_5*l_h_i*1_5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05_5*l_h_i*1_5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5_5*l_h_f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6"/>
  <p:tag name="KSO_WM_UNIT_ID" val="diagram20231305_5*l_h_i*1_5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5"/>
  <p:tag name="KSO_WM_UNIT_ID" val="diagram20231305_5*l_h_i*1_5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305_5*l_h_i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5_5*l_h_i*1_6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5_5*l_h_i*1_6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05_5*l_h_i*1_6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5_5*l_h_f*1_6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5"/>
  <p:tag name="KSO_WM_UNIT_ID" val="diagram20231305_5*l_h_i*1_6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6"/>
  <p:tag name="KSO_WM_UNIT_ID" val="diagram20231305_5*l_h_i*1_6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1305_5*l_h_i*1_6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5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5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5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5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5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5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5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5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5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5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5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5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5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5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5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5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5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5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5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5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5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5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5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5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5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5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5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5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43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2023-12-19T11:11:44Z</dcterms:created>
  <dcterms:modified xsi:type="dcterms:W3CDTF">2023-12-19T11:11:44Z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67257e99966a40629ce94c9f76948ca0_21</vt:lpwstr>
  </property>
</Properties>
</file>