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3" r:id="rId1"/>
  </p:sldMasterIdLst>
  <p:notesMasterIdLst>
    <p:notesMasterId r:id="rId30"/>
  </p:notesMasterIdLst>
  <p:sldIdLst>
    <p:sldId id="265" r:id="rId2"/>
    <p:sldId id="372" r:id="rId3"/>
    <p:sldId id="313" r:id="rId4"/>
    <p:sldId id="331" r:id="rId5"/>
    <p:sldId id="374" r:id="rId6"/>
    <p:sldId id="375" r:id="rId7"/>
    <p:sldId id="405" r:id="rId8"/>
    <p:sldId id="320" r:id="rId9"/>
    <p:sldId id="394" r:id="rId10"/>
    <p:sldId id="395" r:id="rId11"/>
    <p:sldId id="396" r:id="rId12"/>
    <p:sldId id="397" r:id="rId13"/>
    <p:sldId id="399" r:id="rId14"/>
    <p:sldId id="400" r:id="rId15"/>
    <p:sldId id="401" r:id="rId16"/>
    <p:sldId id="402" r:id="rId17"/>
    <p:sldId id="404" r:id="rId18"/>
    <p:sldId id="403" r:id="rId19"/>
    <p:sldId id="324" r:id="rId20"/>
    <p:sldId id="335" r:id="rId21"/>
    <p:sldId id="336" r:id="rId22"/>
    <p:sldId id="337" r:id="rId23"/>
    <p:sldId id="373" r:id="rId24"/>
    <p:sldId id="378" r:id="rId25"/>
    <p:sldId id="379" r:id="rId26"/>
    <p:sldId id="380" r:id="rId27"/>
    <p:sldId id="388" r:id="rId28"/>
    <p:sldId id="389" r:id="rId29"/>
  </p:sldIdLst>
  <p:sldSz cx="9144000" cy="6858000" type="screen4x3"/>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79DCFF"/>
    <a:srgbClr val="B7ECFF"/>
    <a:srgbClr val="B9FFB9"/>
    <a:srgbClr val="ECF5E7"/>
    <a:srgbClr val="4BD0FF"/>
    <a:srgbClr val="89E0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467" autoAdjust="0"/>
  </p:normalViewPr>
  <p:slideViewPr>
    <p:cSldViewPr snapToGrid="0">
      <p:cViewPr>
        <p:scale>
          <a:sx n="75" d="100"/>
          <a:sy n="75" d="100"/>
        </p:scale>
        <p:origin x="-1392" y="-528"/>
      </p:cViewPr>
      <p:guideLst>
        <p:guide orient="horz" pos="2160"/>
        <p:guide pos="2880"/>
      </p:guideLst>
    </p:cSldViewPr>
  </p:slideViewPr>
  <p:notesTextViewPr>
    <p:cViewPr>
      <p:scale>
        <a:sx n="1" d="1"/>
        <a:sy n="1" d="1"/>
      </p:scale>
      <p:origin x="0" y="0"/>
    </p:cViewPr>
  </p:notesTextViewPr>
  <p:sorterViewPr>
    <p:cViewPr>
      <p:scale>
        <a:sx n="146" d="100"/>
        <a:sy n="14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a:defRPr/>
            </a:pPr>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buFontTx/>
              <a:buNone/>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BFCD52E0-CD57-46D8-9EB6-203013323910}" type="slidenum">
              <a:rPr lang="zh-CN" altLang="en-US"/>
              <a:pPr/>
              <a:t>‹#›</a:t>
            </a:fld>
            <a:endParaRPr lang="en-US" altLang="zh-CN"/>
          </a:p>
        </p:txBody>
      </p:sp>
    </p:spTree>
    <p:extLst>
      <p:ext uri="{BB962C8B-B14F-4D97-AF65-F5344CB8AC3E}">
        <p14:creationId xmlns:p14="http://schemas.microsoft.com/office/powerpoint/2010/main" val="3412605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290085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56782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46359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34738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90374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597387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3715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299801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940244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12374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65433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rtl="0" fontAlgn="base">
        <a:lnSpc>
          <a:spcPct val="90000"/>
        </a:lnSpc>
        <a:spcBef>
          <a:spcPct val="0"/>
        </a:spcBef>
        <a:spcAft>
          <a:spcPct val="0"/>
        </a:spcAft>
        <a:defRPr sz="44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ea typeface="宋体" pitchFamily="2" charset="-122"/>
        </a:defRPr>
      </a:lvl2pPr>
      <a:lvl3pPr algn="l" rtl="0" fontAlgn="base">
        <a:lnSpc>
          <a:spcPct val="90000"/>
        </a:lnSpc>
        <a:spcBef>
          <a:spcPct val="0"/>
        </a:spcBef>
        <a:spcAft>
          <a:spcPct val="0"/>
        </a:spcAft>
        <a:defRPr sz="4400">
          <a:solidFill>
            <a:schemeClr val="tx1"/>
          </a:solidFill>
          <a:latin typeface="Calibri Light" pitchFamily="34" charset="0"/>
          <a:ea typeface="宋体" pitchFamily="2" charset="-122"/>
        </a:defRPr>
      </a:lvl3pPr>
      <a:lvl4pPr algn="l" rtl="0" fontAlgn="base">
        <a:lnSpc>
          <a:spcPct val="90000"/>
        </a:lnSpc>
        <a:spcBef>
          <a:spcPct val="0"/>
        </a:spcBef>
        <a:spcAft>
          <a:spcPct val="0"/>
        </a:spcAft>
        <a:defRPr sz="4400">
          <a:solidFill>
            <a:schemeClr val="tx1"/>
          </a:solidFill>
          <a:latin typeface="Calibri Light" pitchFamily="34" charset="0"/>
          <a:ea typeface="宋体" pitchFamily="2" charset="-122"/>
        </a:defRPr>
      </a:lvl4pPr>
      <a:lvl5pPr algn="l" rtl="0" fontAlgn="base">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fontAlgn="base">
        <a:lnSpc>
          <a:spcPct val="90000"/>
        </a:lnSpc>
        <a:spcBef>
          <a:spcPts val="1000"/>
        </a:spcBef>
        <a:spcAft>
          <a:spcPct val="0"/>
        </a:spcAft>
        <a:buFont typeface="Arial" pitchFamily="34" charset="0"/>
        <a:buChar char="•"/>
        <a:defRPr sz="28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a:solidFill>
            <a:schemeClr val="tx1"/>
          </a:solidFill>
          <a:latin typeface="+mn-lt"/>
          <a:ea typeface="+mn-ea"/>
        </a:defRPr>
      </a:lvl2pPr>
      <a:lvl3pPr marL="11430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defRPr>
      </a:lvl3pPr>
      <a:lvl4pPr marL="16002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defRPr>
      </a:lvl4pPr>
      <a:lvl5pPr marL="20574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8.xml"/><Relationship Id="rId1" Type="http://schemas.openxmlformats.org/officeDocument/2006/relationships/slideLayout" Target="../slideLayouts/slideLayout7.xml"/><Relationship Id="rId4" Type="http://schemas.openxmlformats.org/officeDocument/2006/relationships/slide" Target="slide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slide" Target="slide14.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slide" Target="slide18.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4.png"/><Relationship Id="rId5" Type="http://schemas.openxmlformats.org/officeDocument/2006/relationships/slide" Target="slide23.xml"/><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slide" Target="slide25.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slide" Target="slide28.xml"/><Relationship Id="rId4" Type="http://schemas.openxmlformats.org/officeDocument/2006/relationships/image" Target="../media/image24.emf"/></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slide" Target="slide2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5" name="Text Box 325"/>
          <p:cNvSpPr txBox="1">
            <a:spLocks noChangeArrowheads="1"/>
          </p:cNvSpPr>
          <p:nvPr/>
        </p:nvSpPr>
        <p:spPr bwMode="auto">
          <a:xfrm>
            <a:off x="1266825" y="4168775"/>
            <a:ext cx="3813175" cy="879475"/>
          </a:xfrm>
          <a:prstGeom prst="rect">
            <a:avLst/>
          </a:prstGeom>
          <a:gradFill rotWithShape="1">
            <a:gsLst>
              <a:gs pos="0">
                <a:srgbClr val="7EEBF6"/>
              </a:gs>
              <a:gs pos="100000">
                <a:srgbClr val="CAF7FB"/>
              </a:gs>
            </a:gsLst>
            <a:path path="rect">
              <a:fillToRect r="100000" b="100000"/>
            </a:path>
          </a:gradFill>
          <a:ln w="57150" cmpd="thinThick">
            <a:solidFill>
              <a:srgbClr val="B7ECFF"/>
            </a:solidFill>
            <a:miter lim="800000"/>
            <a:headEnd/>
            <a:tailEnd/>
          </a:ln>
        </p:spPr>
        <p:txBody>
          <a:bodyPr>
            <a:spAutoFit/>
          </a:bodyPr>
          <a:lstStyle/>
          <a:p>
            <a:pPr algn="ctr"/>
            <a:r>
              <a:rPr lang="en-US" altLang="en-US" sz="2400" b="1">
                <a:sym typeface="Times New Roman" pitchFamily="18" charset="0"/>
              </a:rPr>
              <a:t>实验</a:t>
            </a:r>
            <a:r>
              <a:rPr lang="zh-CN" altLang="en-US" sz="2400" b="1">
                <a:sym typeface="Times New Roman" pitchFamily="18" charset="0"/>
              </a:rPr>
              <a:t>解题</a:t>
            </a:r>
            <a:r>
              <a:rPr lang="en-US" altLang="en-US" sz="2400" b="1">
                <a:sym typeface="Times New Roman" pitchFamily="18" charset="0"/>
              </a:rPr>
              <a:t>：</a:t>
            </a:r>
            <a:r>
              <a:rPr lang="zh-CN" altLang="en-US" sz="2400" b="1">
                <a:sym typeface="Times New Roman" pitchFamily="18" charset="0"/>
              </a:rPr>
              <a:t>破解常规型实验题的方法技巧</a:t>
            </a:r>
            <a:endParaRPr lang="zh-CN" altLang="en-US" sz="2400" b="1">
              <a:solidFill>
                <a:srgbClr val="FF0000"/>
              </a:solidFill>
              <a:sym typeface="Times New Roman" pitchFamily="18" charset="0"/>
            </a:endParaRPr>
          </a:p>
        </p:txBody>
      </p:sp>
      <p:sp>
        <p:nvSpPr>
          <p:cNvPr id="33" name="圆角矩形 32">
            <a:hlinkClick r:id="rId2" action="ppaction://hlinksldjump"/>
          </p:cNvPr>
          <p:cNvSpPr/>
          <p:nvPr/>
        </p:nvSpPr>
        <p:spPr>
          <a:xfrm>
            <a:off x="5830636" y="3332009"/>
            <a:ext cx="1901022" cy="423184"/>
          </a:xfrm>
          <a:prstGeom prst="roundRect">
            <a:avLst>
              <a:gd name="adj" fmla="val 34167"/>
            </a:avLst>
          </a:prstGeom>
          <a:gradFill flip="none" rotWithShape="1">
            <a:gsLst>
              <a:gs pos="78000">
                <a:srgbClr val="00B0F0"/>
              </a:gs>
              <a:gs pos="0">
                <a:schemeClr val="accent6">
                  <a:lumMod val="0"/>
                  <a:lumOff val="100000"/>
                </a:schemeClr>
              </a:gs>
              <a:gs pos="5000">
                <a:schemeClr val="accent6">
                  <a:lumMod val="0"/>
                  <a:lumOff val="100000"/>
                </a:schemeClr>
              </a:gs>
              <a:gs pos="100000">
                <a:srgbClr val="89E0FF"/>
              </a:gs>
            </a:gsLst>
            <a:path path="circle">
              <a:fillToRect r="100000" b="100000"/>
            </a:path>
            <a:tileRect l="-100000" t="-100000"/>
          </a:gradFill>
          <a:ln cmpd="thickThin">
            <a:solidFill>
              <a:srgbClr val="79DCFF"/>
            </a:solidFill>
          </a:ln>
          <a:effectLst>
            <a:outerShdw blurRad="44450" dist="27940" dir="5400000" algn="ctr">
              <a:srgbClr val="000000">
                <a:alpha val="32000"/>
              </a:srgbClr>
            </a:outerShdw>
            <a:softEdge rad="63500"/>
          </a:effectLst>
          <a:scene3d>
            <a:camera prst="orthographicFront">
              <a:rot lat="0" lon="0" rev="0"/>
            </a:camera>
            <a:lightRig rig="balanced" dir="t">
              <a:rot lat="0" lon="0" rev="8700000"/>
            </a:lightRig>
          </a:scene3d>
          <a:sp3d>
            <a:bevelT w="31750" h="38100"/>
          </a:sp3d>
        </p:spPr>
        <p:txBody>
          <a:bodyPr wrap="none" anchor="ctr"/>
          <a:lstStyle/>
          <a:p>
            <a:pPr marL="285750" indent="-285750" fontAlgn="auto">
              <a:spcBef>
                <a:spcPts val="0"/>
              </a:spcBef>
              <a:spcAft>
                <a:spcPts val="0"/>
              </a:spcAft>
              <a:buClr>
                <a:srgbClr val="FF0000"/>
              </a:buClr>
              <a:buFont typeface="Wingdings" panose="05000000000000000000" pitchFamily="2" charset="2"/>
              <a:buChar char="Ø"/>
              <a:defRPr/>
            </a:pPr>
            <a:r>
              <a:rPr lang="en-US" altLang="zh-CN" sz="2000" b="1" dirty="0">
                <a:sym typeface="+mn-ea"/>
              </a:rPr>
              <a:t>1.</a:t>
            </a:r>
            <a:r>
              <a:rPr lang="zh-CN" altLang="en-US" sz="2000" b="1" dirty="0">
                <a:sym typeface="+mn-ea"/>
              </a:rPr>
              <a:t>方法技巧</a:t>
            </a:r>
          </a:p>
        </p:txBody>
      </p:sp>
      <p:sp>
        <p:nvSpPr>
          <p:cNvPr id="34" name="圆角矩形 33">
            <a:hlinkClick r:id="rId3" action="ppaction://hlinksldjump"/>
          </p:cNvPr>
          <p:cNvSpPr/>
          <p:nvPr/>
        </p:nvSpPr>
        <p:spPr>
          <a:xfrm>
            <a:off x="5830636" y="4337568"/>
            <a:ext cx="1901022" cy="423184"/>
          </a:xfrm>
          <a:prstGeom prst="roundRect">
            <a:avLst>
              <a:gd name="adj" fmla="val 34167"/>
            </a:avLst>
          </a:prstGeom>
          <a:gradFill flip="none" rotWithShape="1">
            <a:gsLst>
              <a:gs pos="78000">
                <a:srgbClr val="00B0F0"/>
              </a:gs>
              <a:gs pos="0">
                <a:schemeClr val="accent6">
                  <a:lumMod val="0"/>
                  <a:lumOff val="100000"/>
                </a:schemeClr>
              </a:gs>
              <a:gs pos="5000">
                <a:schemeClr val="accent6">
                  <a:lumMod val="0"/>
                  <a:lumOff val="100000"/>
                </a:schemeClr>
              </a:gs>
              <a:gs pos="100000">
                <a:srgbClr val="89E0FF"/>
              </a:gs>
            </a:gsLst>
            <a:path path="circle">
              <a:fillToRect r="100000" b="100000"/>
            </a:path>
            <a:tileRect l="-100000" t="-100000"/>
          </a:gradFill>
          <a:ln cmpd="thickThin">
            <a:solidFill>
              <a:srgbClr val="79DCFF"/>
            </a:solidFill>
          </a:ln>
          <a:effectLst>
            <a:outerShdw blurRad="44450" dist="27940" dir="5400000" algn="ctr">
              <a:srgbClr val="000000">
                <a:alpha val="32000"/>
              </a:srgbClr>
            </a:outerShdw>
            <a:softEdge rad="63500"/>
          </a:effectLst>
          <a:scene3d>
            <a:camera prst="orthographicFront">
              <a:rot lat="0" lon="0" rev="0"/>
            </a:camera>
            <a:lightRig rig="balanced" dir="t">
              <a:rot lat="0" lon="0" rev="8700000"/>
            </a:lightRig>
          </a:scene3d>
          <a:sp3d>
            <a:bevelT w="31750" h="38100"/>
          </a:sp3d>
        </p:spPr>
        <p:txBody>
          <a:bodyPr wrap="none" anchor="ctr"/>
          <a:lstStyle/>
          <a:p>
            <a:pPr marL="285750" indent="-285750" fontAlgn="auto">
              <a:spcBef>
                <a:spcPts val="0"/>
              </a:spcBef>
              <a:spcAft>
                <a:spcPts val="0"/>
              </a:spcAft>
              <a:buClr>
                <a:srgbClr val="FF0000"/>
              </a:buClr>
              <a:buFont typeface="Wingdings" panose="05000000000000000000" pitchFamily="2" charset="2"/>
              <a:buChar char="Ø"/>
              <a:defRPr/>
            </a:pPr>
            <a:r>
              <a:rPr lang="en-US" altLang="zh-CN" sz="2000" b="1" dirty="0">
                <a:sym typeface="+mn-ea"/>
              </a:rPr>
              <a:t>2.</a:t>
            </a:r>
            <a:r>
              <a:rPr lang="zh-CN" altLang="en-US" sz="2000" b="1" dirty="0">
                <a:sym typeface="+mn-ea"/>
              </a:rPr>
              <a:t>典例剖析</a:t>
            </a:r>
            <a:endParaRPr lang="en-US" altLang="zh-CN" sz="2000" b="1" dirty="0">
              <a:sym typeface="+mn-ea"/>
            </a:endParaRPr>
          </a:p>
        </p:txBody>
      </p:sp>
      <p:sp>
        <p:nvSpPr>
          <p:cNvPr id="35" name="圆角矩形 34">
            <a:hlinkClick r:id="rId4" action="ppaction://hlinksldjump"/>
          </p:cNvPr>
          <p:cNvSpPr/>
          <p:nvPr/>
        </p:nvSpPr>
        <p:spPr>
          <a:xfrm>
            <a:off x="5830636" y="5343127"/>
            <a:ext cx="1901022" cy="423184"/>
          </a:xfrm>
          <a:prstGeom prst="roundRect">
            <a:avLst>
              <a:gd name="adj" fmla="val 34167"/>
            </a:avLst>
          </a:prstGeom>
          <a:gradFill flip="none" rotWithShape="1">
            <a:gsLst>
              <a:gs pos="78000">
                <a:srgbClr val="00B0F0"/>
              </a:gs>
              <a:gs pos="0">
                <a:schemeClr val="accent6">
                  <a:lumMod val="0"/>
                  <a:lumOff val="100000"/>
                </a:schemeClr>
              </a:gs>
              <a:gs pos="5000">
                <a:schemeClr val="accent6">
                  <a:lumMod val="0"/>
                  <a:lumOff val="100000"/>
                </a:schemeClr>
              </a:gs>
              <a:gs pos="100000">
                <a:srgbClr val="89E0FF"/>
              </a:gs>
            </a:gsLst>
            <a:path path="circle">
              <a:fillToRect r="100000" b="100000"/>
            </a:path>
            <a:tileRect l="-100000" t="-100000"/>
          </a:gradFill>
          <a:ln cmpd="thickThin">
            <a:solidFill>
              <a:srgbClr val="79DCFF"/>
            </a:solidFill>
          </a:ln>
          <a:effectLst>
            <a:outerShdw blurRad="44450" dist="27940" dir="5400000" algn="ctr">
              <a:srgbClr val="000000">
                <a:alpha val="32000"/>
              </a:srgbClr>
            </a:outerShdw>
            <a:softEdge rad="63500"/>
          </a:effectLst>
          <a:scene3d>
            <a:camera prst="orthographicFront">
              <a:rot lat="0" lon="0" rev="0"/>
            </a:camera>
            <a:lightRig rig="balanced" dir="t">
              <a:rot lat="0" lon="0" rev="8700000"/>
            </a:lightRig>
          </a:scene3d>
          <a:sp3d>
            <a:bevelT w="31750" h="38100"/>
          </a:sp3d>
        </p:spPr>
        <p:txBody>
          <a:bodyPr wrap="none" anchor="ctr"/>
          <a:lstStyle/>
          <a:p>
            <a:pPr marL="285750" indent="-285750" fontAlgn="auto">
              <a:spcBef>
                <a:spcPts val="0"/>
              </a:spcBef>
              <a:spcAft>
                <a:spcPts val="0"/>
              </a:spcAft>
              <a:buClr>
                <a:srgbClr val="FF0000"/>
              </a:buClr>
              <a:buFont typeface="Wingdings" panose="05000000000000000000" pitchFamily="2" charset="2"/>
              <a:buChar char="Ø"/>
              <a:defRPr/>
            </a:pPr>
            <a:r>
              <a:rPr lang="en-US" altLang="zh-CN" sz="2000" b="1" dirty="0">
                <a:sym typeface="+mn-ea"/>
              </a:rPr>
              <a:t>3.</a:t>
            </a:r>
            <a:r>
              <a:rPr lang="zh-CN" altLang="en-US" sz="2000" b="1" dirty="0">
                <a:sym typeface="+mn-ea"/>
              </a:rPr>
              <a:t>即学即练</a:t>
            </a:r>
            <a:endParaRPr lang="en-US" altLang="zh-CN" sz="2000" b="1" dirty="0">
              <a:sym typeface="+mn-ea"/>
            </a:endParaRPr>
          </a:p>
        </p:txBody>
      </p:sp>
      <p:sp>
        <p:nvSpPr>
          <p:cNvPr id="11269" name="标题 1"/>
          <p:cNvSpPr>
            <a:spLocks noChangeArrowheads="1"/>
          </p:cNvSpPr>
          <p:nvPr/>
        </p:nvSpPr>
        <p:spPr bwMode="auto">
          <a:xfrm>
            <a:off x="0" y="1008063"/>
            <a:ext cx="9144000" cy="94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ctr">
              <a:lnSpc>
                <a:spcPct val="90000"/>
              </a:lnSpc>
            </a:pPr>
            <a:r>
              <a:rPr lang="zh-CN" altLang="en-US" sz="3200" b="1">
                <a:solidFill>
                  <a:srgbClr val="FF0000"/>
                </a:solidFill>
                <a:latin typeface="Calibri Light" pitchFamily="34" charset="0"/>
              </a:rPr>
              <a:t>第七章    恒定电流</a:t>
            </a:r>
          </a:p>
        </p:txBody>
      </p:sp>
      <p:cxnSp>
        <p:nvCxnSpPr>
          <p:cNvPr id="11270" name="AutoShape 20"/>
          <p:cNvCxnSpPr>
            <a:cxnSpLocks noChangeShapeType="1"/>
            <a:stCxn id="11265" idx="3"/>
          </p:cNvCxnSpPr>
          <p:nvPr/>
        </p:nvCxnSpPr>
        <p:spPr bwMode="auto">
          <a:xfrm flipV="1">
            <a:off x="5108575" y="3605213"/>
            <a:ext cx="652463" cy="1003300"/>
          </a:xfrm>
          <a:prstGeom prst="bentConnector3">
            <a:avLst>
              <a:gd name="adj1" fmla="val 47690"/>
            </a:avLst>
          </a:prstGeom>
          <a:noFill/>
          <a:ln w="38100">
            <a:solidFill>
              <a:srgbClr val="79DCFF"/>
            </a:solidFill>
            <a:miter lim="800000"/>
            <a:headEnd/>
            <a:tailEnd type="triangle" w="med" len="lg"/>
          </a:ln>
          <a:extLst>
            <a:ext uri="{909E8E84-426E-40DD-AFC4-6F175D3DCCD1}">
              <a14:hiddenFill xmlns:a14="http://schemas.microsoft.com/office/drawing/2010/main">
                <a:noFill/>
              </a14:hiddenFill>
            </a:ext>
          </a:extLst>
        </p:spPr>
      </p:cxnSp>
      <p:cxnSp>
        <p:nvCxnSpPr>
          <p:cNvPr id="11271" name="AutoShape 21"/>
          <p:cNvCxnSpPr>
            <a:cxnSpLocks noChangeShapeType="1"/>
            <a:stCxn id="11265" idx="3"/>
          </p:cNvCxnSpPr>
          <p:nvPr/>
        </p:nvCxnSpPr>
        <p:spPr bwMode="auto">
          <a:xfrm>
            <a:off x="5108575" y="4608513"/>
            <a:ext cx="652463" cy="3175"/>
          </a:xfrm>
          <a:prstGeom prst="bentConnector3">
            <a:avLst>
              <a:gd name="adj1" fmla="val 47690"/>
            </a:avLst>
          </a:prstGeom>
          <a:noFill/>
          <a:ln w="38100">
            <a:solidFill>
              <a:srgbClr val="79DCFF"/>
            </a:solidFill>
            <a:miter lim="800000"/>
            <a:headEnd/>
            <a:tailEnd type="triangle" w="med" len="lg"/>
          </a:ln>
          <a:extLst>
            <a:ext uri="{909E8E84-426E-40DD-AFC4-6F175D3DCCD1}">
              <a14:hiddenFill xmlns:a14="http://schemas.microsoft.com/office/drawing/2010/main">
                <a:noFill/>
              </a14:hiddenFill>
            </a:ext>
          </a:extLst>
        </p:spPr>
      </p:cxnSp>
      <p:cxnSp>
        <p:nvCxnSpPr>
          <p:cNvPr id="11272" name="AutoShape 22"/>
          <p:cNvCxnSpPr>
            <a:cxnSpLocks noChangeShapeType="1"/>
            <a:stCxn id="11265" idx="3"/>
          </p:cNvCxnSpPr>
          <p:nvPr/>
        </p:nvCxnSpPr>
        <p:spPr bwMode="auto">
          <a:xfrm>
            <a:off x="5108575" y="4608513"/>
            <a:ext cx="652463" cy="1006475"/>
          </a:xfrm>
          <a:prstGeom prst="bentConnector3">
            <a:avLst>
              <a:gd name="adj1" fmla="val 47690"/>
            </a:avLst>
          </a:prstGeom>
          <a:noFill/>
          <a:ln w="38100">
            <a:solidFill>
              <a:srgbClr val="79DCFF"/>
            </a:solidFill>
            <a:miter lim="800000"/>
            <a:headEnd/>
            <a:tailEnd type="triangle" w="med" len="lg"/>
          </a:ln>
          <a:extLst>
            <a:ext uri="{909E8E84-426E-40DD-AFC4-6F175D3DCCD1}">
              <a14:hiddenFill xmlns:a14="http://schemas.microsoft.com/office/drawing/2010/main">
                <a:noFill/>
              </a14:hiddenFill>
            </a:ext>
          </a:extLst>
        </p:spPr>
      </p:cxn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668338" y="1130300"/>
            <a:ext cx="7875587" cy="4759325"/>
            <a:chOff x="1004888" y="1590675"/>
            <a:chExt cx="7192962" cy="4110038"/>
          </a:xfrm>
        </p:grpSpPr>
        <p:grpSp>
          <p:nvGrpSpPr>
            <p:cNvPr id="12290" name="组合 1"/>
            <p:cNvGrpSpPr>
              <a:grpSpLocks/>
            </p:cNvGrpSpPr>
            <p:nvPr/>
          </p:nvGrpSpPr>
          <p:grpSpPr bwMode="auto">
            <a:xfrm>
              <a:off x="1004888" y="1590675"/>
              <a:ext cx="7192962" cy="4110038"/>
              <a:chOff x="850900" y="1966913"/>
              <a:chExt cx="7192963" cy="4110037"/>
            </a:xfrm>
          </p:grpSpPr>
          <p:sp>
            <p:nvSpPr>
              <p:cNvPr id="7" name="椭圆 6"/>
              <p:cNvSpPr/>
              <p:nvPr/>
            </p:nvSpPr>
            <p:spPr>
              <a:xfrm>
                <a:off x="1258322" y="5864457"/>
                <a:ext cx="114543" cy="208381"/>
              </a:xfrm>
              <a:prstGeom prst="ellipse">
                <a:avLst/>
              </a:prstGeom>
              <a:solidFill>
                <a:srgbClr val="D21C18"/>
              </a:solidFill>
              <a:ln w="9525" cap="flat" cmpd="sng" algn="ctr">
                <a:solidFill>
                  <a:srgbClr val="F08484"/>
                </a:solidFill>
                <a:prstDash val="solid"/>
              </a:ln>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8" name="椭圆 7"/>
              <p:cNvSpPr/>
              <p:nvPr/>
            </p:nvSpPr>
            <p:spPr>
              <a:xfrm>
                <a:off x="1249623" y="1971026"/>
                <a:ext cx="114543" cy="208381"/>
              </a:xfrm>
              <a:prstGeom prst="ellipse">
                <a:avLst/>
              </a:prstGeom>
              <a:solidFill>
                <a:srgbClr val="D21C18"/>
              </a:solidFill>
              <a:ln w="9525" cap="flat" cmpd="sng" algn="ctr">
                <a:solidFill>
                  <a:srgbClr val="F08484"/>
                </a:solidFill>
                <a:prstDash val="solid"/>
              </a:ln>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9" name="矩形 8"/>
              <p:cNvSpPr/>
              <p:nvPr/>
            </p:nvSpPr>
            <p:spPr>
              <a:xfrm>
                <a:off x="850900" y="2117715"/>
                <a:ext cx="7192963" cy="3831739"/>
              </a:xfrm>
              <a:prstGeom prst="rect">
                <a:avLst/>
              </a:prstGeom>
              <a:pattFill prst="pct50">
                <a:fgClr>
                  <a:sysClr val="window" lastClr="FFFFFF">
                    <a:lumMod val="95000"/>
                  </a:sysClr>
                </a:fgClr>
                <a:bgClr>
                  <a:srgbClr val="D7D7D7"/>
                </a:bgClr>
              </a:patt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10" name="圆角矩形 15"/>
              <p:cNvSpPr/>
              <p:nvPr/>
            </p:nvSpPr>
            <p:spPr>
              <a:xfrm>
                <a:off x="1288770" y="1966913"/>
                <a:ext cx="822094" cy="4110037"/>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1" fmla="*/ 50562 w 698634"/>
                  <a:gd name="connsiteY0-2" fmla="*/ 108014 h 4248472"/>
                  <a:gd name="connsiteX1-3" fmla="*/ 158576 w 698634"/>
                  <a:gd name="connsiteY1-4" fmla="*/ 0 h 4248472"/>
                  <a:gd name="connsiteX2-5" fmla="*/ 590620 w 698634"/>
                  <a:gd name="connsiteY2-6" fmla="*/ 0 h 4248472"/>
                  <a:gd name="connsiteX3-7" fmla="*/ 698634 w 698634"/>
                  <a:gd name="connsiteY3-8" fmla="*/ 108014 h 4248472"/>
                  <a:gd name="connsiteX4-9" fmla="*/ 698634 w 698634"/>
                  <a:gd name="connsiteY4-10" fmla="*/ 4140458 h 4248472"/>
                  <a:gd name="connsiteX5-11" fmla="*/ 590620 w 698634"/>
                  <a:gd name="connsiteY5-12" fmla="*/ 4248472 h 4248472"/>
                  <a:gd name="connsiteX6-13" fmla="*/ 20463 w 698634"/>
                  <a:gd name="connsiteY6-14" fmla="*/ 4248472 h 4248472"/>
                  <a:gd name="connsiteX7-15" fmla="*/ 50562 w 698634"/>
                  <a:gd name="connsiteY7-16" fmla="*/ 4140458 h 4248472"/>
                  <a:gd name="connsiteX8-17" fmla="*/ 50562 w 698634"/>
                  <a:gd name="connsiteY8-18" fmla="*/ 108014 h 4248472"/>
                  <a:gd name="connsiteX0-19" fmla="*/ 50562 w 698634"/>
                  <a:gd name="connsiteY0-20" fmla="*/ 108014 h 4248472"/>
                  <a:gd name="connsiteX1-21" fmla="*/ 29988 w 698634"/>
                  <a:gd name="connsiteY1-22" fmla="*/ 0 h 4248472"/>
                  <a:gd name="connsiteX2-23" fmla="*/ 590620 w 698634"/>
                  <a:gd name="connsiteY2-24" fmla="*/ 0 h 4248472"/>
                  <a:gd name="connsiteX3-25" fmla="*/ 698634 w 698634"/>
                  <a:gd name="connsiteY3-26" fmla="*/ 108014 h 4248472"/>
                  <a:gd name="connsiteX4-27" fmla="*/ 698634 w 698634"/>
                  <a:gd name="connsiteY4-28" fmla="*/ 4140458 h 4248472"/>
                  <a:gd name="connsiteX5-29" fmla="*/ 590620 w 698634"/>
                  <a:gd name="connsiteY5-30" fmla="*/ 4248472 h 4248472"/>
                  <a:gd name="connsiteX6-31" fmla="*/ 20463 w 698634"/>
                  <a:gd name="connsiteY6-32" fmla="*/ 4248472 h 4248472"/>
                  <a:gd name="connsiteX7-33" fmla="*/ 50562 w 698634"/>
                  <a:gd name="connsiteY7-34" fmla="*/ 4140458 h 4248472"/>
                  <a:gd name="connsiteX8-35" fmla="*/ 50562 w 698634"/>
                  <a:gd name="connsiteY8-36" fmla="*/ 108014 h 4248472"/>
                  <a:gd name="connsiteX0-37" fmla="*/ 62842 w 710914"/>
                  <a:gd name="connsiteY0-38" fmla="*/ 108014 h 4248472"/>
                  <a:gd name="connsiteX1-39" fmla="*/ 18456 w 710914"/>
                  <a:gd name="connsiteY1-40" fmla="*/ 0 h 4248472"/>
                  <a:gd name="connsiteX2-41" fmla="*/ 602900 w 710914"/>
                  <a:gd name="connsiteY2-42" fmla="*/ 0 h 4248472"/>
                  <a:gd name="connsiteX3-43" fmla="*/ 710914 w 710914"/>
                  <a:gd name="connsiteY3-44" fmla="*/ 108014 h 4248472"/>
                  <a:gd name="connsiteX4-45" fmla="*/ 710914 w 710914"/>
                  <a:gd name="connsiteY4-46" fmla="*/ 4140458 h 4248472"/>
                  <a:gd name="connsiteX5-47" fmla="*/ 602900 w 710914"/>
                  <a:gd name="connsiteY5-48" fmla="*/ 4248472 h 4248472"/>
                  <a:gd name="connsiteX6-49" fmla="*/ 32743 w 710914"/>
                  <a:gd name="connsiteY6-50" fmla="*/ 4248472 h 4248472"/>
                  <a:gd name="connsiteX7-51" fmla="*/ 62842 w 710914"/>
                  <a:gd name="connsiteY7-52" fmla="*/ 4140458 h 4248472"/>
                  <a:gd name="connsiteX8-53" fmla="*/ 62842 w 710914"/>
                  <a:gd name="connsiteY8-54" fmla="*/ 108014 h 4248472"/>
                  <a:gd name="connsiteX0-55" fmla="*/ 92736 w 740808"/>
                  <a:gd name="connsiteY0-56" fmla="*/ 108014 h 4248472"/>
                  <a:gd name="connsiteX1-57" fmla="*/ 15013 w 740808"/>
                  <a:gd name="connsiteY1-58" fmla="*/ 0 h 4248472"/>
                  <a:gd name="connsiteX2-59" fmla="*/ 632794 w 740808"/>
                  <a:gd name="connsiteY2-60" fmla="*/ 0 h 4248472"/>
                  <a:gd name="connsiteX3-61" fmla="*/ 740808 w 740808"/>
                  <a:gd name="connsiteY3-62" fmla="*/ 108014 h 4248472"/>
                  <a:gd name="connsiteX4-63" fmla="*/ 740808 w 740808"/>
                  <a:gd name="connsiteY4-64" fmla="*/ 4140458 h 4248472"/>
                  <a:gd name="connsiteX5-65" fmla="*/ 632794 w 740808"/>
                  <a:gd name="connsiteY5-66" fmla="*/ 4248472 h 4248472"/>
                  <a:gd name="connsiteX6-67" fmla="*/ 62637 w 740808"/>
                  <a:gd name="connsiteY6-68" fmla="*/ 4248472 h 4248472"/>
                  <a:gd name="connsiteX7-69" fmla="*/ 92736 w 740808"/>
                  <a:gd name="connsiteY7-70" fmla="*/ 4140458 h 4248472"/>
                  <a:gd name="connsiteX8-71" fmla="*/ 92736 w 740808"/>
                  <a:gd name="connsiteY8-72" fmla="*/ 108014 h 4248472"/>
                  <a:gd name="connsiteX0-73" fmla="*/ 89231 w 737303"/>
                  <a:gd name="connsiteY0-74" fmla="*/ 108464 h 4248922"/>
                  <a:gd name="connsiteX1-75" fmla="*/ 11508 w 737303"/>
                  <a:gd name="connsiteY1-76" fmla="*/ 450 h 4248922"/>
                  <a:gd name="connsiteX2-77" fmla="*/ 629289 w 737303"/>
                  <a:gd name="connsiteY2-78" fmla="*/ 450 h 4248922"/>
                  <a:gd name="connsiteX3-79" fmla="*/ 737303 w 737303"/>
                  <a:gd name="connsiteY3-80" fmla="*/ 108464 h 4248922"/>
                  <a:gd name="connsiteX4-81" fmla="*/ 737303 w 737303"/>
                  <a:gd name="connsiteY4-82" fmla="*/ 4140908 h 4248922"/>
                  <a:gd name="connsiteX5-83" fmla="*/ 629289 w 737303"/>
                  <a:gd name="connsiteY5-84" fmla="*/ 4248922 h 4248922"/>
                  <a:gd name="connsiteX6-85" fmla="*/ 59132 w 737303"/>
                  <a:gd name="connsiteY6-86" fmla="*/ 4248922 h 4248922"/>
                  <a:gd name="connsiteX7-87" fmla="*/ 89231 w 737303"/>
                  <a:gd name="connsiteY7-88" fmla="*/ 4140908 h 4248922"/>
                  <a:gd name="connsiteX8-89" fmla="*/ 89231 w 737303"/>
                  <a:gd name="connsiteY8-90" fmla="*/ 108464 h 4248922"/>
                  <a:gd name="connsiteX0-91" fmla="*/ 89231 w 737303"/>
                  <a:gd name="connsiteY0-92" fmla="*/ 146114 h 4248472"/>
                  <a:gd name="connsiteX1-93" fmla="*/ 11508 w 737303"/>
                  <a:gd name="connsiteY1-94" fmla="*/ 0 h 4248472"/>
                  <a:gd name="connsiteX2-95" fmla="*/ 629289 w 737303"/>
                  <a:gd name="connsiteY2-96" fmla="*/ 0 h 4248472"/>
                  <a:gd name="connsiteX3-97" fmla="*/ 737303 w 737303"/>
                  <a:gd name="connsiteY3-98" fmla="*/ 108014 h 4248472"/>
                  <a:gd name="connsiteX4-99" fmla="*/ 737303 w 737303"/>
                  <a:gd name="connsiteY4-100" fmla="*/ 4140458 h 4248472"/>
                  <a:gd name="connsiteX5-101" fmla="*/ 629289 w 737303"/>
                  <a:gd name="connsiteY5-102" fmla="*/ 4248472 h 4248472"/>
                  <a:gd name="connsiteX6-103" fmla="*/ 59132 w 737303"/>
                  <a:gd name="connsiteY6-104" fmla="*/ 4248472 h 4248472"/>
                  <a:gd name="connsiteX7-105" fmla="*/ 89231 w 737303"/>
                  <a:gd name="connsiteY7-106" fmla="*/ 4140458 h 4248472"/>
                  <a:gd name="connsiteX8-107" fmla="*/ 89231 w 737303"/>
                  <a:gd name="connsiteY8-108" fmla="*/ 146114 h 4248472"/>
                  <a:gd name="connsiteX0-109" fmla="*/ 90213 w 738285"/>
                  <a:gd name="connsiteY0-110" fmla="*/ 146124 h 4248482"/>
                  <a:gd name="connsiteX1-111" fmla="*/ 12490 w 738285"/>
                  <a:gd name="connsiteY1-112" fmla="*/ 10 h 4248482"/>
                  <a:gd name="connsiteX2-113" fmla="*/ 630271 w 738285"/>
                  <a:gd name="connsiteY2-114" fmla="*/ 10 h 4248482"/>
                  <a:gd name="connsiteX3-115" fmla="*/ 738285 w 738285"/>
                  <a:gd name="connsiteY3-116" fmla="*/ 108024 h 4248482"/>
                  <a:gd name="connsiteX4-117" fmla="*/ 738285 w 738285"/>
                  <a:gd name="connsiteY4-118" fmla="*/ 4140468 h 4248482"/>
                  <a:gd name="connsiteX5-119" fmla="*/ 630271 w 738285"/>
                  <a:gd name="connsiteY5-120" fmla="*/ 4248482 h 4248482"/>
                  <a:gd name="connsiteX6-121" fmla="*/ 60114 w 738285"/>
                  <a:gd name="connsiteY6-122" fmla="*/ 4248482 h 4248482"/>
                  <a:gd name="connsiteX7-123" fmla="*/ 90213 w 738285"/>
                  <a:gd name="connsiteY7-124" fmla="*/ 4140468 h 4248482"/>
                  <a:gd name="connsiteX8-125" fmla="*/ 90213 w 738285"/>
                  <a:gd name="connsiteY8-126" fmla="*/ 146124 h 4248482"/>
                  <a:gd name="connsiteX0-127" fmla="*/ 90213 w 738285"/>
                  <a:gd name="connsiteY0-128" fmla="*/ 146124 h 4248482"/>
                  <a:gd name="connsiteX1-129" fmla="*/ 12490 w 738285"/>
                  <a:gd name="connsiteY1-130" fmla="*/ 10 h 4248482"/>
                  <a:gd name="connsiteX2-131" fmla="*/ 630271 w 738285"/>
                  <a:gd name="connsiteY2-132" fmla="*/ 10 h 4248482"/>
                  <a:gd name="connsiteX3-133" fmla="*/ 738285 w 738285"/>
                  <a:gd name="connsiteY3-134" fmla="*/ 108024 h 4248482"/>
                  <a:gd name="connsiteX4-135" fmla="*/ 738285 w 738285"/>
                  <a:gd name="connsiteY4-136" fmla="*/ 4140468 h 4248482"/>
                  <a:gd name="connsiteX5-137" fmla="*/ 630271 w 738285"/>
                  <a:gd name="connsiteY5-138" fmla="*/ 4248482 h 4248482"/>
                  <a:gd name="connsiteX6-139" fmla="*/ 36302 w 738285"/>
                  <a:gd name="connsiteY6-140" fmla="*/ 4248482 h 4248482"/>
                  <a:gd name="connsiteX7-141" fmla="*/ 90213 w 738285"/>
                  <a:gd name="connsiteY7-142" fmla="*/ 4140468 h 4248482"/>
                  <a:gd name="connsiteX8-143" fmla="*/ 90213 w 738285"/>
                  <a:gd name="connsiteY8-144" fmla="*/ 146124 h 4248482"/>
                  <a:gd name="connsiteX0-145" fmla="*/ 90213 w 738285"/>
                  <a:gd name="connsiteY0-146" fmla="*/ 146124 h 4248500"/>
                  <a:gd name="connsiteX1-147" fmla="*/ 12490 w 738285"/>
                  <a:gd name="connsiteY1-148" fmla="*/ 10 h 4248500"/>
                  <a:gd name="connsiteX2-149" fmla="*/ 630271 w 738285"/>
                  <a:gd name="connsiteY2-150" fmla="*/ 10 h 4248500"/>
                  <a:gd name="connsiteX3-151" fmla="*/ 738285 w 738285"/>
                  <a:gd name="connsiteY3-152" fmla="*/ 108024 h 4248500"/>
                  <a:gd name="connsiteX4-153" fmla="*/ 738285 w 738285"/>
                  <a:gd name="connsiteY4-154" fmla="*/ 4140468 h 4248500"/>
                  <a:gd name="connsiteX5-155" fmla="*/ 630271 w 738285"/>
                  <a:gd name="connsiteY5-156" fmla="*/ 4248482 h 4248500"/>
                  <a:gd name="connsiteX6-157" fmla="*/ 36302 w 738285"/>
                  <a:gd name="connsiteY6-158" fmla="*/ 4248482 h 4248500"/>
                  <a:gd name="connsiteX7-159" fmla="*/ 90213 w 738285"/>
                  <a:gd name="connsiteY7-160" fmla="*/ 4140468 h 4248500"/>
                  <a:gd name="connsiteX8-161" fmla="*/ 90213 w 738285"/>
                  <a:gd name="connsiteY8-162" fmla="*/ 146124 h 4248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08484"/>
              </a:solidFill>
              <a:ln w="25400" cap="flat" cmpd="sng" algn="ctr">
                <a:noFill/>
                <a:prstDash val="solid"/>
              </a:ln>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11" name="圆角矩形 15"/>
              <p:cNvSpPr/>
              <p:nvPr/>
            </p:nvSpPr>
            <p:spPr>
              <a:xfrm>
                <a:off x="1397513" y="2019008"/>
                <a:ext cx="627808" cy="4040120"/>
              </a:xfrm>
              <a:custGeom>
                <a:avLst/>
                <a:gdLst>
                  <a:gd name="connsiteX0" fmla="*/ 0 w 648072"/>
                  <a:gd name="connsiteY0" fmla="*/ 108014 h 4248472"/>
                  <a:gd name="connsiteX1" fmla="*/ 108014 w 648072"/>
                  <a:gd name="connsiteY1" fmla="*/ 0 h 4248472"/>
                  <a:gd name="connsiteX2" fmla="*/ 540058 w 648072"/>
                  <a:gd name="connsiteY2" fmla="*/ 0 h 4248472"/>
                  <a:gd name="connsiteX3" fmla="*/ 648072 w 648072"/>
                  <a:gd name="connsiteY3" fmla="*/ 108014 h 4248472"/>
                  <a:gd name="connsiteX4" fmla="*/ 648072 w 648072"/>
                  <a:gd name="connsiteY4" fmla="*/ 4140458 h 4248472"/>
                  <a:gd name="connsiteX5" fmla="*/ 540058 w 648072"/>
                  <a:gd name="connsiteY5" fmla="*/ 4248472 h 4248472"/>
                  <a:gd name="connsiteX6" fmla="*/ 108014 w 648072"/>
                  <a:gd name="connsiteY6" fmla="*/ 4248472 h 4248472"/>
                  <a:gd name="connsiteX7" fmla="*/ 0 w 648072"/>
                  <a:gd name="connsiteY7" fmla="*/ 4140458 h 4248472"/>
                  <a:gd name="connsiteX8" fmla="*/ 0 w 648072"/>
                  <a:gd name="connsiteY8" fmla="*/ 108014 h 4248472"/>
                  <a:gd name="connsiteX0-1" fmla="*/ 50562 w 698634"/>
                  <a:gd name="connsiteY0-2" fmla="*/ 108014 h 4248472"/>
                  <a:gd name="connsiteX1-3" fmla="*/ 158576 w 698634"/>
                  <a:gd name="connsiteY1-4" fmla="*/ 0 h 4248472"/>
                  <a:gd name="connsiteX2-5" fmla="*/ 590620 w 698634"/>
                  <a:gd name="connsiteY2-6" fmla="*/ 0 h 4248472"/>
                  <a:gd name="connsiteX3-7" fmla="*/ 698634 w 698634"/>
                  <a:gd name="connsiteY3-8" fmla="*/ 108014 h 4248472"/>
                  <a:gd name="connsiteX4-9" fmla="*/ 698634 w 698634"/>
                  <a:gd name="connsiteY4-10" fmla="*/ 4140458 h 4248472"/>
                  <a:gd name="connsiteX5-11" fmla="*/ 590620 w 698634"/>
                  <a:gd name="connsiteY5-12" fmla="*/ 4248472 h 4248472"/>
                  <a:gd name="connsiteX6-13" fmla="*/ 20463 w 698634"/>
                  <a:gd name="connsiteY6-14" fmla="*/ 4248472 h 4248472"/>
                  <a:gd name="connsiteX7-15" fmla="*/ 50562 w 698634"/>
                  <a:gd name="connsiteY7-16" fmla="*/ 4140458 h 4248472"/>
                  <a:gd name="connsiteX8-17" fmla="*/ 50562 w 698634"/>
                  <a:gd name="connsiteY8-18" fmla="*/ 108014 h 4248472"/>
                  <a:gd name="connsiteX0-19" fmla="*/ 50562 w 698634"/>
                  <a:gd name="connsiteY0-20" fmla="*/ 108014 h 4248472"/>
                  <a:gd name="connsiteX1-21" fmla="*/ 29988 w 698634"/>
                  <a:gd name="connsiteY1-22" fmla="*/ 0 h 4248472"/>
                  <a:gd name="connsiteX2-23" fmla="*/ 590620 w 698634"/>
                  <a:gd name="connsiteY2-24" fmla="*/ 0 h 4248472"/>
                  <a:gd name="connsiteX3-25" fmla="*/ 698634 w 698634"/>
                  <a:gd name="connsiteY3-26" fmla="*/ 108014 h 4248472"/>
                  <a:gd name="connsiteX4-27" fmla="*/ 698634 w 698634"/>
                  <a:gd name="connsiteY4-28" fmla="*/ 4140458 h 4248472"/>
                  <a:gd name="connsiteX5-29" fmla="*/ 590620 w 698634"/>
                  <a:gd name="connsiteY5-30" fmla="*/ 4248472 h 4248472"/>
                  <a:gd name="connsiteX6-31" fmla="*/ 20463 w 698634"/>
                  <a:gd name="connsiteY6-32" fmla="*/ 4248472 h 4248472"/>
                  <a:gd name="connsiteX7-33" fmla="*/ 50562 w 698634"/>
                  <a:gd name="connsiteY7-34" fmla="*/ 4140458 h 4248472"/>
                  <a:gd name="connsiteX8-35" fmla="*/ 50562 w 698634"/>
                  <a:gd name="connsiteY8-36" fmla="*/ 108014 h 4248472"/>
                  <a:gd name="connsiteX0-37" fmla="*/ 62842 w 710914"/>
                  <a:gd name="connsiteY0-38" fmla="*/ 108014 h 4248472"/>
                  <a:gd name="connsiteX1-39" fmla="*/ 18456 w 710914"/>
                  <a:gd name="connsiteY1-40" fmla="*/ 0 h 4248472"/>
                  <a:gd name="connsiteX2-41" fmla="*/ 602900 w 710914"/>
                  <a:gd name="connsiteY2-42" fmla="*/ 0 h 4248472"/>
                  <a:gd name="connsiteX3-43" fmla="*/ 710914 w 710914"/>
                  <a:gd name="connsiteY3-44" fmla="*/ 108014 h 4248472"/>
                  <a:gd name="connsiteX4-45" fmla="*/ 710914 w 710914"/>
                  <a:gd name="connsiteY4-46" fmla="*/ 4140458 h 4248472"/>
                  <a:gd name="connsiteX5-47" fmla="*/ 602900 w 710914"/>
                  <a:gd name="connsiteY5-48" fmla="*/ 4248472 h 4248472"/>
                  <a:gd name="connsiteX6-49" fmla="*/ 32743 w 710914"/>
                  <a:gd name="connsiteY6-50" fmla="*/ 4248472 h 4248472"/>
                  <a:gd name="connsiteX7-51" fmla="*/ 62842 w 710914"/>
                  <a:gd name="connsiteY7-52" fmla="*/ 4140458 h 4248472"/>
                  <a:gd name="connsiteX8-53" fmla="*/ 62842 w 710914"/>
                  <a:gd name="connsiteY8-54" fmla="*/ 108014 h 4248472"/>
                  <a:gd name="connsiteX0-55" fmla="*/ 92736 w 740808"/>
                  <a:gd name="connsiteY0-56" fmla="*/ 108014 h 4248472"/>
                  <a:gd name="connsiteX1-57" fmla="*/ 15013 w 740808"/>
                  <a:gd name="connsiteY1-58" fmla="*/ 0 h 4248472"/>
                  <a:gd name="connsiteX2-59" fmla="*/ 632794 w 740808"/>
                  <a:gd name="connsiteY2-60" fmla="*/ 0 h 4248472"/>
                  <a:gd name="connsiteX3-61" fmla="*/ 740808 w 740808"/>
                  <a:gd name="connsiteY3-62" fmla="*/ 108014 h 4248472"/>
                  <a:gd name="connsiteX4-63" fmla="*/ 740808 w 740808"/>
                  <a:gd name="connsiteY4-64" fmla="*/ 4140458 h 4248472"/>
                  <a:gd name="connsiteX5-65" fmla="*/ 632794 w 740808"/>
                  <a:gd name="connsiteY5-66" fmla="*/ 4248472 h 4248472"/>
                  <a:gd name="connsiteX6-67" fmla="*/ 62637 w 740808"/>
                  <a:gd name="connsiteY6-68" fmla="*/ 4248472 h 4248472"/>
                  <a:gd name="connsiteX7-69" fmla="*/ 92736 w 740808"/>
                  <a:gd name="connsiteY7-70" fmla="*/ 4140458 h 4248472"/>
                  <a:gd name="connsiteX8-71" fmla="*/ 92736 w 740808"/>
                  <a:gd name="connsiteY8-72" fmla="*/ 108014 h 4248472"/>
                  <a:gd name="connsiteX0-73" fmla="*/ 89231 w 737303"/>
                  <a:gd name="connsiteY0-74" fmla="*/ 108464 h 4248922"/>
                  <a:gd name="connsiteX1-75" fmla="*/ 11508 w 737303"/>
                  <a:gd name="connsiteY1-76" fmla="*/ 450 h 4248922"/>
                  <a:gd name="connsiteX2-77" fmla="*/ 629289 w 737303"/>
                  <a:gd name="connsiteY2-78" fmla="*/ 450 h 4248922"/>
                  <a:gd name="connsiteX3-79" fmla="*/ 737303 w 737303"/>
                  <a:gd name="connsiteY3-80" fmla="*/ 108464 h 4248922"/>
                  <a:gd name="connsiteX4-81" fmla="*/ 737303 w 737303"/>
                  <a:gd name="connsiteY4-82" fmla="*/ 4140908 h 4248922"/>
                  <a:gd name="connsiteX5-83" fmla="*/ 629289 w 737303"/>
                  <a:gd name="connsiteY5-84" fmla="*/ 4248922 h 4248922"/>
                  <a:gd name="connsiteX6-85" fmla="*/ 59132 w 737303"/>
                  <a:gd name="connsiteY6-86" fmla="*/ 4248922 h 4248922"/>
                  <a:gd name="connsiteX7-87" fmla="*/ 89231 w 737303"/>
                  <a:gd name="connsiteY7-88" fmla="*/ 4140908 h 4248922"/>
                  <a:gd name="connsiteX8-89" fmla="*/ 89231 w 737303"/>
                  <a:gd name="connsiteY8-90" fmla="*/ 108464 h 4248922"/>
                  <a:gd name="connsiteX0-91" fmla="*/ 89231 w 737303"/>
                  <a:gd name="connsiteY0-92" fmla="*/ 146114 h 4248472"/>
                  <a:gd name="connsiteX1-93" fmla="*/ 11508 w 737303"/>
                  <a:gd name="connsiteY1-94" fmla="*/ 0 h 4248472"/>
                  <a:gd name="connsiteX2-95" fmla="*/ 629289 w 737303"/>
                  <a:gd name="connsiteY2-96" fmla="*/ 0 h 4248472"/>
                  <a:gd name="connsiteX3-97" fmla="*/ 737303 w 737303"/>
                  <a:gd name="connsiteY3-98" fmla="*/ 108014 h 4248472"/>
                  <a:gd name="connsiteX4-99" fmla="*/ 737303 w 737303"/>
                  <a:gd name="connsiteY4-100" fmla="*/ 4140458 h 4248472"/>
                  <a:gd name="connsiteX5-101" fmla="*/ 629289 w 737303"/>
                  <a:gd name="connsiteY5-102" fmla="*/ 4248472 h 4248472"/>
                  <a:gd name="connsiteX6-103" fmla="*/ 59132 w 737303"/>
                  <a:gd name="connsiteY6-104" fmla="*/ 4248472 h 4248472"/>
                  <a:gd name="connsiteX7-105" fmla="*/ 89231 w 737303"/>
                  <a:gd name="connsiteY7-106" fmla="*/ 4140458 h 4248472"/>
                  <a:gd name="connsiteX8-107" fmla="*/ 89231 w 737303"/>
                  <a:gd name="connsiteY8-108" fmla="*/ 146114 h 4248472"/>
                  <a:gd name="connsiteX0-109" fmla="*/ 90213 w 738285"/>
                  <a:gd name="connsiteY0-110" fmla="*/ 146124 h 4248482"/>
                  <a:gd name="connsiteX1-111" fmla="*/ 12490 w 738285"/>
                  <a:gd name="connsiteY1-112" fmla="*/ 10 h 4248482"/>
                  <a:gd name="connsiteX2-113" fmla="*/ 630271 w 738285"/>
                  <a:gd name="connsiteY2-114" fmla="*/ 10 h 4248482"/>
                  <a:gd name="connsiteX3-115" fmla="*/ 738285 w 738285"/>
                  <a:gd name="connsiteY3-116" fmla="*/ 108024 h 4248482"/>
                  <a:gd name="connsiteX4-117" fmla="*/ 738285 w 738285"/>
                  <a:gd name="connsiteY4-118" fmla="*/ 4140468 h 4248482"/>
                  <a:gd name="connsiteX5-119" fmla="*/ 630271 w 738285"/>
                  <a:gd name="connsiteY5-120" fmla="*/ 4248482 h 4248482"/>
                  <a:gd name="connsiteX6-121" fmla="*/ 60114 w 738285"/>
                  <a:gd name="connsiteY6-122" fmla="*/ 4248482 h 4248482"/>
                  <a:gd name="connsiteX7-123" fmla="*/ 90213 w 738285"/>
                  <a:gd name="connsiteY7-124" fmla="*/ 4140468 h 4248482"/>
                  <a:gd name="connsiteX8-125" fmla="*/ 90213 w 738285"/>
                  <a:gd name="connsiteY8-126" fmla="*/ 146124 h 4248482"/>
                  <a:gd name="connsiteX0-127" fmla="*/ 90213 w 738285"/>
                  <a:gd name="connsiteY0-128" fmla="*/ 146124 h 4248482"/>
                  <a:gd name="connsiteX1-129" fmla="*/ 12490 w 738285"/>
                  <a:gd name="connsiteY1-130" fmla="*/ 10 h 4248482"/>
                  <a:gd name="connsiteX2-131" fmla="*/ 630271 w 738285"/>
                  <a:gd name="connsiteY2-132" fmla="*/ 10 h 4248482"/>
                  <a:gd name="connsiteX3-133" fmla="*/ 738285 w 738285"/>
                  <a:gd name="connsiteY3-134" fmla="*/ 108024 h 4248482"/>
                  <a:gd name="connsiteX4-135" fmla="*/ 738285 w 738285"/>
                  <a:gd name="connsiteY4-136" fmla="*/ 4140468 h 4248482"/>
                  <a:gd name="connsiteX5-137" fmla="*/ 630271 w 738285"/>
                  <a:gd name="connsiteY5-138" fmla="*/ 4248482 h 4248482"/>
                  <a:gd name="connsiteX6-139" fmla="*/ 36302 w 738285"/>
                  <a:gd name="connsiteY6-140" fmla="*/ 4248482 h 4248482"/>
                  <a:gd name="connsiteX7-141" fmla="*/ 90213 w 738285"/>
                  <a:gd name="connsiteY7-142" fmla="*/ 4140468 h 4248482"/>
                  <a:gd name="connsiteX8-143" fmla="*/ 90213 w 738285"/>
                  <a:gd name="connsiteY8-144" fmla="*/ 146124 h 4248482"/>
                  <a:gd name="connsiteX0-145" fmla="*/ 90213 w 738285"/>
                  <a:gd name="connsiteY0-146" fmla="*/ 146124 h 4248500"/>
                  <a:gd name="connsiteX1-147" fmla="*/ 12490 w 738285"/>
                  <a:gd name="connsiteY1-148" fmla="*/ 10 h 4248500"/>
                  <a:gd name="connsiteX2-149" fmla="*/ 630271 w 738285"/>
                  <a:gd name="connsiteY2-150" fmla="*/ 10 h 4248500"/>
                  <a:gd name="connsiteX3-151" fmla="*/ 738285 w 738285"/>
                  <a:gd name="connsiteY3-152" fmla="*/ 108024 h 4248500"/>
                  <a:gd name="connsiteX4-153" fmla="*/ 738285 w 738285"/>
                  <a:gd name="connsiteY4-154" fmla="*/ 4140468 h 4248500"/>
                  <a:gd name="connsiteX5-155" fmla="*/ 630271 w 738285"/>
                  <a:gd name="connsiteY5-156" fmla="*/ 4248482 h 4248500"/>
                  <a:gd name="connsiteX6-157" fmla="*/ 36302 w 738285"/>
                  <a:gd name="connsiteY6-158" fmla="*/ 4248482 h 4248500"/>
                  <a:gd name="connsiteX7-159" fmla="*/ 90213 w 738285"/>
                  <a:gd name="connsiteY7-160" fmla="*/ 4140468 h 4248500"/>
                  <a:gd name="connsiteX8-161" fmla="*/ 90213 w 738285"/>
                  <a:gd name="connsiteY8-162" fmla="*/ 146124 h 4248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noFill/>
              <a:ln w="3175" cap="flat" cmpd="sng" algn="ctr">
                <a:solidFill>
                  <a:sysClr val="window" lastClr="FFFFFF"/>
                </a:solidFill>
                <a:prstDash val="lgDash"/>
              </a:ln>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grpSp>
        <p:sp>
          <p:nvSpPr>
            <p:cNvPr id="6" name="文本框 5"/>
            <p:cNvSpPr txBox="1"/>
            <p:nvPr/>
          </p:nvSpPr>
          <p:spPr>
            <a:xfrm>
              <a:off x="1716789" y="2544840"/>
              <a:ext cx="408872" cy="2400493"/>
            </a:xfrm>
            <a:prstGeom prst="rect">
              <a:avLst/>
            </a:prstGeom>
            <a:noFill/>
          </p:spPr>
          <p:txBody>
            <a:bodyPr lIns="0" tIns="0" rIns="0" bIns="0">
              <a:spAutoFit/>
            </a:bodyPr>
            <a:lstStyle/>
            <a:p>
              <a:pPr algn="ctr" eaLnBrk="0" hangingPunct="0">
                <a:spcBef>
                  <a:spcPts val="0"/>
                </a:spcBef>
                <a:spcAft>
                  <a:spcPts val="0"/>
                </a:spcAft>
                <a:buFontTx/>
                <a:buNone/>
                <a:defRPr/>
              </a:pPr>
              <a:r>
                <a:rPr lang="zh-CN" altLang="en-US" sz="2600" dirty="0">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sym typeface="Times New Roman" panose="02020603050405020304" pitchFamily="18" charset="0"/>
                </a:rPr>
                <a:t>解题能力讲座</a:t>
              </a:r>
            </a:p>
          </p:txBody>
        </p:sp>
      </p:grpSp>
      <p:sp>
        <p:nvSpPr>
          <p:cNvPr id="12" name="Rectangle 290"/>
          <p:cNvSpPr>
            <a:spLocks noChangeArrowheads="1"/>
          </p:cNvSpPr>
          <p:nvPr/>
        </p:nvSpPr>
        <p:spPr bwMode="auto">
          <a:xfrm>
            <a:off x="2351088" y="1558925"/>
            <a:ext cx="5889625" cy="3903663"/>
          </a:xfrm>
          <a:prstGeom prst="rect">
            <a:avLst/>
          </a:prstGeom>
          <a:solidFill>
            <a:schemeClr val="bg1"/>
          </a:solidFill>
          <a:ln w="9525">
            <a:solidFill>
              <a:srgbClr val="969696"/>
            </a:solidFill>
            <a:miter lim="800000"/>
          </a:ln>
          <a:effectLst>
            <a:prstShdw prst="shdw17" dist="17961" dir="2700000">
              <a:srgbClr val="5A5A5A"/>
            </a:prst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0" hangingPunct="0">
              <a:spcAft>
                <a:spcPts val="0"/>
              </a:spcAft>
              <a:buFontTx/>
              <a:buNone/>
              <a:defRPr/>
            </a:pPr>
            <a:r>
              <a:rPr lang="zh-CN" altLang="zh-CN" sz="2400" b="1" kern="100" dirty="0" smtClean="0">
                <a:latin typeface="Times New Roman" panose="02020603050405020304" pitchFamily="18" charset="0"/>
                <a:cs typeface="Times New Roman" panose="02020603050405020304" pitchFamily="18" charset="0"/>
                <a:sym typeface="+mn-ea"/>
              </a:rPr>
              <a:t>常规实验题主要考查教材上基本实验的实验原理、器材的选择、实验的操作、数据的处理和误差分析。复习时要从领会实验原理出发，全方位理解和掌握实验器材、实验操作、实验步骤、实验数据的处理，误差分析和电学实验实物图的连接、电路图的设计等，对每一个实验都应做到心中有数。因此，必须做到</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ea typeface="黑体" panose="02010609060101010101" pitchFamily="49" charset="-122"/>
                <a:cs typeface="Times New Roman" panose="02020603050405020304" pitchFamily="18" charset="0"/>
                <a:sym typeface="+mn-ea"/>
              </a:rPr>
              <a:t>四会</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cs typeface="Times New Roman" panose="02020603050405020304" pitchFamily="18" charset="0"/>
                <a:sym typeface="+mn-ea"/>
              </a:rPr>
              <a:t>，</a:t>
            </a:r>
            <a:r>
              <a:rPr lang="en-US" altLang="zh-CN" sz="2400" b="1" kern="100" dirty="0" smtClean="0">
                <a:latin typeface="Times New Roman" panose="02020603050405020304" pitchFamily="18" charset="0"/>
                <a:cs typeface="Courier New" panose="02070309020205020404" pitchFamily="49" charset="0"/>
                <a:sym typeface="+mn-ea"/>
              </a:rPr>
              <a:t>(</a:t>
            </a:r>
            <a:r>
              <a:rPr lang="zh-CN" altLang="zh-CN" sz="2400" b="1" kern="100" dirty="0" smtClean="0">
                <a:latin typeface="Times New Roman" panose="02020603050405020304" pitchFamily="18" charset="0"/>
                <a:cs typeface="Times New Roman" panose="02020603050405020304" pitchFamily="18" charset="0"/>
                <a:sym typeface="+mn-ea"/>
              </a:rPr>
              <a:t>即</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ea typeface="黑体" panose="02010609060101010101" pitchFamily="49" charset="-122"/>
                <a:cs typeface="Times New Roman" panose="02020603050405020304" pitchFamily="18" charset="0"/>
                <a:sym typeface="+mn-ea"/>
              </a:rPr>
              <a:t>会读</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ea typeface="黑体" panose="02010609060101010101" pitchFamily="49" charset="-122"/>
                <a:cs typeface="Times New Roman" panose="02020603050405020304" pitchFamily="18" charset="0"/>
                <a:sym typeface="+mn-ea"/>
              </a:rPr>
              <a:t>会选</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ea typeface="黑体" panose="02010609060101010101" pitchFamily="49" charset="-122"/>
                <a:cs typeface="Times New Roman" panose="02020603050405020304" pitchFamily="18" charset="0"/>
                <a:sym typeface="+mn-ea"/>
              </a:rPr>
              <a:t>会画</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ea typeface="黑体" panose="02010609060101010101" pitchFamily="49" charset="-122"/>
                <a:cs typeface="Times New Roman" panose="02020603050405020304" pitchFamily="18" charset="0"/>
                <a:sym typeface="+mn-ea"/>
              </a:rPr>
              <a:t>会析</a:t>
            </a:r>
            <a:r>
              <a:rPr lang="en-US" altLang="zh-CN" sz="2400" b="1" kern="100" dirty="0" smtClean="0">
                <a:latin typeface="宋体" panose="02010600030101010101" pitchFamily="2" charset="-122"/>
                <a:cs typeface="Times New Roman" panose="02020603050405020304" pitchFamily="18" charset="0"/>
                <a:sym typeface="+mn-ea"/>
              </a:rPr>
              <a:t>”</a:t>
            </a:r>
            <a:r>
              <a:rPr lang="zh-CN" altLang="zh-CN" sz="2400" b="1" kern="100" dirty="0" smtClean="0">
                <a:latin typeface="Times New Roman" panose="02020603050405020304" pitchFamily="18" charset="0"/>
                <a:cs typeface="Times New Roman" panose="02020603050405020304" pitchFamily="18" charset="0"/>
                <a:sym typeface="+mn-ea"/>
              </a:rPr>
              <a:t>。</a:t>
            </a:r>
            <a:r>
              <a:rPr lang="en-US" altLang="zh-CN" sz="2400" b="1" kern="100" dirty="0" smtClean="0">
                <a:latin typeface="Times New Roman" panose="02020603050405020304" pitchFamily="18" charset="0"/>
                <a:cs typeface="Courier New" panose="02070309020205020404" pitchFamily="49" charset="0"/>
                <a:sym typeface="+mn-ea"/>
              </a:rPr>
              <a:t>)</a:t>
            </a:r>
            <a:r>
              <a:rPr lang="zh-CN" altLang="zh-CN" sz="2400" b="1" kern="100" dirty="0" smtClean="0">
                <a:latin typeface="Times New Roman" panose="02020603050405020304" pitchFamily="18" charset="0"/>
                <a:cs typeface="Times New Roman" panose="02020603050405020304" pitchFamily="18" charset="0"/>
                <a:sym typeface="+mn-ea"/>
              </a:rPr>
              <a:t>才能轻松破解常规实验题。</a:t>
            </a:r>
            <a:endParaRPr lang="zh-CN" altLang="zh-CN" sz="2400" kern="100" dirty="0" smtClean="0">
              <a:latin typeface="宋体" panose="02010600030101010101" pitchFamily="2" charset="-122"/>
              <a:cs typeface="Courier New" panose="02070309020205020404" pitchFamily="49"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76200" y="79321"/>
            <a:ext cx="6142038" cy="398571"/>
          </a:xfrm>
          <a:prstGeom prst="rect">
            <a:avLst/>
          </a:prstGeom>
          <a:ln/>
          <a:effectLst>
            <a:glow rad="101600">
              <a:schemeClr val="accent4">
                <a:satMod val="175000"/>
                <a:alpha val="40000"/>
              </a:schemeClr>
            </a:glow>
          </a:effectLst>
        </p:spPr>
        <p:txBody>
          <a:bodyPr lIns="0" tIns="0" rIns="0" bIns="0">
            <a:spAutoFit/>
          </a:bodyPr>
          <a:lstStyle/>
          <a:p>
            <a:pPr eaLnBrk="0" hangingPunct="0">
              <a:defRPr/>
            </a:pPr>
            <a:r>
              <a:rPr lang="zh-CN" altLang="en-US" sz="2800" b="1" kern="1200">
                <a:ln>
                  <a:solidFill>
                    <a:srgbClr val="FFFFFF"/>
                  </a:solidFill>
                </a:ln>
                <a:solidFill>
                  <a:srgbClr val="FF3300"/>
                </a:solidFill>
                <a:latin typeface="Times New Roman" panose="02020603050405020304" pitchFamily="18" charset="0"/>
                <a:ea typeface="华文行楷" panose="02010800040101010101" pitchFamily="2" charset="-122"/>
                <a:cs typeface="Times New Roman" panose="02020603050405020304" pitchFamily="18" charset="0"/>
              </a:rPr>
              <a:t>一、方法技巧</a:t>
            </a:r>
          </a:p>
        </p:txBody>
      </p:sp>
      <p:sp>
        <p:nvSpPr>
          <p:cNvPr id="4" name="圆角矩形 3"/>
          <p:cNvSpPr/>
          <p:nvPr/>
        </p:nvSpPr>
        <p:spPr>
          <a:xfrm>
            <a:off x="2087577" y="3057357"/>
            <a:ext cx="4954155" cy="1070261"/>
          </a:xfrm>
          <a:prstGeom prst="roundRect">
            <a:avLst>
              <a:gd name="adj" fmla="val 34167"/>
            </a:avLst>
          </a:prstGeom>
          <a:gradFill flip="none" rotWithShape="1">
            <a:gsLst>
              <a:gs pos="78000">
                <a:srgbClr val="00B0F0"/>
              </a:gs>
              <a:gs pos="0">
                <a:schemeClr val="accent6">
                  <a:lumMod val="0"/>
                  <a:lumOff val="100000"/>
                </a:schemeClr>
              </a:gs>
              <a:gs pos="5000">
                <a:schemeClr val="accent6">
                  <a:lumMod val="0"/>
                  <a:lumOff val="100000"/>
                </a:schemeClr>
              </a:gs>
              <a:gs pos="100000">
                <a:srgbClr val="89E0FF"/>
              </a:gs>
            </a:gsLst>
            <a:path path="circle">
              <a:fillToRect r="100000" b="100000"/>
            </a:path>
            <a:tileRect l="-100000" t="-100000"/>
          </a:gradFill>
          <a:ln cmpd="thickThin">
            <a:solidFill>
              <a:srgbClr val="79DCFF"/>
            </a:solidFill>
          </a:ln>
          <a:effectLst>
            <a:outerShdw blurRad="44450" dist="27940" dir="5400000" algn="ctr">
              <a:srgbClr val="000000">
                <a:alpha val="32000"/>
              </a:srgbClr>
            </a:outerShdw>
            <a:softEdge rad="63500"/>
          </a:effectLst>
          <a:scene3d>
            <a:camera prst="orthographicFront">
              <a:rot lat="0" lon="0" rev="0"/>
            </a:camera>
            <a:lightRig rig="balanced" dir="t">
              <a:rot lat="0" lon="0" rev="8700000"/>
            </a:lightRig>
          </a:scene3d>
          <a:sp3d>
            <a:bevelT w="31750" h="38100"/>
          </a:sp3d>
        </p:spPr>
        <p:txBody>
          <a:bodyPr wrap="none" anchor="ctr"/>
          <a:lstStyle/>
          <a:p>
            <a:pPr marL="285750" indent="-285750" algn="ctr" fontAlgn="auto">
              <a:spcBef>
                <a:spcPts val="0"/>
              </a:spcBef>
              <a:spcAft>
                <a:spcPts val="0"/>
              </a:spcAft>
              <a:buClr>
                <a:srgbClr val="FF0000"/>
              </a:buClr>
              <a:buFont typeface="Wingdings" panose="05000000000000000000" pitchFamily="2" charset="2"/>
              <a:buChar char="Ø"/>
              <a:defRPr/>
            </a:pPr>
            <a:r>
              <a:rPr lang="en-US" altLang="zh-CN" sz="5400" b="1" dirty="0">
                <a:sym typeface="+mn-ea"/>
              </a:rPr>
              <a:t>1.</a:t>
            </a:r>
            <a:r>
              <a:rPr lang="zh-CN" altLang="en-US" sz="5400" b="1" dirty="0">
                <a:sym typeface="+mn-ea"/>
              </a:rPr>
              <a:t>方法技巧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圆角矩形 12"/>
          <p:cNvSpPr/>
          <p:nvPr/>
        </p:nvSpPr>
        <p:spPr bwMode="auto">
          <a:xfrm>
            <a:off x="280657" y="1189702"/>
            <a:ext cx="8618899" cy="4719484"/>
          </a:xfrm>
          <a:prstGeom prst="roundRect">
            <a:avLst>
              <a:gd name="adj" fmla="val 5869"/>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0" tIns="0" rIns="0" bIns="0" anchor="ctr"/>
          <a:lstStyle/>
          <a:p>
            <a:pPr marL="0" lvl="2" algn="ctr" eaLnBrk="0" fontAlgn="ctr" hangingPunct="0">
              <a:lnSpc>
                <a:spcPct val="150000"/>
              </a:lnSpc>
              <a:spcBef>
                <a:spcPts val="0"/>
              </a:spcBef>
              <a:spcAft>
                <a:spcPts val="0"/>
              </a:spcAft>
              <a:buClr>
                <a:srgbClr val="FF0000"/>
              </a:buClr>
              <a:buSzPct val="70000"/>
              <a:buFontTx/>
              <a:buNone/>
              <a:tabLst>
                <a:tab pos="136525" algn="l"/>
              </a:tabLst>
              <a:defRPr/>
            </a:pPr>
            <a:endParaRPr lang="zh-CN" altLang="en-US" sz="2400" b="1" dirty="0">
              <a:solidFill>
                <a:srgbClr val="000000"/>
              </a:solidFill>
              <a:latin typeface="Times New Roman" panose="02020603050405020304" pitchFamily="18" charset="0"/>
              <a:sym typeface="Times New Roman" panose="02020603050405020304" pitchFamily="18" charset="0"/>
            </a:endParaRPr>
          </a:p>
        </p:txBody>
      </p:sp>
      <p:sp>
        <p:nvSpPr>
          <p:cNvPr id="14338" name="矩形 1"/>
          <p:cNvSpPr>
            <a:spLocks noChangeArrowheads="1"/>
          </p:cNvSpPr>
          <p:nvPr/>
        </p:nvSpPr>
        <p:spPr bwMode="auto">
          <a:xfrm>
            <a:off x="3878263" y="550863"/>
            <a:ext cx="1422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eaLnBrk="0" hangingPunct="0"/>
            <a:r>
              <a:rPr lang="zh-CN" altLang="zh-CN" sz="2400" b="1">
                <a:latin typeface="Times New Roman" pitchFamily="18" charset="0"/>
                <a:ea typeface="黑体" pitchFamily="49" charset="-122"/>
              </a:rPr>
              <a:t>一、会读</a:t>
            </a:r>
            <a:endParaRPr lang="zh-CN" altLang="zh-CN" sz="2400">
              <a:latin typeface="宋体" pitchFamily="2" charset="-122"/>
              <a:ea typeface="黑体" pitchFamily="49" charset="-122"/>
            </a:endParaRPr>
          </a:p>
        </p:txBody>
      </p:sp>
      <p:sp>
        <p:nvSpPr>
          <p:cNvPr id="3" name="矩形 2"/>
          <p:cNvSpPr/>
          <p:nvPr/>
        </p:nvSpPr>
        <p:spPr>
          <a:xfrm>
            <a:off x="280988" y="1541463"/>
            <a:ext cx="8548687" cy="4154487"/>
          </a:xfrm>
          <a:prstGeom prst="rect">
            <a:avLst/>
          </a:prstGeom>
        </p:spPr>
        <p:txBody>
          <a:bodyPr>
            <a:spAutoFit/>
          </a:bodyPr>
          <a:lstStyle/>
          <a:p>
            <a:pPr algn="just" eaLnBrk="0" hangingPunct="0">
              <a:spcAft>
                <a:spcPts val="0"/>
              </a:spcAft>
              <a:buFontTx/>
              <a:buNone/>
              <a:defRPr/>
            </a:pPr>
            <a:r>
              <a:rPr lang="zh-CN" altLang="zh-CN" sz="2400" b="1" kern="100" dirty="0">
                <a:latin typeface="Times New Roman" panose="02020603050405020304" pitchFamily="18" charset="0"/>
                <a:cs typeface="Times New Roman" panose="02020603050405020304" pitchFamily="18" charset="0"/>
                <a:sym typeface="+mn-ea"/>
              </a:rPr>
              <a:t>刻度尺、游标卡尺、螺旋测微器、天平、秒表、电火花计时器或电磁打点计时器、弹簧测力计、电流表、电压表、多用电表、滑动变阻器、电阻箱等基本仪器是高考考查的重点。</a:t>
            </a:r>
            <a:endParaRPr lang="zh-CN" altLang="zh-CN" sz="2400" kern="100" dirty="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zh-CN" altLang="zh-CN" sz="2400" b="1" kern="100" dirty="0">
                <a:latin typeface="宋体" panose="02010600030101010101" pitchFamily="2" charset="-122"/>
                <a:cs typeface="Times New Roman" panose="02020603050405020304" pitchFamily="18" charset="0"/>
                <a:sym typeface="+mn-ea"/>
              </a:rPr>
              <a:t>“</a:t>
            </a:r>
            <a:r>
              <a:rPr lang="zh-CN" altLang="zh-CN" sz="2400" b="1" kern="100" dirty="0">
                <a:latin typeface="Times New Roman" panose="02020603050405020304" pitchFamily="18" charset="0"/>
                <a:cs typeface="Times New Roman" panose="02020603050405020304" pitchFamily="18" charset="0"/>
                <a:sym typeface="+mn-ea"/>
              </a:rPr>
              <a:t>会读</a:t>
            </a:r>
            <a:r>
              <a:rPr lang="zh-CN" altLang="zh-CN" sz="2400" b="1" kern="100" dirty="0">
                <a:latin typeface="宋体" panose="02010600030101010101" pitchFamily="2" charset="-122"/>
                <a:cs typeface="Times New Roman" panose="02020603050405020304" pitchFamily="18" charset="0"/>
                <a:sym typeface="+mn-ea"/>
              </a:rPr>
              <a:t>”</a:t>
            </a:r>
            <a:r>
              <a:rPr lang="zh-CN" altLang="zh-CN" sz="2400" b="1" kern="100" dirty="0">
                <a:latin typeface="Times New Roman" panose="02020603050405020304" pitchFamily="18" charset="0"/>
                <a:cs typeface="Times New Roman" panose="02020603050405020304" pitchFamily="18" charset="0"/>
                <a:sym typeface="+mn-ea"/>
              </a:rPr>
              <a:t>是指能正确地读出基本仪器的读数，读数直接影响实验结果，为使读数正确必须做到以下三点：</a:t>
            </a:r>
            <a:endParaRPr lang="zh-CN" altLang="zh-CN" sz="2400" kern="100" dirty="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400" b="1" kern="100" dirty="0">
                <a:latin typeface="Times New Roman" panose="02020603050405020304" pitchFamily="18" charset="0"/>
                <a:cs typeface="Courier New" panose="02070309020205020404" pitchFamily="49" charset="0"/>
                <a:sym typeface="+mn-ea"/>
              </a:rPr>
              <a:t>(1)</a:t>
            </a:r>
            <a:r>
              <a:rPr lang="zh-CN" altLang="zh-CN" sz="2400" b="1" kern="100" dirty="0">
                <a:latin typeface="Times New Roman" panose="02020603050405020304" pitchFamily="18" charset="0"/>
                <a:cs typeface="Times New Roman" panose="02020603050405020304" pitchFamily="18" charset="0"/>
                <a:sym typeface="+mn-ea"/>
              </a:rPr>
              <a:t>要注意量程。</a:t>
            </a:r>
            <a:endParaRPr lang="zh-CN" altLang="zh-CN" sz="2400" kern="100" dirty="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400" b="1" kern="100" dirty="0">
                <a:latin typeface="Times New Roman" panose="02020603050405020304" pitchFamily="18" charset="0"/>
                <a:cs typeface="Courier New" panose="02070309020205020404" pitchFamily="49" charset="0"/>
                <a:sym typeface="+mn-ea"/>
              </a:rPr>
              <a:t>(2)</a:t>
            </a:r>
            <a:r>
              <a:rPr lang="zh-CN" altLang="zh-CN" sz="2400" b="1" kern="100" dirty="0">
                <a:latin typeface="Times New Roman" panose="02020603050405020304" pitchFamily="18" charset="0"/>
                <a:cs typeface="Times New Roman" panose="02020603050405020304" pitchFamily="18" charset="0"/>
                <a:sym typeface="+mn-ea"/>
              </a:rPr>
              <a:t>要弄清所选量程对应的每一大格和每一小格所表示的量值。</a:t>
            </a:r>
            <a:endParaRPr lang="zh-CN" altLang="zh-CN" sz="2400" kern="100" dirty="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400" b="1" kern="100" dirty="0">
                <a:latin typeface="Times New Roman" panose="02020603050405020304" pitchFamily="18" charset="0"/>
                <a:cs typeface="Courier New" panose="02070309020205020404" pitchFamily="49" charset="0"/>
                <a:sym typeface="+mn-ea"/>
              </a:rPr>
              <a:t>(3)</a:t>
            </a:r>
            <a:r>
              <a:rPr lang="zh-CN" altLang="zh-CN" sz="2400" b="1" kern="100" dirty="0">
                <a:latin typeface="Times New Roman" panose="02020603050405020304" pitchFamily="18" charset="0"/>
                <a:cs typeface="Times New Roman" panose="02020603050405020304" pitchFamily="18" charset="0"/>
                <a:sym typeface="+mn-ea"/>
              </a:rPr>
              <a:t>要掌握需要估读的基本仪器的读数原则。读数的基本原则：凡仪器最小刻度是</a:t>
            </a:r>
            <a:r>
              <a:rPr lang="en-US" altLang="zh-CN" sz="2400" b="1" kern="100" dirty="0">
                <a:latin typeface="Times New Roman" panose="02020603050405020304" pitchFamily="18" charset="0"/>
                <a:cs typeface="Courier New" panose="02070309020205020404" pitchFamily="49" charset="0"/>
                <a:sym typeface="+mn-ea"/>
              </a:rPr>
              <a:t>“1”</a:t>
            </a:r>
            <a:r>
              <a:rPr lang="zh-CN" altLang="zh-CN" sz="2400" b="1" kern="100" dirty="0">
                <a:latin typeface="Times New Roman" panose="02020603050405020304" pitchFamily="18" charset="0"/>
                <a:cs typeface="Times New Roman" panose="02020603050405020304" pitchFamily="18" charset="0"/>
                <a:sym typeface="+mn-ea"/>
              </a:rPr>
              <a:t>的，要求读到最小刻度后再往下估读一位；凡仪器最小刻度是</a:t>
            </a:r>
            <a:r>
              <a:rPr lang="en-US" altLang="zh-CN" sz="2400" b="1" kern="100" dirty="0">
                <a:latin typeface="Times New Roman" panose="02020603050405020304" pitchFamily="18" charset="0"/>
                <a:cs typeface="Courier New" panose="02070309020205020404" pitchFamily="49" charset="0"/>
                <a:sym typeface="+mn-ea"/>
              </a:rPr>
              <a:t>“2”</a:t>
            </a:r>
            <a:r>
              <a:rPr lang="zh-CN" altLang="zh-CN" sz="2400" b="1" kern="100" dirty="0">
                <a:latin typeface="Times New Roman" panose="02020603050405020304" pitchFamily="18" charset="0"/>
                <a:cs typeface="Times New Roman" panose="02020603050405020304" pitchFamily="18" charset="0"/>
                <a:sym typeface="+mn-ea"/>
              </a:rPr>
              <a:t>和</a:t>
            </a:r>
            <a:r>
              <a:rPr lang="en-US" altLang="zh-CN" sz="2400" b="1" kern="100" dirty="0">
                <a:latin typeface="Times New Roman" panose="02020603050405020304" pitchFamily="18" charset="0"/>
                <a:cs typeface="Courier New" panose="02070309020205020404" pitchFamily="49" charset="0"/>
                <a:sym typeface="+mn-ea"/>
              </a:rPr>
              <a:t>“5”</a:t>
            </a:r>
            <a:r>
              <a:rPr lang="zh-CN" altLang="zh-CN" sz="2400" b="1" kern="100" dirty="0">
                <a:latin typeface="Times New Roman" panose="02020603050405020304" pitchFamily="18" charset="0"/>
                <a:cs typeface="Times New Roman" panose="02020603050405020304" pitchFamily="18" charset="0"/>
                <a:sym typeface="+mn-ea"/>
              </a:rPr>
              <a:t>的，只要求读到最小刻度所在的这一位，不再往下估读。</a:t>
            </a:r>
            <a:endParaRPr lang="zh-CN" altLang="zh-CN" sz="2400" kern="100" dirty="0">
              <a:latin typeface="宋体" panose="02010600030101010101" pitchFamily="2" charset="-122"/>
              <a:cs typeface="Courier New" panose="02070309020205020404" pitchFamily="49"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圆角矩形 12"/>
          <p:cNvSpPr/>
          <p:nvPr/>
        </p:nvSpPr>
        <p:spPr bwMode="auto">
          <a:xfrm>
            <a:off x="260993" y="1779639"/>
            <a:ext cx="8618899" cy="3087329"/>
          </a:xfrm>
          <a:prstGeom prst="roundRect">
            <a:avLst>
              <a:gd name="adj" fmla="val 5869"/>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0" tIns="0" rIns="0" bIns="0" anchor="ctr"/>
          <a:lstStyle/>
          <a:p>
            <a:pPr marL="0" lvl="2" algn="ctr" eaLnBrk="0" fontAlgn="ctr" hangingPunct="0">
              <a:lnSpc>
                <a:spcPct val="150000"/>
              </a:lnSpc>
              <a:spcBef>
                <a:spcPts val="0"/>
              </a:spcBef>
              <a:spcAft>
                <a:spcPts val="0"/>
              </a:spcAft>
              <a:buClr>
                <a:srgbClr val="FF0000"/>
              </a:buClr>
              <a:buSzPct val="70000"/>
              <a:buFontTx/>
              <a:buNone/>
              <a:tabLst>
                <a:tab pos="136525" algn="l"/>
              </a:tabLst>
              <a:defRPr/>
            </a:pPr>
            <a:endParaRPr lang="zh-CN" altLang="en-US" sz="2400" b="1" dirty="0">
              <a:solidFill>
                <a:srgbClr val="000000"/>
              </a:solidFill>
              <a:latin typeface="Times New Roman" panose="02020603050405020304" pitchFamily="18" charset="0"/>
              <a:sym typeface="Times New Roman" panose="02020603050405020304" pitchFamily="18" charset="0"/>
            </a:endParaRPr>
          </a:p>
        </p:txBody>
      </p:sp>
      <p:sp>
        <p:nvSpPr>
          <p:cNvPr id="15362" name="矩形 1"/>
          <p:cNvSpPr>
            <a:spLocks noChangeArrowheads="1"/>
          </p:cNvSpPr>
          <p:nvPr/>
        </p:nvSpPr>
        <p:spPr bwMode="auto">
          <a:xfrm>
            <a:off x="3878263" y="550863"/>
            <a:ext cx="1422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eaLnBrk="0" hangingPunct="0"/>
            <a:r>
              <a:rPr lang="zh-CN" altLang="en-US" sz="2400" b="1">
                <a:latin typeface="Times New Roman" pitchFamily="18" charset="0"/>
                <a:ea typeface="黑体" pitchFamily="49" charset="-122"/>
              </a:rPr>
              <a:t>二、会选</a:t>
            </a:r>
            <a:endParaRPr lang="zh-CN" altLang="zh-CN" sz="2400">
              <a:latin typeface="宋体" pitchFamily="2" charset="-122"/>
              <a:ea typeface="黑体" pitchFamily="49" charset="-122"/>
            </a:endParaRPr>
          </a:p>
        </p:txBody>
      </p:sp>
      <p:sp>
        <p:nvSpPr>
          <p:cNvPr id="3" name="矩形 2"/>
          <p:cNvSpPr/>
          <p:nvPr/>
        </p:nvSpPr>
        <p:spPr>
          <a:xfrm>
            <a:off x="260350" y="2132013"/>
            <a:ext cx="8548688" cy="2308225"/>
          </a:xfrm>
          <a:prstGeom prst="rect">
            <a:avLst/>
          </a:prstGeom>
        </p:spPr>
        <p:txBody>
          <a:bodyPr>
            <a:spAutoFit/>
          </a:bodyPr>
          <a:lstStyle/>
          <a:p>
            <a:pPr algn="just" eaLnBrk="0" hangingPunct="0">
              <a:lnSpc>
                <a:spcPct val="200000"/>
              </a:lnSpc>
              <a:spcAft>
                <a:spcPts val="0"/>
              </a:spcAft>
              <a:buFontTx/>
              <a:buNone/>
              <a:defRPr/>
            </a:pPr>
            <a:r>
              <a:rPr lang="zh-CN" altLang="en-US" sz="2400" b="1" kern="100" dirty="0">
                <a:latin typeface="Times New Roman" panose="02020603050405020304" pitchFamily="18" charset="0"/>
                <a:cs typeface="Times New Roman" panose="02020603050405020304" pitchFamily="18" charset="0"/>
                <a:sym typeface="+mn-ea"/>
              </a:rPr>
              <a:t>“会选”是指根据实验原理及可行性选择实验方案、实验器材。选择操作性强的实验方案及合适的实验器材，可以减小实验误差，提高实验的精确度。</a:t>
            </a:r>
            <a:endParaRPr lang="zh-CN" altLang="zh-CN" sz="2400" kern="100" dirty="0">
              <a:latin typeface="宋体" panose="02010600030101010101" pitchFamily="2" charset="-122"/>
              <a:cs typeface="Courier New" panose="02070309020205020404" pitchFamily="49"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圆角矩形 12"/>
          <p:cNvSpPr/>
          <p:nvPr/>
        </p:nvSpPr>
        <p:spPr bwMode="auto">
          <a:xfrm>
            <a:off x="260993" y="1081548"/>
            <a:ext cx="8618899" cy="5260257"/>
          </a:xfrm>
          <a:prstGeom prst="roundRect">
            <a:avLst>
              <a:gd name="adj" fmla="val 5869"/>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0" tIns="0" rIns="0" bIns="0" anchor="ctr"/>
          <a:lstStyle/>
          <a:p>
            <a:pPr marL="0" lvl="2" algn="ctr" eaLnBrk="0" fontAlgn="ctr" hangingPunct="0">
              <a:lnSpc>
                <a:spcPct val="150000"/>
              </a:lnSpc>
              <a:spcBef>
                <a:spcPts val="0"/>
              </a:spcBef>
              <a:spcAft>
                <a:spcPts val="0"/>
              </a:spcAft>
              <a:buClr>
                <a:srgbClr val="FF0000"/>
              </a:buClr>
              <a:buSzPct val="70000"/>
              <a:buFontTx/>
              <a:buNone/>
              <a:tabLst>
                <a:tab pos="136525" algn="l"/>
              </a:tabLst>
              <a:defRPr/>
            </a:pPr>
            <a:endParaRPr lang="zh-CN" altLang="en-US" sz="2400" b="1" dirty="0">
              <a:solidFill>
                <a:srgbClr val="000000"/>
              </a:solidFill>
              <a:latin typeface="Times New Roman" panose="02020603050405020304" pitchFamily="18" charset="0"/>
              <a:sym typeface="Times New Roman" panose="02020603050405020304" pitchFamily="18" charset="0"/>
            </a:endParaRPr>
          </a:p>
        </p:txBody>
      </p:sp>
      <p:sp>
        <p:nvSpPr>
          <p:cNvPr id="16386" name="矩形 1"/>
          <p:cNvSpPr>
            <a:spLocks noChangeArrowheads="1"/>
          </p:cNvSpPr>
          <p:nvPr/>
        </p:nvSpPr>
        <p:spPr bwMode="auto">
          <a:xfrm>
            <a:off x="3878263" y="550863"/>
            <a:ext cx="1422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eaLnBrk="0" hangingPunct="0"/>
            <a:r>
              <a:rPr lang="zh-CN" altLang="en-US" sz="2400" b="1">
                <a:latin typeface="Times New Roman" pitchFamily="18" charset="0"/>
                <a:ea typeface="黑体" pitchFamily="49" charset="-122"/>
              </a:rPr>
              <a:t>三、会画</a:t>
            </a:r>
            <a:endParaRPr lang="zh-CN" altLang="zh-CN" sz="2400">
              <a:latin typeface="宋体" pitchFamily="2" charset="-122"/>
              <a:ea typeface="黑体" pitchFamily="49" charset="-122"/>
            </a:endParaRPr>
          </a:p>
        </p:txBody>
      </p:sp>
      <p:sp>
        <p:nvSpPr>
          <p:cNvPr id="3" name="矩形 2"/>
          <p:cNvSpPr/>
          <p:nvPr/>
        </p:nvSpPr>
        <p:spPr>
          <a:xfrm>
            <a:off x="260350" y="1217613"/>
            <a:ext cx="8548688" cy="4924425"/>
          </a:xfrm>
          <a:prstGeom prst="rect">
            <a:avLst/>
          </a:prstGeom>
        </p:spPr>
        <p:txBody>
          <a:bodyPr>
            <a:spAutoFit/>
          </a:bodyPr>
          <a:lstStyle/>
          <a:p>
            <a:pPr algn="just" eaLnBrk="0" hangingPunct="0">
              <a:lnSpc>
                <a:spcPct val="120000"/>
              </a:lnSpc>
              <a:spcAft>
                <a:spcPts val="0"/>
              </a:spcAft>
              <a:buFontTx/>
              <a:buNone/>
              <a:defRPr/>
            </a:pPr>
            <a:r>
              <a:rPr lang="zh-CN" altLang="en-US" sz="2400" b="1" kern="100" dirty="0">
                <a:latin typeface="Times New Roman" panose="02020603050405020304" pitchFamily="18" charset="0"/>
                <a:cs typeface="Times New Roman" panose="02020603050405020304" pitchFamily="18" charset="0"/>
                <a:sym typeface="+mn-ea"/>
              </a:rPr>
              <a:t>“会画”一方面指在进行实验数据处理时多数情况要求找出两个物理量的线性关系，由实验数据画出其线性关系图线，图线经过大多数点，不在图线上的点要尽可能对称分布在图线的两侧，根据线性图线斜率、截距的物理意义求解相关物理量；另一方面指会根据所选的器材和电路原理图连接实物图。连电路实物图的要点：</a:t>
            </a:r>
          </a:p>
          <a:p>
            <a:pPr algn="just" eaLnBrk="0" hangingPunct="0">
              <a:lnSpc>
                <a:spcPct val="120000"/>
              </a:lnSpc>
              <a:spcAft>
                <a:spcPts val="0"/>
              </a:spcAft>
              <a:buFontTx/>
              <a:buNone/>
              <a:defRPr/>
            </a:pPr>
            <a:r>
              <a:rPr lang="en-US" altLang="zh-CN" sz="2400" b="1" kern="100" dirty="0">
                <a:latin typeface="Times New Roman" panose="02020603050405020304" pitchFamily="18" charset="0"/>
                <a:cs typeface="Times New Roman" panose="02020603050405020304" pitchFamily="18" charset="0"/>
                <a:sym typeface="+mn-ea"/>
              </a:rPr>
              <a:t>(1)</a:t>
            </a:r>
            <a:r>
              <a:rPr lang="zh-CN" altLang="en-US" sz="2400" b="1" kern="100" dirty="0">
                <a:latin typeface="Times New Roman" panose="02020603050405020304" pitchFamily="18" charset="0"/>
                <a:cs typeface="Times New Roman" panose="02020603050405020304" pitchFamily="18" charset="0"/>
                <a:sym typeface="+mn-ea"/>
              </a:rPr>
              <a:t>从电源的正极出发，先将干路中各器件依次连接到电源负极，再将支路中的元件和电压表并联到电路的某两点之间；</a:t>
            </a:r>
          </a:p>
          <a:p>
            <a:pPr algn="just" eaLnBrk="0" hangingPunct="0">
              <a:lnSpc>
                <a:spcPct val="120000"/>
              </a:lnSpc>
              <a:spcAft>
                <a:spcPts val="0"/>
              </a:spcAft>
              <a:buFontTx/>
              <a:buNone/>
              <a:defRPr/>
            </a:pPr>
            <a:r>
              <a:rPr lang="en-US" altLang="zh-CN" sz="2400" b="1" kern="100" dirty="0">
                <a:latin typeface="Times New Roman" panose="02020603050405020304" pitchFamily="18" charset="0"/>
                <a:cs typeface="Times New Roman" panose="02020603050405020304" pitchFamily="18" charset="0"/>
                <a:sym typeface="+mn-ea"/>
              </a:rPr>
              <a:t>(2)</a:t>
            </a:r>
            <a:r>
              <a:rPr lang="zh-CN" altLang="en-US" sz="2400" b="1" kern="100" dirty="0">
                <a:latin typeface="Times New Roman" panose="02020603050405020304" pitchFamily="18" charset="0"/>
                <a:cs typeface="Times New Roman" panose="02020603050405020304" pitchFamily="18" charset="0"/>
                <a:sym typeface="+mn-ea"/>
              </a:rPr>
              <a:t>连好实物图后，对照电路图检查一遍，注意检查导线的连接点是否都接在接线柱上</a:t>
            </a:r>
            <a:r>
              <a:rPr lang="en-US" altLang="zh-CN" sz="2400" b="1" kern="100" dirty="0">
                <a:latin typeface="Times New Roman" panose="02020603050405020304" pitchFamily="18" charset="0"/>
                <a:cs typeface="Times New Roman" panose="02020603050405020304" pitchFamily="18" charset="0"/>
                <a:sym typeface="+mn-ea"/>
              </a:rPr>
              <a:t>(</a:t>
            </a:r>
            <a:r>
              <a:rPr lang="zh-CN" altLang="en-US" sz="2400" b="1" kern="100" dirty="0">
                <a:latin typeface="Times New Roman" panose="02020603050405020304" pitchFamily="18" charset="0"/>
                <a:cs typeface="Times New Roman" panose="02020603050405020304" pitchFamily="18" charset="0"/>
                <a:sym typeface="+mn-ea"/>
              </a:rPr>
              <a:t>导线中不应有交叉</a:t>
            </a:r>
            <a:r>
              <a:rPr lang="en-US" altLang="zh-CN" sz="2400" b="1" kern="100" dirty="0">
                <a:latin typeface="Times New Roman" panose="02020603050405020304" pitchFamily="18" charset="0"/>
                <a:cs typeface="Times New Roman" panose="02020603050405020304" pitchFamily="18" charset="0"/>
                <a:sym typeface="+mn-ea"/>
              </a:rPr>
              <a:t>)</a:t>
            </a:r>
            <a:r>
              <a:rPr lang="zh-CN" altLang="en-US" sz="2400" b="1" kern="100" dirty="0">
                <a:latin typeface="Times New Roman" panose="02020603050405020304" pitchFamily="18" charset="0"/>
                <a:cs typeface="Times New Roman" panose="02020603050405020304" pitchFamily="18" charset="0"/>
                <a:sym typeface="+mn-ea"/>
              </a:rPr>
              <a:t>，电表正负极连接是否恰当，滑动变阻器的滑片是否处于恰当位置等。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圆角矩形 12"/>
          <p:cNvSpPr/>
          <p:nvPr/>
        </p:nvSpPr>
        <p:spPr bwMode="auto">
          <a:xfrm>
            <a:off x="260993" y="1081549"/>
            <a:ext cx="8618899" cy="4026900"/>
          </a:xfrm>
          <a:prstGeom prst="roundRect">
            <a:avLst>
              <a:gd name="adj" fmla="val 5869"/>
            </a:avLst>
          </a:prstGeom>
          <a:solidFill>
            <a:schemeClr val="bg1">
              <a:alpha val="60000"/>
            </a:schemeClr>
          </a:soli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0" tIns="0" rIns="0" bIns="0" anchor="ctr"/>
          <a:lstStyle/>
          <a:p>
            <a:pPr marL="0" lvl="2" algn="ctr" eaLnBrk="0" fontAlgn="ctr" hangingPunct="0">
              <a:lnSpc>
                <a:spcPct val="150000"/>
              </a:lnSpc>
              <a:spcBef>
                <a:spcPts val="0"/>
              </a:spcBef>
              <a:spcAft>
                <a:spcPts val="0"/>
              </a:spcAft>
              <a:buClr>
                <a:srgbClr val="FF0000"/>
              </a:buClr>
              <a:buSzPct val="70000"/>
              <a:buFontTx/>
              <a:buNone/>
              <a:tabLst>
                <a:tab pos="136525" algn="l"/>
              </a:tabLst>
              <a:defRPr/>
            </a:pPr>
            <a:endParaRPr lang="zh-CN" altLang="en-US" sz="2400" b="1" dirty="0">
              <a:solidFill>
                <a:srgbClr val="000000"/>
              </a:solidFill>
              <a:latin typeface="Times New Roman" panose="02020603050405020304" pitchFamily="18" charset="0"/>
              <a:sym typeface="Times New Roman" panose="02020603050405020304" pitchFamily="18" charset="0"/>
            </a:endParaRPr>
          </a:p>
        </p:txBody>
      </p:sp>
      <p:sp>
        <p:nvSpPr>
          <p:cNvPr id="17410" name="矩形 1"/>
          <p:cNvSpPr>
            <a:spLocks noChangeArrowheads="1"/>
          </p:cNvSpPr>
          <p:nvPr/>
        </p:nvSpPr>
        <p:spPr bwMode="auto">
          <a:xfrm>
            <a:off x="3878263" y="550863"/>
            <a:ext cx="1422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eaLnBrk="0" hangingPunct="0"/>
            <a:r>
              <a:rPr lang="zh-CN" altLang="en-US" sz="2400" b="1">
                <a:latin typeface="Times New Roman" pitchFamily="18" charset="0"/>
                <a:ea typeface="黑体" pitchFamily="49" charset="-122"/>
              </a:rPr>
              <a:t>四、会析</a:t>
            </a:r>
            <a:endParaRPr lang="zh-CN" altLang="zh-CN" sz="2400">
              <a:latin typeface="宋体" pitchFamily="2" charset="-122"/>
              <a:ea typeface="黑体" pitchFamily="49" charset="-122"/>
            </a:endParaRPr>
          </a:p>
        </p:txBody>
      </p:sp>
      <p:sp>
        <p:nvSpPr>
          <p:cNvPr id="3" name="矩形 2"/>
          <p:cNvSpPr/>
          <p:nvPr/>
        </p:nvSpPr>
        <p:spPr>
          <a:xfrm>
            <a:off x="260350" y="1217613"/>
            <a:ext cx="8548688" cy="3786187"/>
          </a:xfrm>
          <a:prstGeom prst="rect">
            <a:avLst/>
          </a:prstGeom>
        </p:spPr>
        <p:txBody>
          <a:bodyPr>
            <a:spAutoFit/>
          </a:bodyPr>
          <a:lstStyle/>
          <a:p>
            <a:pPr algn="just" eaLnBrk="0" hangingPunct="0">
              <a:lnSpc>
                <a:spcPct val="200000"/>
              </a:lnSpc>
              <a:spcAft>
                <a:spcPts val="0"/>
              </a:spcAft>
              <a:buFontTx/>
              <a:buNone/>
              <a:defRPr/>
            </a:pPr>
            <a:r>
              <a:rPr lang="zh-CN" altLang="en-US" sz="2400" b="1" kern="100" dirty="0">
                <a:latin typeface="Times New Roman" panose="02020603050405020304" pitchFamily="18" charset="0"/>
                <a:cs typeface="Times New Roman" panose="02020603050405020304" pitchFamily="18" charset="0"/>
                <a:sym typeface="+mn-ea"/>
              </a:rPr>
              <a:t>“会析”是指对高中物理实验的误差作一些简单的分析。中学物理对实验误差分析的要求不高，从高考来看，一般涉及的问题是定性分析系统误差，对误差的定量分析不作要求。在实验复习中，同学们要知道误差的来源，掌握误差分析的基本方法，对高中物理实验进行一些简单的误差分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0012" y="91228"/>
            <a:ext cx="6088063" cy="398571"/>
          </a:xfrm>
          <a:prstGeom prst="rect">
            <a:avLst/>
          </a:prstGeom>
          <a:ln/>
          <a:effectLst>
            <a:glow rad="101600">
              <a:schemeClr val="accent4">
                <a:satMod val="175000"/>
                <a:alpha val="40000"/>
              </a:schemeClr>
            </a:glow>
          </a:effectLst>
        </p:spPr>
        <p:txBody>
          <a:bodyPr lIns="0" tIns="0" rIns="0" bIns="0">
            <a:spAutoFit/>
          </a:bodyPr>
          <a:lstStyle/>
          <a:p>
            <a:pPr eaLnBrk="0" hangingPunct="0">
              <a:defRPr/>
            </a:pPr>
            <a:r>
              <a:rPr lang="zh-CN" altLang="en-US" sz="2800" b="1" kern="1200">
                <a:ln>
                  <a:solidFill>
                    <a:srgbClr val="FFFFFF"/>
                  </a:solidFill>
                </a:ln>
                <a:solidFill>
                  <a:srgbClr val="FF3300"/>
                </a:solidFill>
                <a:latin typeface="Times New Roman" panose="02020603050405020304" pitchFamily="18" charset="0"/>
                <a:ea typeface="华文行楷" panose="02010800040101010101" pitchFamily="2" charset="-122"/>
                <a:cs typeface="Times New Roman" panose="02020603050405020304" pitchFamily="18" charset="0"/>
              </a:rPr>
              <a:t>二、典例剖析</a:t>
            </a:r>
          </a:p>
        </p:txBody>
      </p:sp>
      <p:sp>
        <p:nvSpPr>
          <p:cNvPr id="3" name="圆角矩形 2"/>
          <p:cNvSpPr/>
          <p:nvPr/>
        </p:nvSpPr>
        <p:spPr>
          <a:xfrm>
            <a:off x="2087577" y="3057357"/>
            <a:ext cx="4954155" cy="1070261"/>
          </a:xfrm>
          <a:prstGeom prst="roundRect">
            <a:avLst>
              <a:gd name="adj" fmla="val 34167"/>
            </a:avLst>
          </a:prstGeom>
          <a:gradFill flip="none" rotWithShape="1">
            <a:gsLst>
              <a:gs pos="78000">
                <a:srgbClr val="00B0F0"/>
              </a:gs>
              <a:gs pos="0">
                <a:schemeClr val="accent6">
                  <a:lumMod val="0"/>
                  <a:lumOff val="100000"/>
                </a:schemeClr>
              </a:gs>
              <a:gs pos="5000">
                <a:schemeClr val="accent6">
                  <a:lumMod val="0"/>
                  <a:lumOff val="100000"/>
                </a:schemeClr>
              </a:gs>
              <a:gs pos="100000">
                <a:srgbClr val="89E0FF"/>
              </a:gs>
            </a:gsLst>
            <a:path path="circle">
              <a:fillToRect r="100000" b="100000"/>
            </a:path>
            <a:tileRect l="-100000" t="-100000"/>
          </a:gradFill>
          <a:ln cmpd="thickThin">
            <a:solidFill>
              <a:srgbClr val="79DCFF"/>
            </a:solidFill>
          </a:ln>
          <a:effectLst>
            <a:outerShdw blurRad="44450" dist="27940" dir="5400000" algn="ctr">
              <a:srgbClr val="000000">
                <a:alpha val="32000"/>
              </a:srgbClr>
            </a:outerShdw>
            <a:softEdge rad="63500"/>
          </a:effectLst>
          <a:scene3d>
            <a:camera prst="orthographicFront">
              <a:rot lat="0" lon="0" rev="0"/>
            </a:camera>
            <a:lightRig rig="balanced" dir="t">
              <a:rot lat="0" lon="0" rev="8700000"/>
            </a:lightRig>
          </a:scene3d>
          <a:sp3d>
            <a:bevelT w="31750" h="38100"/>
          </a:sp3d>
        </p:spPr>
        <p:txBody>
          <a:bodyPr wrap="none" anchor="ctr"/>
          <a:lstStyle/>
          <a:p>
            <a:pPr marL="285750" indent="-285750" algn="ctr" fontAlgn="auto">
              <a:spcBef>
                <a:spcPts val="0"/>
              </a:spcBef>
              <a:spcAft>
                <a:spcPts val="0"/>
              </a:spcAft>
              <a:buClr>
                <a:srgbClr val="FF0000"/>
              </a:buClr>
              <a:buFont typeface="Wingdings" panose="05000000000000000000" pitchFamily="2" charset="2"/>
              <a:buChar char="Ø"/>
              <a:defRPr/>
            </a:pPr>
            <a:r>
              <a:rPr lang="en-US" altLang="zh-CN" sz="5400" b="1" dirty="0">
                <a:sym typeface="+mn-ea"/>
              </a:rPr>
              <a:t>2. </a:t>
            </a:r>
            <a:r>
              <a:rPr lang="zh-CN" altLang="en-US" sz="5400" b="1" dirty="0">
                <a:sym typeface="+mn-ea"/>
              </a:rPr>
              <a:t>典例剖析</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AutoShape 2"/>
          <p:cNvSpPr>
            <a:spLocks noChangeArrowheads="1"/>
          </p:cNvSpPr>
          <p:nvPr/>
        </p:nvSpPr>
        <p:spPr bwMode="gray">
          <a:xfrm>
            <a:off x="247650" y="642938"/>
            <a:ext cx="8699500" cy="5729287"/>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eaLnBrk="0" hangingPunct="0">
              <a:buFontTx/>
              <a:buNone/>
              <a:defRPr/>
            </a:pPr>
            <a:endParaRPr lang="zh-CN" altLang="en-US" kern="0" dirty="0">
              <a:solidFill>
                <a:prstClr val="white"/>
              </a:solidFill>
              <a:latin typeface="Calibri" panose="020F0502020204030204"/>
            </a:endParaRPr>
          </a:p>
        </p:txBody>
      </p:sp>
      <p:sp>
        <p:nvSpPr>
          <p:cNvPr id="19458" name="Rectangle 4"/>
          <p:cNvSpPr>
            <a:spLocks noChangeArrowheads="1"/>
          </p:cNvSpPr>
          <p:nvPr/>
        </p:nvSpPr>
        <p:spPr bwMode="auto">
          <a:xfrm>
            <a:off x="501650" y="693738"/>
            <a:ext cx="8228013"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en-US" altLang="zh-CN" sz="2400" b="1">
                <a:solidFill>
                  <a:srgbClr val="FF0000"/>
                </a:solidFill>
                <a:latin typeface="Times New Roman" pitchFamily="18" charset="0"/>
                <a:sym typeface="Times New Roman" pitchFamily="18" charset="0"/>
              </a:rPr>
              <a:t>【</a:t>
            </a:r>
            <a:r>
              <a:rPr lang="zh-CN" altLang="en-US" sz="2400" b="1">
                <a:solidFill>
                  <a:srgbClr val="FF0000"/>
                </a:solidFill>
                <a:latin typeface="Times New Roman" pitchFamily="18" charset="0"/>
                <a:sym typeface="Times New Roman" pitchFamily="18" charset="0"/>
              </a:rPr>
              <a:t>例</a:t>
            </a:r>
            <a:r>
              <a:rPr lang="en-US" altLang="zh-CN" sz="2400" b="1">
                <a:solidFill>
                  <a:srgbClr val="FF0000"/>
                </a:solidFill>
                <a:latin typeface="Times New Roman" pitchFamily="18" charset="0"/>
                <a:sym typeface="Times New Roman" pitchFamily="18" charset="0"/>
              </a:rPr>
              <a:t>1】</a:t>
            </a:r>
            <a:r>
              <a:rPr lang="en-US" altLang="zh-CN" sz="2400" b="1">
                <a:latin typeface="Times New Roman" pitchFamily="18" charset="0"/>
              </a:rPr>
              <a:t>(1)</a:t>
            </a:r>
            <a:r>
              <a:rPr lang="en-US" altLang="zh-CN" sz="2400" b="1">
                <a:latin typeface="Arial" pitchFamily="34" charset="0"/>
                <a:ea typeface="黑体" pitchFamily="49" charset="-122"/>
              </a:rPr>
              <a:t>[2014·</a:t>
            </a:r>
            <a:r>
              <a:rPr lang="zh-CN" altLang="zh-CN" sz="2400" b="1">
                <a:latin typeface="Arial" pitchFamily="34" charset="0"/>
                <a:ea typeface="黑体" pitchFamily="49" charset="-122"/>
              </a:rPr>
              <a:t>福建理综，</a:t>
            </a:r>
            <a:r>
              <a:rPr lang="en-US" altLang="zh-CN" sz="2400" b="1">
                <a:latin typeface="Arial" pitchFamily="34" charset="0"/>
                <a:ea typeface="黑体" pitchFamily="49" charset="-122"/>
              </a:rPr>
              <a:t>19(1)]</a:t>
            </a:r>
            <a:r>
              <a:rPr lang="zh-CN" altLang="zh-CN" sz="2400" b="1">
                <a:latin typeface="Times New Roman" pitchFamily="18" charset="0"/>
              </a:rPr>
              <a:t>某同学测定一金属杆的长度和直径，示数如图所示，则该金属杆的长度和直径分别为</a:t>
            </a:r>
            <a:r>
              <a:rPr lang="en-US" altLang="zh-CN" sz="2400" b="1">
                <a:latin typeface="Times New Roman" pitchFamily="18" charset="0"/>
              </a:rPr>
              <a:t>________cm</a:t>
            </a:r>
            <a:r>
              <a:rPr lang="zh-CN" altLang="zh-CN" sz="2400" b="1">
                <a:latin typeface="Times New Roman" pitchFamily="18" charset="0"/>
              </a:rPr>
              <a:t>和</a:t>
            </a:r>
            <a:r>
              <a:rPr lang="en-US" altLang="zh-CN" sz="2400" b="1">
                <a:latin typeface="Times New Roman" pitchFamily="18" charset="0"/>
              </a:rPr>
              <a:t>________mm</a:t>
            </a:r>
            <a:r>
              <a:rPr lang="zh-CN" altLang="zh-CN" sz="2400" b="1">
                <a:latin typeface="Times New Roman" pitchFamily="18" charset="0"/>
              </a:rPr>
              <a:t>。</a:t>
            </a:r>
            <a:endParaRPr lang="zh-CN" altLang="en-US" sz="2400" b="1">
              <a:latin typeface="Times New Roman" pitchFamily="18" charset="0"/>
            </a:endParaRPr>
          </a:p>
        </p:txBody>
      </p:sp>
      <p:sp>
        <p:nvSpPr>
          <p:cNvPr id="34821" name="Text Box 5"/>
          <p:cNvSpPr txBox="1">
            <a:spLocks noChangeArrowheads="1"/>
          </p:cNvSpPr>
          <p:nvPr/>
        </p:nvSpPr>
        <p:spPr bwMode="auto">
          <a:xfrm>
            <a:off x="658813" y="1827213"/>
            <a:ext cx="838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3300"/>
                </a:solidFill>
                <a:latin typeface="Times New Roman" pitchFamily="18" charset="0"/>
              </a:rPr>
              <a:t>60.10</a:t>
            </a:r>
          </a:p>
        </p:txBody>
      </p:sp>
      <p:sp>
        <p:nvSpPr>
          <p:cNvPr id="12" name="Text Box 5"/>
          <p:cNvSpPr txBox="1">
            <a:spLocks noChangeArrowheads="1"/>
          </p:cNvSpPr>
          <p:nvPr/>
        </p:nvSpPr>
        <p:spPr bwMode="auto">
          <a:xfrm>
            <a:off x="2541588" y="1839913"/>
            <a:ext cx="838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3300"/>
                </a:solidFill>
                <a:latin typeface="Times New Roman" pitchFamily="18" charset="0"/>
              </a:rPr>
              <a:t>4.20</a:t>
            </a:r>
          </a:p>
        </p:txBody>
      </p:sp>
      <p:pic>
        <p:nvPicPr>
          <p:cNvPr id="19461" name="Picture 2" descr="w1029"/>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28441"/>
          <a:stretch>
            <a:fillRect/>
          </a:stretch>
        </p:blipFill>
        <p:spPr bwMode="auto">
          <a:xfrm>
            <a:off x="2038350" y="2406650"/>
            <a:ext cx="5414963"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3" descr="w1029A"/>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20544"/>
          <a:stretch>
            <a:fillRect/>
          </a:stretch>
        </p:blipFill>
        <p:spPr bwMode="auto">
          <a:xfrm>
            <a:off x="2354263" y="3702050"/>
            <a:ext cx="4783137" cy="259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34821"/>
                                        </p:tgtEl>
                                        <p:attrNameLst>
                                          <p:attrName>style.visibility</p:attrName>
                                        </p:attrNameLst>
                                      </p:cBhvr>
                                      <p:to>
                                        <p:strVal val="visible"/>
                                      </p:to>
                                    </p:set>
                                    <p:anim calcmode="lin" valueType="num">
                                      <p:cBhvr>
                                        <p:cTn id="7" dur="500" fill="hold"/>
                                        <p:tgtEl>
                                          <p:spTgt spid="34821"/>
                                        </p:tgtEl>
                                        <p:attrNameLst>
                                          <p:attrName>ppt_w</p:attrName>
                                        </p:attrNameLst>
                                      </p:cBhvr>
                                      <p:tavLst>
                                        <p:tav tm="0">
                                          <p:val>
                                            <p:strVal val="4*#ppt_w"/>
                                          </p:val>
                                        </p:tav>
                                        <p:tav tm="100000">
                                          <p:val>
                                            <p:strVal val="#ppt_w"/>
                                          </p:val>
                                        </p:tav>
                                      </p:tavLst>
                                    </p:anim>
                                    <p:anim calcmode="lin" valueType="num">
                                      <p:cBhvr>
                                        <p:cTn id="8" dur="500" fill="hold"/>
                                        <p:tgtEl>
                                          <p:spTgt spid="34821"/>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strVal val="4*#ppt_w"/>
                                          </p:val>
                                        </p:tav>
                                        <p:tav tm="100000">
                                          <p:val>
                                            <p:strVal val="#ppt_w"/>
                                          </p:val>
                                        </p:tav>
                                      </p:tavLst>
                                    </p:anim>
                                    <p:anim calcmode="lin" valueType="num">
                                      <p:cBhvr>
                                        <p:cTn id="14" dur="500" fill="hold"/>
                                        <p:tgtEl>
                                          <p:spTgt spid="1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AutoShape 2"/>
          <p:cNvSpPr>
            <a:spLocks noChangeArrowheads="1"/>
          </p:cNvSpPr>
          <p:nvPr/>
        </p:nvSpPr>
        <p:spPr bwMode="gray">
          <a:xfrm>
            <a:off x="247650" y="606425"/>
            <a:ext cx="8699500" cy="2124075"/>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20482" name="Rectangle 3"/>
          <p:cNvSpPr>
            <a:spLocks noChangeArrowheads="1"/>
          </p:cNvSpPr>
          <p:nvPr/>
        </p:nvSpPr>
        <p:spPr bwMode="auto">
          <a:xfrm>
            <a:off x="333375" y="682625"/>
            <a:ext cx="8505825"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altLang="zh-CN" sz="2400" b="1">
                <a:latin typeface="Times New Roman" pitchFamily="18" charset="0"/>
              </a:rPr>
              <a:t>(2)</a:t>
            </a:r>
            <a:r>
              <a:rPr lang="en-US" altLang="zh-CN" sz="2400" b="1">
                <a:latin typeface="Arial" pitchFamily="34" charset="0"/>
                <a:ea typeface="黑体" pitchFamily="49" charset="-122"/>
              </a:rPr>
              <a:t>[2014·</a:t>
            </a:r>
            <a:r>
              <a:rPr lang="zh-CN" altLang="zh-CN" sz="2400" b="1">
                <a:latin typeface="Arial" pitchFamily="34" charset="0"/>
                <a:ea typeface="黑体" pitchFamily="49" charset="-122"/>
              </a:rPr>
              <a:t>江苏单科，</a:t>
            </a:r>
            <a:r>
              <a:rPr lang="en-US" altLang="zh-CN" sz="2400" b="1">
                <a:latin typeface="Arial" pitchFamily="34" charset="0"/>
                <a:ea typeface="黑体" pitchFamily="49" charset="-122"/>
              </a:rPr>
              <a:t>10(1)]</a:t>
            </a:r>
            <a:r>
              <a:rPr lang="zh-CN" altLang="zh-CN" sz="2400" b="1">
                <a:latin typeface="Times New Roman" pitchFamily="18" charset="0"/>
              </a:rPr>
              <a:t>某同学通过实验测量一种合金的电阻率。用螺旋测微器测量合金丝的直径。为防止读数时测微螺杆发生转动，读数前应先旋紧图</a:t>
            </a:r>
            <a:r>
              <a:rPr lang="en-US" altLang="zh-CN" sz="2400" b="1">
                <a:latin typeface="Times New Roman" pitchFamily="18" charset="0"/>
              </a:rPr>
              <a:t>3</a:t>
            </a:r>
            <a:r>
              <a:rPr lang="zh-CN" altLang="zh-CN" sz="2400" b="1">
                <a:latin typeface="Times New Roman" pitchFamily="18" charset="0"/>
              </a:rPr>
              <a:t>所示的部件</a:t>
            </a:r>
            <a:r>
              <a:rPr lang="en-US" altLang="zh-CN" sz="2400" b="1">
                <a:latin typeface="Times New Roman" pitchFamily="18" charset="0"/>
              </a:rPr>
              <a:t>________(</a:t>
            </a:r>
            <a:r>
              <a:rPr lang="zh-CN" altLang="zh-CN" sz="2400" b="1">
                <a:latin typeface="Times New Roman" pitchFamily="18" charset="0"/>
              </a:rPr>
              <a:t>选填</a:t>
            </a:r>
            <a:r>
              <a:rPr lang="en-US" altLang="zh-CN" sz="2400" b="1">
                <a:latin typeface="Times New Roman" pitchFamily="18" charset="0"/>
              </a:rPr>
              <a:t>“</a:t>
            </a:r>
            <a:r>
              <a:rPr lang="en-US" altLang="zh-CN" sz="2400" b="1" i="1">
                <a:latin typeface="Times New Roman" pitchFamily="18" charset="0"/>
              </a:rPr>
              <a:t>A</a:t>
            </a:r>
            <a:r>
              <a:rPr lang="en-US" altLang="zh-CN" sz="2400" b="1">
                <a:latin typeface="Times New Roman" pitchFamily="18" charset="0"/>
              </a:rPr>
              <a:t>”</a:t>
            </a:r>
            <a:r>
              <a:rPr lang="zh-CN" altLang="zh-CN" sz="2400" b="1">
                <a:latin typeface="Times New Roman" pitchFamily="18" charset="0"/>
              </a:rPr>
              <a:t>、</a:t>
            </a:r>
            <a:r>
              <a:rPr lang="en-US" altLang="zh-CN" sz="2400" b="1">
                <a:latin typeface="Times New Roman" pitchFamily="18" charset="0"/>
              </a:rPr>
              <a:t>“</a:t>
            </a:r>
            <a:r>
              <a:rPr lang="en-US" altLang="zh-CN" sz="2400" b="1" i="1">
                <a:latin typeface="Times New Roman" pitchFamily="18" charset="0"/>
              </a:rPr>
              <a:t>B</a:t>
            </a:r>
            <a:r>
              <a:rPr lang="en-US" altLang="zh-CN" sz="2400" b="1">
                <a:latin typeface="Times New Roman" pitchFamily="18" charset="0"/>
              </a:rPr>
              <a:t>”</a:t>
            </a:r>
            <a:r>
              <a:rPr lang="zh-CN" altLang="zh-CN" sz="2400" b="1">
                <a:latin typeface="Times New Roman" pitchFamily="18" charset="0"/>
              </a:rPr>
              <a:t>、</a:t>
            </a:r>
            <a:r>
              <a:rPr lang="en-US" altLang="zh-CN" sz="2400" b="1">
                <a:latin typeface="Times New Roman" pitchFamily="18" charset="0"/>
              </a:rPr>
              <a:t>“</a:t>
            </a:r>
            <a:r>
              <a:rPr lang="en-US" altLang="zh-CN" sz="2400" b="1" i="1">
                <a:latin typeface="Times New Roman" pitchFamily="18" charset="0"/>
              </a:rPr>
              <a:t>C</a:t>
            </a:r>
            <a:r>
              <a:rPr lang="en-US" altLang="zh-CN" sz="2400" b="1">
                <a:latin typeface="Times New Roman" pitchFamily="18" charset="0"/>
              </a:rPr>
              <a:t>”</a:t>
            </a:r>
            <a:r>
              <a:rPr lang="zh-CN" altLang="zh-CN" sz="2400" b="1">
                <a:latin typeface="Times New Roman" pitchFamily="18" charset="0"/>
              </a:rPr>
              <a:t>或</a:t>
            </a:r>
            <a:r>
              <a:rPr lang="en-US" altLang="zh-CN" sz="2400" b="1">
                <a:latin typeface="Times New Roman" pitchFamily="18" charset="0"/>
              </a:rPr>
              <a:t>“</a:t>
            </a:r>
            <a:r>
              <a:rPr lang="en-US" altLang="zh-CN" sz="2400" b="1" i="1">
                <a:latin typeface="Times New Roman" pitchFamily="18" charset="0"/>
              </a:rPr>
              <a:t>D</a:t>
            </a:r>
            <a:r>
              <a:rPr lang="en-US" altLang="zh-CN" sz="2400" b="1">
                <a:latin typeface="Times New Roman" pitchFamily="18" charset="0"/>
              </a:rPr>
              <a:t>”)</a:t>
            </a:r>
            <a:r>
              <a:rPr lang="zh-CN" altLang="zh-CN" sz="2400" b="1">
                <a:latin typeface="Times New Roman" pitchFamily="18" charset="0"/>
              </a:rPr>
              <a:t>。从图</a:t>
            </a:r>
            <a:r>
              <a:rPr lang="en-US" altLang="zh-CN" sz="2400" b="1">
                <a:latin typeface="Times New Roman" pitchFamily="18" charset="0"/>
              </a:rPr>
              <a:t>3</a:t>
            </a:r>
            <a:r>
              <a:rPr lang="zh-CN" altLang="zh-CN" sz="2400" b="1">
                <a:latin typeface="Times New Roman" pitchFamily="18" charset="0"/>
              </a:rPr>
              <a:t>中的示数可读出合金丝的直径为</a:t>
            </a:r>
            <a:r>
              <a:rPr lang="en-US" altLang="zh-CN" sz="2400" b="1">
                <a:latin typeface="Times New Roman" pitchFamily="18" charset="0"/>
              </a:rPr>
              <a:t>________mm</a:t>
            </a:r>
            <a:r>
              <a:rPr lang="zh-CN" altLang="zh-CN" sz="2400" b="1">
                <a:latin typeface="Times New Roman" pitchFamily="18" charset="0"/>
              </a:rPr>
              <a:t>。</a:t>
            </a:r>
            <a:endParaRPr lang="en-US" altLang="zh-CN" sz="2400" b="1">
              <a:solidFill>
                <a:srgbClr val="000000"/>
              </a:solidFill>
              <a:latin typeface="Times New Roman" pitchFamily="18" charset="0"/>
              <a:sym typeface="Times New Roman" pitchFamily="18" charset="0"/>
            </a:endParaRPr>
          </a:p>
        </p:txBody>
      </p:sp>
      <p:sp>
        <p:nvSpPr>
          <p:cNvPr id="35844" name="Text Box 4"/>
          <p:cNvSpPr txBox="1">
            <a:spLocks noChangeArrowheads="1"/>
          </p:cNvSpPr>
          <p:nvPr/>
        </p:nvSpPr>
        <p:spPr bwMode="auto">
          <a:xfrm>
            <a:off x="6043613" y="1422400"/>
            <a:ext cx="1066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B</a:t>
            </a:r>
          </a:p>
        </p:txBody>
      </p:sp>
      <p:pic>
        <p:nvPicPr>
          <p:cNvPr id="20484" name="Picture 2" descr="W103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57425" y="2806700"/>
            <a:ext cx="511810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
          <p:cNvSpPr txBox="1">
            <a:spLocks noChangeArrowheads="1"/>
          </p:cNvSpPr>
          <p:nvPr/>
        </p:nvSpPr>
        <p:spPr bwMode="auto">
          <a:xfrm>
            <a:off x="422275" y="2160588"/>
            <a:ext cx="1066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0.410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p:cTn id="7" dur="500" fill="hold"/>
                                        <p:tgtEl>
                                          <p:spTgt spid="35844"/>
                                        </p:tgtEl>
                                        <p:attrNameLst>
                                          <p:attrName>ppt_w</p:attrName>
                                        </p:attrNameLst>
                                      </p:cBhvr>
                                      <p:tavLst>
                                        <p:tav tm="0">
                                          <p:val>
                                            <p:fltVal val="0"/>
                                          </p:val>
                                        </p:tav>
                                        <p:tav tm="100000">
                                          <p:val>
                                            <p:strVal val="#ppt_w"/>
                                          </p:val>
                                        </p:tav>
                                      </p:tavLst>
                                    </p:anim>
                                    <p:anim calcmode="lin" valueType="num">
                                      <p:cBhvr>
                                        <p:cTn id="8" dur="500" fill="hold"/>
                                        <p:tgtEl>
                                          <p:spTgt spid="35844"/>
                                        </p:tgtEl>
                                        <p:attrNameLst>
                                          <p:attrName>ppt_h</p:attrName>
                                        </p:attrNameLst>
                                      </p:cBhvr>
                                      <p:tavLst>
                                        <p:tav tm="0">
                                          <p:val>
                                            <p:fltVal val="0"/>
                                          </p:val>
                                        </p:tav>
                                        <p:tav tm="100000">
                                          <p:val>
                                            <p:strVal val="#ppt_h"/>
                                          </p:val>
                                        </p:tav>
                                      </p:tavLst>
                                    </p:anim>
                                    <p:animEffect transition="in" filter="fade">
                                      <p:cBhvr>
                                        <p:cTn id="9" dur="500"/>
                                        <p:tgtEl>
                                          <p:spTgt spid="3584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AutoShape 2"/>
          <p:cNvSpPr>
            <a:spLocks noChangeArrowheads="1"/>
          </p:cNvSpPr>
          <p:nvPr/>
        </p:nvSpPr>
        <p:spPr bwMode="gray">
          <a:xfrm>
            <a:off x="187325" y="681038"/>
            <a:ext cx="8831263" cy="5737225"/>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21506" name="Rectangle 3"/>
          <p:cNvSpPr>
            <a:spLocks noChangeArrowheads="1"/>
          </p:cNvSpPr>
          <p:nvPr/>
        </p:nvSpPr>
        <p:spPr bwMode="auto">
          <a:xfrm>
            <a:off x="233363" y="755650"/>
            <a:ext cx="45339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0" hangingPunct="0">
              <a:lnSpc>
                <a:spcPct val="125000"/>
              </a:lnSpc>
            </a:pPr>
            <a:r>
              <a:rPr lang="en-US" altLang="zh-CN" sz="2400" b="1">
                <a:latin typeface="Times New Roman" pitchFamily="18" charset="0"/>
              </a:rPr>
              <a:t>(3)</a:t>
            </a:r>
            <a:r>
              <a:rPr lang="en-US" altLang="zh-CN" sz="2400" b="1">
                <a:latin typeface="Arial" pitchFamily="34" charset="0"/>
                <a:ea typeface="黑体" pitchFamily="49" charset="-122"/>
              </a:rPr>
              <a:t>[2014·</a:t>
            </a:r>
            <a:r>
              <a:rPr lang="zh-CN" altLang="zh-CN" sz="2400" b="1">
                <a:latin typeface="Arial" pitchFamily="34" charset="0"/>
                <a:ea typeface="黑体" pitchFamily="49" charset="-122"/>
              </a:rPr>
              <a:t>安徽卷，</a:t>
            </a:r>
            <a:r>
              <a:rPr lang="en-US" altLang="zh-CN" sz="2400" b="1">
                <a:latin typeface="Arial" pitchFamily="34" charset="0"/>
                <a:ea typeface="黑体" pitchFamily="49" charset="-122"/>
              </a:rPr>
              <a:t>21</a:t>
            </a:r>
            <a:r>
              <a:rPr lang="zh-CN" altLang="zh-CN" sz="2400" b="1">
                <a:latin typeface="Arial" pitchFamily="34" charset="0"/>
                <a:ea typeface="黑体" pitchFamily="49" charset="-122"/>
              </a:rPr>
              <a:t>，</a:t>
            </a:r>
            <a:r>
              <a:rPr lang="zh-CN" altLang="zh-CN" sz="2400" b="1"/>
              <a:t>Ⅱ</a:t>
            </a:r>
            <a:r>
              <a:rPr lang="en-US" altLang="zh-CN" sz="2400" b="1">
                <a:latin typeface="Arial" pitchFamily="34" charset="0"/>
                <a:ea typeface="黑体" pitchFamily="49" charset="-122"/>
              </a:rPr>
              <a:t>(1)]</a:t>
            </a:r>
            <a:r>
              <a:rPr lang="zh-CN" altLang="zh-CN" sz="2400" b="1">
                <a:latin typeface="Times New Roman" pitchFamily="18" charset="0"/>
              </a:rPr>
              <a:t>某同学为了测量一个量程为</a:t>
            </a:r>
            <a:r>
              <a:rPr lang="en-US" altLang="zh-CN" sz="2400" b="1">
                <a:latin typeface="Times New Roman" pitchFamily="18" charset="0"/>
              </a:rPr>
              <a:t>3 V</a:t>
            </a:r>
            <a:r>
              <a:rPr lang="zh-CN" altLang="zh-CN" sz="2400" b="1">
                <a:latin typeface="Times New Roman" pitchFamily="18" charset="0"/>
              </a:rPr>
              <a:t>的电压表的内阻，进行了如下实验。他先用多用表进行了正确的测量，测量时指针位置如图所示，得到电压表的内阻为</a:t>
            </a:r>
            <a:r>
              <a:rPr lang="en-US" altLang="zh-CN" sz="2400" b="1">
                <a:latin typeface="Times New Roman" pitchFamily="18" charset="0"/>
              </a:rPr>
              <a:t>3.00</a:t>
            </a:r>
            <a:r>
              <a:rPr lang="en-US" altLang="zh-CN" sz="2400" b="1">
                <a:latin typeface="宋体" pitchFamily="2" charset="-122"/>
              </a:rPr>
              <a:t>×</a:t>
            </a:r>
            <a:r>
              <a:rPr lang="en-US" altLang="zh-CN" sz="2400" b="1">
                <a:latin typeface="Times New Roman" pitchFamily="18" charset="0"/>
              </a:rPr>
              <a:t>10</a:t>
            </a:r>
            <a:r>
              <a:rPr lang="en-US" altLang="zh-CN" sz="2400" b="1" baseline="30000">
                <a:latin typeface="Times New Roman" pitchFamily="18" charset="0"/>
              </a:rPr>
              <a:t>3</a:t>
            </a:r>
            <a:r>
              <a:rPr lang="en-US" altLang="zh-CN" sz="2400" b="1">
                <a:latin typeface="Times New Roman" pitchFamily="18" charset="0"/>
              </a:rPr>
              <a:t> Ω</a:t>
            </a:r>
            <a:r>
              <a:rPr lang="zh-CN" altLang="zh-CN" sz="2400" b="1">
                <a:latin typeface="Times New Roman" pitchFamily="18" charset="0"/>
              </a:rPr>
              <a:t>，此时电压表的指针也偏转了。已知多用表欧姆挡表盘中央刻度值为</a:t>
            </a:r>
            <a:r>
              <a:rPr lang="en-US" altLang="zh-CN" sz="2400" b="1">
                <a:latin typeface="Times New Roman" pitchFamily="18" charset="0"/>
              </a:rPr>
              <a:t>“15”</a:t>
            </a:r>
            <a:r>
              <a:rPr lang="zh-CN" altLang="zh-CN" sz="2400" b="1">
                <a:latin typeface="Times New Roman" pitchFamily="18" charset="0"/>
              </a:rPr>
              <a:t>，表内电池电动势为</a:t>
            </a:r>
            <a:r>
              <a:rPr lang="en-US" altLang="zh-CN" sz="2400" b="1">
                <a:latin typeface="Times New Roman" pitchFamily="18" charset="0"/>
              </a:rPr>
              <a:t>1.5 V</a:t>
            </a:r>
            <a:r>
              <a:rPr lang="zh-CN" altLang="zh-CN" sz="2400" b="1">
                <a:latin typeface="Times New Roman" pitchFamily="18" charset="0"/>
              </a:rPr>
              <a:t>，则电压表的示数应为</a:t>
            </a:r>
            <a:r>
              <a:rPr lang="en-US" altLang="zh-CN" sz="2400" b="1">
                <a:latin typeface="Times New Roman" pitchFamily="18" charset="0"/>
              </a:rPr>
              <a:t>________V</a:t>
            </a:r>
          </a:p>
          <a:p>
            <a:pPr eaLnBrk="0" hangingPunct="0">
              <a:lnSpc>
                <a:spcPct val="125000"/>
              </a:lnSpc>
            </a:pPr>
            <a:r>
              <a:rPr lang="en-US" altLang="zh-CN" sz="2400" b="1">
                <a:latin typeface="Times New Roman" pitchFamily="18" charset="0"/>
              </a:rPr>
              <a:t>(</a:t>
            </a:r>
            <a:r>
              <a:rPr lang="zh-CN" altLang="zh-CN" sz="2400" b="1">
                <a:latin typeface="Times New Roman" pitchFamily="18" charset="0"/>
              </a:rPr>
              <a:t>结果保留两位有效数字</a:t>
            </a:r>
            <a:r>
              <a:rPr lang="en-US" altLang="zh-CN" sz="2400" b="1">
                <a:latin typeface="Times New Roman" pitchFamily="18" charset="0"/>
              </a:rPr>
              <a:t>)</a:t>
            </a:r>
            <a:r>
              <a:rPr lang="zh-CN" altLang="zh-CN" sz="2400" b="1">
                <a:latin typeface="Times New Roman" pitchFamily="18" charset="0"/>
              </a:rPr>
              <a:t>。</a:t>
            </a:r>
            <a:endParaRPr lang="en-US" altLang="zh-CN" sz="2200" b="1">
              <a:solidFill>
                <a:srgbClr val="000000"/>
              </a:solidFill>
              <a:latin typeface="Times New Roman" pitchFamily="18" charset="0"/>
              <a:sym typeface="Times New Roman" pitchFamily="18" charset="0"/>
            </a:endParaRPr>
          </a:p>
        </p:txBody>
      </p:sp>
      <p:sp>
        <p:nvSpPr>
          <p:cNvPr id="36868" name="Text Box 4"/>
          <p:cNvSpPr txBox="1">
            <a:spLocks noChangeArrowheads="1"/>
          </p:cNvSpPr>
          <p:nvPr/>
        </p:nvSpPr>
        <p:spPr bwMode="auto">
          <a:xfrm>
            <a:off x="3157538" y="487680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1.0</a:t>
            </a:r>
            <a:endParaRPr lang="en-US" altLang="zh-CN" sz="2400" b="1" baseline="-25000">
              <a:solidFill>
                <a:srgbClr val="FF0000"/>
              </a:solidFill>
              <a:latin typeface="Times New Roman" pitchFamily="18" charset="0"/>
            </a:endParaRPr>
          </a:p>
        </p:txBody>
      </p:sp>
      <p:sp>
        <p:nvSpPr>
          <p:cNvPr id="36870" name="Text Box 6">
            <a:hlinkClick r:id="rId2" action="ppaction://hlinksldjump"/>
          </p:cNvPr>
          <p:cNvSpPr txBox="1">
            <a:spLocks noChangeArrowheads="1"/>
          </p:cNvSpPr>
          <p:nvPr/>
        </p:nvSpPr>
        <p:spPr bwMode="auto">
          <a:xfrm>
            <a:off x="7733211" y="5988755"/>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a:sym typeface="+mn-ea"/>
              </a:rPr>
              <a:t>转</a:t>
            </a:r>
            <a:r>
              <a:rPr lang="zh-CN" altLang="en-US" dirty="0" smtClean="0">
                <a:sym typeface="+mn-ea"/>
              </a:rPr>
              <a:t>解析</a:t>
            </a:r>
          </a:p>
        </p:txBody>
      </p:sp>
      <p:pic>
        <p:nvPicPr>
          <p:cNvPr id="21509" name="Picture 2" descr="W103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51388" y="830263"/>
            <a:ext cx="4237037"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fade">
                                      <p:cBhvr>
                                        <p:cTn id="7" dur="500"/>
                                        <p:tgtEl>
                                          <p:spTgt spid="36868"/>
                                        </p:tgtEl>
                                      </p:cBhvr>
                                    </p:animEffect>
                                  </p:childTnLst>
                                </p:cTn>
                              </p:par>
                              <p:par>
                                <p:cTn id="8" presetID="1" presetClass="entr" presetSubtype="0" fill="hold" nodeType="withEffect">
                                  <p:stCondLst>
                                    <p:cond delay="0"/>
                                  </p:stCondLst>
                                  <p:childTnLst>
                                    <p:set>
                                      <p:cBhvr>
                                        <p:cTn id="9"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2" name="Text Box 6">
            <a:hlinkClick r:id="rId3" action="ppaction://hlinksldjump"/>
          </p:cNvPr>
          <p:cNvSpPr txBox="1">
            <a:spLocks noChangeArrowheads="1"/>
          </p:cNvSpPr>
          <p:nvPr/>
        </p:nvSpPr>
        <p:spPr bwMode="auto">
          <a:xfrm>
            <a:off x="7733211" y="5988755"/>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smtClean="0">
                <a:sym typeface="+mn-ea"/>
              </a:rPr>
              <a:t>转原题</a:t>
            </a:r>
          </a:p>
        </p:txBody>
      </p:sp>
      <p:graphicFrame>
        <p:nvGraphicFramePr>
          <p:cNvPr id="22530" name="对象 1"/>
          <p:cNvGraphicFramePr>
            <a:graphicFrameLocks noChangeAspect="1"/>
          </p:cNvGraphicFramePr>
          <p:nvPr/>
        </p:nvGraphicFramePr>
        <p:xfrm>
          <a:off x="296863" y="1179513"/>
          <a:ext cx="8521700" cy="4079875"/>
        </p:xfrm>
        <a:graphic>
          <a:graphicData uri="http://schemas.openxmlformats.org/presentationml/2006/ole">
            <mc:AlternateContent xmlns:mc="http://schemas.openxmlformats.org/markup-compatibility/2006">
              <mc:Choice xmlns:v="urn:schemas-microsoft-com:vml" Requires="v">
                <p:oleObj spid="_x0000_s22534" r:id="rId4" imgW="8524800" imgH="4074840" progId="Word.Document.8">
                  <p:embed/>
                </p:oleObj>
              </mc:Choice>
              <mc:Fallback>
                <p:oleObj r:id="rId4" imgW="8524800" imgH="4074840" progId="Word.Document.8">
                  <p:embed/>
                  <p:pic>
                    <p:nvPicPr>
                      <p:cNvPr id="0" name="对象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863" y="1179513"/>
                        <a:ext cx="8521700"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AutoShape 2"/>
          <p:cNvSpPr>
            <a:spLocks noChangeArrowheads="1"/>
          </p:cNvSpPr>
          <p:nvPr/>
        </p:nvSpPr>
        <p:spPr bwMode="gray">
          <a:xfrm>
            <a:off x="187325" y="601663"/>
            <a:ext cx="8831263" cy="3859212"/>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20483" name="Rectangle 3"/>
          <p:cNvSpPr>
            <a:spLocks noChangeArrowheads="1"/>
          </p:cNvSpPr>
          <p:nvPr/>
        </p:nvSpPr>
        <p:spPr bwMode="auto">
          <a:xfrm>
            <a:off x="233363" y="627063"/>
            <a:ext cx="8674100" cy="318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0" hangingPunct="0">
              <a:spcAft>
                <a:spcPts val="0"/>
              </a:spcAft>
              <a:buFontTx/>
              <a:buNone/>
              <a:defRPr/>
            </a:pPr>
            <a:r>
              <a:rPr lang="en-US" altLang="zh-CN" sz="2300" b="1" dirty="0" smtClean="0">
                <a:solidFill>
                  <a:srgbClr val="FF0000"/>
                </a:solidFill>
                <a:latin typeface="Times New Roman" panose="02020603050405020304" pitchFamily="18" charset="0"/>
                <a:sym typeface="Times New Roman" panose="02020603050405020304" pitchFamily="18" charset="0"/>
              </a:rPr>
              <a:t>【</a:t>
            </a:r>
            <a:r>
              <a:rPr lang="zh-CN" altLang="en-US" sz="2300" b="1" dirty="0" smtClean="0">
                <a:solidFill>
                  <a:srgbClr val="FF0000"/>
                </a:solidFill>
                <a:latin typeface="Times New Roman" panose="02020603050405020304" pitchFamily="18" charset="0"/>
                <a:sym typeface="Times New Roman" panose="02020603050405020304" pitchFamily="18" charset="0"/>
              </a:rPr>
              <a:t>例</a:t>
            </a:r>
            <a:r>
              <a:rPr lang="en-US" altLang="zh-CN" sz="2300" b="1" dirty="0" smtClean="0">
                <a:solidFill>
                  <a:srgbClr val="FF0000"/>
                </a:solidFill>
                <a:latin typeface="Times New Roman" panose="02020603050405020304" pitchFamily="18" charset="0"/>
                <a:sym typeface="Times New Roman" panose="02020603050405020304" pitchFamily="18" charset="0"/>
              </a:rPr>
              <a:t>2】</a:t>
            </a:r>
            <a:r>
              <a:rPr lang="en-US" altLang="zh-CN" sz="2300" b="1" kern="100" dirty="0" smtClean="0">
                <a:latin typeface="Arial" panose="020B0604020202020204" pitchFamily="34" charset="0"/>
                <a:ea typeface="黑体" panose="02010609060101010101" pitchFamily="49" charset="-122"/>
                <a:cs typeface="Courier New" panose="02070309020205020404" pitchFamily="49" charset="0"/>
                <a:sym typeface="+mn-ea"/>
              </a:rPr>
              <a:t>(2014·</a:t>
            </a:r>
            <a:r>
              <a:rPr lang="zh-CN" altLang="zh-CN" sz="2300" b="1" kern="100" dirty="0" smtClean="0">
                <a:latin typeface="Arial" panose="020B0604020202020204" pitchFamily="34" charset="0"/>
                <a:ea typeface="黑体" panose="02010609060101010101" pitchFamily="49" charset="-122"/>
                <a:cs typeface="Arial" panose="020B0604020202020204" pitchFamily="34" charset="0"/>
                <a:sym typeface="+mn-ea"/>
              </a:rPr>
              <a:t>北京理综，</a:t>
            </a:r>
            <a:r>
              <a:rPr lang="en-US" altLang="zh-CN" sz="2300" b="1" kern="100" dirty="0" smtClean="0">
                <a:latin typeface="Arial" panose="020B0604020202020204" pitchFamily="34" charset="0"/>
                <a:ea typeface="黑体" panose="02010609060101010101" pitchFamily="49" charset="-122"/>
                <a:cs typeface="Courier New" panose="02070309020205020404" pitchFamily="49" charset="0"/>
                <a:sym typeface="+mn-ea"/>
              </a:rPr>
              <a:t>21)</a:t>
            </a:r>
            <a:r>
              <a:rPr lang="zh-CN" altLang="zh-CN" sz="2300" b="1" kern="100" dirty="0" smtClean="0">
                <a:latin typeface="Times New Roman" panose="02020603050405020304" pitchFamily="18" charset="0"/>
                <a:cs typeface="Times New Roman" panose="02020603050405020304" pitchFamily="18" charset="0"/>
                <a:sym typeface="+mn-ea"/>
              </a:rPr>
              <a:t>利用电流表和电压表测定一节干电池的电动势和内电阻。要求尽量减小实验误差。</a:t>
            </a:r>
            <a:endParaRPr lang="zh-CN" altLang="zh-CN" sz="2300" kern="100" dirty="0" smtClean="0">
              <a:latin typeface="宋体" panose="02010600030101010101" pitchFamily="2" charset="-122"/>
              <a:cs typeface="Courier New" panose="02070309020205020404" pitchFamily="49" charset="0"/>
              <a:sym typeface="+mn-ea"/>
            </a:endParaRPr>
          </a:p>
          <a:p>
            <a:pPr eaLnBrk="0" hangingPunct="0">
              <a:buFontTx/>
              <a:buNone/>
              <a:defRPr/>
            </a:pPr>
            <a:r>
              <a:rPr lang="en-US" altLang="zh-CN" sz="2300" b="1" dirty="0" smtClean="0">
                <a:latin typeface="Times New Roman" panose="02020603050405020304" pitchFamily="18" charset="0"/>
                <a:sym typeface="+mn-ea"/>
              </a:rPr>
              <a:t>(1)</a:t>
            </a:r>
            <a:r>
              <a:rPr lang="zh-CN" altLang="zh-CN" sz="2300" b="1" dirty="0" smtClean="0">
                <a:latin typeface="Times New Roman" panose="02020603050405020304" pitchFamily="18" charset="0"/>
                <a:cs typeface="Times New Roman" panose="02020603050405020304" pitchFamily="18" charset="0"/>
                <a:sym typeface="+mn-ea"/>
              </a:rPr>
              <a:t>应该选择的实验电路是图中的</a:t>
            </a:r>
            <a:r>
              <a:rPr lang="en-US" altLang="zh-CN" sz="2300" b="1" dirty="0" smtClean="0">
                <a:latin typeface="Times New Roman" panose="02020603050405020304" pitchFamily="18" charset="0"/>
                <a:sym typeface="+mn-ea"/>
              </a:rPr>
              <a:t>________(</a:t>
            </a:r>
            <a:r>
              <a:rPr lang="zh-CN" altLang="zh-CN" sz="2300" b="1" dirty="0" smtClean="0">
                <a:latin typeface="Times New Roman" panose="02020603050405020304" pitchFamily="18" charset="0"/>
                <a:cs typeface="Times New Roman" panose="02020603050405020304" pitchFamily="18" charset="0"/>
                <a:sym typeface="+mn-ea"/>
              </a:rPr>
              <a:t>选填</a:t>
            </a:r>
            <a:r>
              <a:rPr lang="en-US" altLang="zh-CN" sz="2300" b="1" dirty="0" smtClean="0">
                <a:latin typeface="宋体" panose="02010600030101010101" pitchFamily="2" charset="-122"/>
                <a:cs typeface="Times New Roman" panose="02020603050405020304" pitchFamily="18" charset="0"/>
                <a:sym typeface="+mn-ea"/>
              </a:rPr>
              <a:t>“</a:t>
            </a:r>
            <a:r>
              <a:rPr lang="zh-CN" altLang="zh-CN" sz="2300" b="1" dirty="0" smtClean="0">
                <a:latin typeface="Times New Roman" panose="02020603050405020304" pitchFamily="18" charset="0"/>
                <a:cs typeface="Times New Roman" panose="02020603050405020304" pitchFamily="18" charset="0"/>
                <a:sym typeface="+mn-ea"/>
              </a:rPr>
              <a:t>甲</a:t>
            </a:r>
            <a:r>
              <a:rPr lang="en-US" altLang="zh-CN" sz="2300" b="1" dirty="0" smtClean="0">
                <a:latin typeface="宋体" panose="02010600030101010101" pitchFamily="2" charset="-122"/>
                <a:cs typeface="Times New Roman" panose="02020603050405020304" pitchFamily="18" charset="0"/>
                <a:sym typeface="+mn-ea"/>
              </a:rPr>
              <a:t>”</a:t>
            </a:r>
            <a:r>
              <a:rPr lang="zh-CN" altLang="zh-CN" sz="2300" b="1" dirty="0" smtClean="0">
                <a:latin typeface="Times New Roman" panose="02020603050405020304" pitchFamily="18" charset="0"/>
                <a:cs typeface="Times New Roman" panose="02020603050405020304" pitchFamily="18" charset="0"/>
                <a:sym typeface="+mn-ea"/>
              </a:rPr>
              <a:t>或</a:t>
            </a:r>
            <a:r>
              <a:rPr lang="en-US" altLang="zh-CN" sz="2300" b="1" dirty="0" smtClean="0">
                <a:latin typeface="宋体" panose="02010600030101010101" pitchFamily="2" charset="-122"/>
                <a:cs typeface="Times New Roman" panose="02020603050405020304" pitchFamily="18" charset="0"/>
                <a:sym typeface="+mn-ea"/>
              </a:rPr>
              <a:t>“</a:t>
            </a:r>
            <a:r>
              <a:rPr lang="zh-CN" altLang="zh-CN" sz="2300" b="1" dirty="0" smtClean="0">
                <a:latin typeface="Times New Roman" panose="02020603050405020304" pitchFamily="18" charset="0"/>
                <a:cs typeface="Times New Roman" panose="02020603050405020304" pitchFamily="18" charset="0"/>
                <a:sym typeface="+mn-ea"/>
              </a:rPr>
              <a:t>乙</a:t>
            </a:r>
            <a:r>
              <a:rPr lang="en-US" altLang="zh-CN" sz="2300" b="1" dirty="0" smtClean="0">
                <a:latin typeface="宋体" panose="02010600030101010101" pitchFamily="2" charset="-122"/>
                <a:cs typeface="Times New Roman" panose="02020603050405020304" pitchFamily="18" charset="0"/>
                <a:sym typeface="+mn-ea"/>
              </a:rPr>
              <a:t>”</a:t>
            </a:r>
            <a:r>
              <a:rPr lang="en-US" altLang="zh-CN" sz="2300" b="1" dirty="0" smtClean="0">
                <a:latin typeface="Times New Roman" panose="02020603050405020304" pitchFamily="18" charset="0"/>
                <a:sym typeface="+mn-ea"/>
              </a:rPr>
              <a:t>)</a:t>
            </a:r>
            <a:r>
              <a:rPr lang="zh-CN" altLang="zh-CN" sz="2300" b="1" dirty="0" smtClean="0">
                <a:latin typeface="Times New Roman" panose="02020603050405020304" pitchFamily="18" charset="0"/>
                <a:cs typeface="Times New Roman" panose="02020603050405020304" pitchFamily="18" charset="0"/>
                <a:sym typeface="+mn-ea"/>
              </a:rPr>
              <a:t>。</a:t>
            </a:r>
            <a:endParaRPr lang="en-US" altLang="zh-CN" sz="2300" b="1" dirty="0" smtClean="0">
              <a:latin typeface="Times New Roman" panose="02020603050405020304" pitchFamily="18" charset="0"/>
              <a:cs typeface="Times New Roman" panose="02020603050405020304" pitchFamily="18" charset="0"/>
              <a:sym typeface="+mn-ea"/>
            </a:endParaRPr>
          </a:p>
          <a:p>
            <a:pPr algn="just" eaLnBrk="0" hangingPunct="0">
              <a:spcAft>
                <a:spcPts val="0"/>
              </a:spcAft>
              <a:buFontTx/>
              <a:buNone/>
              <a:defRPr/>
            </a:pPr>
            <a:r>
              <a:rPr lang="en-US" altLang="zh-CN" sz="2300" b="1" kern="100" dirty="0" smtClean="0">
                <a:latin typeface="Times New Roman" panose="02020603050405020304" pitchFamily="18" charset="0"/>
                <a:cs typeface="Courier New" panose="02070309020205020404" pitchFamily="49" charset="0"/>
                <a:sym typeface="+mn-ea"/>
              </a:rPr>
              <a:t>(2)</a:t>
            </a:r>
            <a:r>
              <a:rPr lang="zh-CN" altLang="zh-CN" sz="2300" b="1" kern="100" dirty="0" smtClean="0">
                <a:latin typeface="Times New Roman" panose="02020603050405020304" pitchFamily="18" charset="0"/>
                <a:cs typeface="Times New Roman" panose="02020603050405020304" pitchFamily="18" charset="0"/>
                <a:sym typeface="+mn-ea"/>
              </a:rPr>
              <a:t>现有电流表</a:t>
            </a:r>
            <a:r>
              <a:rPr lang="en-US" altLang="zh-CN" sz="2300" b="1" kern="100" dirty="0" smtClean="0">
                <a:latin typeface="Times New Roman" panose="02020603050405020304" pitchFamily="18" charset="0"/>
                <a:cs typeface="Courier New" panose="02070309020205020404" pitchFamily="49" charset="0"/>
                <a:sym typeface="+mn-ea"/>
              </a:rPr>
              <a:t>(0</a:t>
            </a:r>
            <a:r>
              <a:rPr lang="zh-CN" altLang="zh-CN" sz="2300" b="1" kern="100" dirty="0" smtClean="0">
                <a:latin typeface="Times New Roman" panose="02020603050405020304" pitchFamily="18" charset="0"/>
                <a:cs typeface="Times New Roman" panose="02020603050405020304" pitchFamily="18" charset="0"/>
                <a:sym typeface="+mn-ea"/>
              </a:rPr>
              <a:t>～</a:t>
            </a:r>
            <a:r>
              <a:rPr lang="en-US" altLang="zh-CN" sz="2300" b="1" kern="100" dirty="0" smtClean="0">
                <a:latin typeface="Times New Roman" panose="02020603050405020304" pitchFamily="18" charset="0"/>
                <a:cs typeface="Courier New" panose="02070309020205020404" pitchFamily="49" charset="0"/>
                <a:sym typeface="+mn-ea"/>
              </a:rPr>
              <a:t>0.6 A)</a:t>
            </a:r>
            <a:r>
              <a:rPr lang="zh-CN" altLang="zh-CN" sz="2300" b="1" kern="100" dirty="0" smtClean="0">
                <a:latin typeface="Times New Roman" panose="02020603050405020304" pitchFamily="18" charset="0"/>
                <a:cs typeface="Times New Roman" panose="02020603050405020304" pitchFamily="18" charset="0"/>
                <a:sym typeface="+mn-ea"/>
              </a:rPr>
              <a:t>、开关和导线若干，以及以下器材：</a:t>
            </a:r>
            <a:endParaRPr lang="zh-CN" altLang="zh-CN" sz="2300" kern="100" dirty="0" smtClean="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300" b="1" kern="100" dirty="0" smtClean="0">
                <a:latin typeface="Times New Roman" panose="02020603050405020304" pitchFamily="18" charset="0"/>
                <a:cs typeface="Courier New" panose="02070309020205020404" pitchFamily="49" charset="0"/>
                <a:sym typeface="+mn-ea"/>
              </a:rPr>
              <a:t>A</a:t>
            </a:r>
            <a:r>
              <a:rPr lang="zh-CN" altLang="zh-CN" sz="2300" b="1" kern="100" dirty="0" smtClean="0">
                <a:latin typeface="Times New Roman" panose="02020603050405020304" pitchFamily="18" charset="0"/>
                <a:cs typeface="Times New Roman" panose="02020603050405020304" pitchFamily="18" charset="0"/>
                <a:sym typeface="+mn-ea"/>
              </a:rPr>
              <a:t>．电压表</a:t>
            </a:r>
            <a:r>
              <a:rPr lang="en-US" altLang="zh-CN" sz="2300" b="1" kern="100" dirty="0" smtClean="0">
                <a:latin typeface="Times New Roman" panose="02020603050405020304" pitchFamily="18" charset="0"/>
                <a:cs typeface="Courier New" panose="02070309020205020404" pitchFamily="49" charset="0"/>
                <a:sym typeface="+mn-ea"/>
              </a:rPr>
              <a:t>(0</a:t>
            </a:r>
            <a:r>
              <a:rPr lang="zh-CN" altLang="zh-CN" sz="2300" b="1" kern="100" dirty="0" smtClean="0">
                <a:latin typeface="Times New Roman" panose="02020603050405020304" pitchFamily="18" charset="0"/>
                <a:cs typeface="Times New Roman" panose="02020603050405020304" pitchFamily="18" charset="0"/>
                <a:sym typeface="+mn-ea"/>
              </a:rPr>
              <a:t>～</a:t>
            </a:r>
            <a:r>
              <a:rPr lang="en-US" altLang="zh-CN" sz="2300" b="1" kern="100" dirty="0" smtClean="0">
                <a:latin typeface="Times New Roman" panose="02020603050405020304" pitchFamily="18" charset="0"/>
                <a:cs typeface="Courier New" panose="02070309020205020404" pitchFamily="49" charset="0"/>
                <a:sym typeface="+mn-ea"/>
              </a:rPr>
              <a:t>15 V)                B</a:t>
            </a:r>
            <a:r>
              <a:rPr lang="zh-CN" altLang="zh-CN" sz="2300" b="1" kern="100" dirty="0" smtClean="0">
                <a:latin typeface="Times New Roman" panose="02020603050405020304" pitchFamily="18" charset="0"/>
                <a:cs typeface="Times New Roman" panose="02020603050405020304" pitchFamily="18" charset="0"/>
                <a:sym typeface="+mn-ea"/>
              </a:rPr>
              <a:t>．电压表</a:t>
            </a:r>
            <a:r>
              <a:rPr lang="en-US" altLang="zh-CN" sz="2300" b="1" kern="100" dirty="0" smtClean="0">
                <a:latin typeface="Times New Roman" panose="02020603050405020304" pitchFamily="18" charset="0"/>
                <a:cs typeface="Courier New" panose="02070309020205020404" pitchFamily="49" charset="0"/>
                <a:sym typeface="+mn-ea"/>
              </a:rPr>
              <a:t>(0</a:t>
            </a:r>
            <a:r>
              <a:rPr lang="zh-CN" altLang="zh-CN" sz="2300" b="1" kern="100" dirty="0" smtClean="0">
                <a:latin typeface="Times New Roman" panose="02020603050405020304" pitchFamily="18" charset="0"/>
                <a:cs typeface="Times New Roman" panose="02020603050405020304" pitchFamily="18" charset="0"/>
                <a:sym typeface="+mn-ea"/>
              </a:rPr>
              <a:t>～</a:t>
            </a:r>
            <a:r>
              <a:rPr lang="en-US" altLang="zh-CN" sz="2300" b="1" kern="100" dirty="0" smtClean="0">
                <a:latin typeface="Times New Roman" panose="02020603050405020304" pitchFamily="18" charset="0"/>
                <a:cs typeface="Courier New" panose="02070309020205020404" pitchFamily="49" charset="0"/>
                <a:sym typeface="+mn-ea"/>
              </a:rPr>
              <a:t>3 V)</a:t>
            </a:r>
            <a:endParaRPr lang="zh-CN" altLang="zh-CN" sz="2300" kern="100" dirty="0" smtClean="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300" b="1" kern="100" dirty="0" smtClean="0">
                <a:latin typeface="Times New Roman" panose="02020603050405020304" pitchFamily="18" charset="0"/>
                <a:cs typeface="Courier New" panose="02070309020205020404" pitchFamily="49" charset="0"/>
                <a:sym typeface="+mn-ea"/>
              </a:rPr>
              <a:t>C</a:t>
            </a:r>
            <a:r>
              <a:rPr lang="zh-CN" altLang="zh-CN" sz="2300" b="1" kern="100" dirty="0" smtClean="0">
                <a:latin typeface="Times New Roman" panose="02020603050405020304" pitchFamily="18" charset="0"/>
                <a:cs typeface="Times New Roman" panose="02020603050405020304" pitchFamily="18" charset="0"/>
                <a:sym typeface="+mn-ea"/>
              </a:rPr>
              <a:t>．滑动变阻器</a:t>
            </a:r>
            <a:r>
              <a:rPr lang="en-US" altLang="zh-CN" sz="2300" b="1" kern="100" dirty="0" smtClean="0">
                <a:latin typeface="Times New Roman" panose="02020603050405020304" pitchFamily="18" charset="0"/>
                <a:cs typeface="Courier New" panose="02070309020205020404" pitchFamily="49" charset="0"/>
                <a:sym typeface="+mn-ea"/>
              </a:rPr>
              <a:t>(0</a:t>
            </a:r>
            <a:r>
              <a:rPr lang="zh-CN" altLang="zh-CN" sz="2300" b="1" kern="100" dirty="0" smtClean="0">
                <a:latin typeface="Times New Roman" panose="02020603050405020304" pitchFamily="18" charset="0"/>
                <a:cs typeface="Times New Roman" panose="02020603050405020304" pitchFamily="18" charset="0"/>
                <a:sym typeface="+mn-ea"/>
              </a:rPr>
              <a:t>～</a:t>
            </a:r>
            <a:r>
              <a:rPr lang="en-US" altLang="zh-CN" sz="2300" b="1" kern="100" dirty="0" smtClean="0">
                <a:latin typeface="Times New Roman" panose="02020603050405020304" pitchFamily="18" charset="0"/>
                <a:cs typeface="Courier New" panose="02070309020205020404" pitchFamily="49" charset="0"/>
                <a:sym typeface="+mn-ea"/>
              </a:rPr>
              <a:t>50 Ω)       D</a:t>
            </a:r>
            <a:r>
              <a:rPr lang="zh-CN" altLang="zh-CN" sz="2300" b="1" kern="100" dirty="0" smtClean="0">
                <a:latin typeface="Times New Roman" panose="02020603050405020304" pitchFamily="18" charset="0"/>
                <a:cs typeface="Times New Roman" panose="02020603050405020304" pitchFamily="18" charset="0"/>
                <a:sym typeface="+mn-ea"/>
              </a:rPr>
              <a:t>．滑动变阻器</a:t>
            </a:r>
            <a:r>
              <a:rPr lang="en-US" altLang="zh-CN" sz="2300" b="1" kern="100" dirty="0" smtClean="0">
                <a:latin typeface="Times New Roman" panose="02020603050405020304" pitchFamily="18" charset="0"/>
                <a:cs typeface="Courier New" panose="02070309020205020404" pitchFamily="49" charset="0"/>
                <a:sym typeface="+mn-ea"/>
              </a:rPr>
              <a:t>(0</a:t>
            </a:r>
            <a:r>
              <a:rPr lang="zh-CN" altLang="zh-CN" sz="2300" b="1" kern="100" dirty="0" smtClean="0">
                <a:latin typeface="Times New Roman" panose="02020603050405020304" pitchFamily="18" charset="0"/>
                <a:cs typeface="Times New Roman" panose="02020603050405020304" pitchFamily="18" charset="0"/>
                <a:sym typeface="+mn-ea"/>
              </a:rPr>
              <a:t>～</a:t>
            </a:r>
            <a:r>
              <a:rPr lang="en-US" altLang="zh-CN" sz="2300" b="1" kern="100" dirty="0" smtClean="0">
                <a:latin typeface="Times New Roman" panose="02020603050405020304" pitchFamily="18" charset="0"/>
                <a:cs typeface="Courier New" panose="02070309020205020404" pitchFamily="49" charset="0"/>
                <a:sym typeface="+mn-ea"/>
              </a:rPr>
              <a:t>500 Ω)</a:t>
            </a:r>
            <a:endParaRPr lang="zh-CN" altLang="zh-CN" sz="2300" kern="100" dirty="0" smtClean="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zh-CN" altLang="zh-CN" sz="2300" b="1" kern="100" dirty="0" smtClean="0">
                <a:latin typeface="Times New Roman" panose="02020603050405020304" pitchFamily="18" charset="0"/>
                <a:cs typeface="Times New Roman" panose="02020603050405020304" pitchFamily="18" charset="0"/>
                <a:sym typeface="+mn-ea"/>
              </a:rPr>
              <a:t>实验中电压表应选用</a:t>
            </a:r>
            <a:r>
              <a:rPr lang="en-US" altLang="zh-CN" sz="2300" b="1" kern="100" dirty="0" smtClean="0">
                <a:latin typeface="Times New Roman" panose="02020603050405020304" pitchFamily="18" charset="0"/>
                <a:cs typeface="Courier New" panose="02070309020205020404" pitchFamily="49" charset="0"/>
                <a:sym typeface="+mn-ea"/>
              </a:rPr>
              <a:t>______</a:t>
            </a:r>
            <a:r>
              <a:rPr lang="zh-CN" altLang="zh-CN" sz="2300" b="1" kern="100" dirty="0" smtClean="0">
                <a:latin typeface="Times New Roman" panose="02020603050405020304" pitchFamily="18" charset="0"/>
                <a:cs typeface="Times New Roman" panose="02020603050405020304" pitchFamily="18" charset="0"/>
                <a:sym typeface="+mn-ea"/>
              </a:rPr>
              <a:t>；</a:t>
            </a:r>
            <a:endParaRPr lang="en-US" altLang="zh-CN" sz="2300" b="1" kern="100" dirty="0" smtClean="0">
              <a:latin typeface="Times New Roman" panose="02020603050405020304" pitchFamily="18" charset="0"/>
              <a:cs typeface="Times New Roman" panose="02020603050405020304" pitchFamily="18" charset="0"/>
              <a:sym typeface="+mn-ea"/>
            </a:endParaRPr>
          </a:p>
          <a:p>
            <a:pPr algn="just" eaLnBrk="0" hangingPunct="0">
              <a:spcAft>
                <a:spcPts val="0"/>
              </a:spcAft>
              <a:buFontTx/>
              <a:buNone/>
              <a:defRPr/>
            </a:pPr>
            <a:r>
              <a:rPr lang="zh-CN" altLang="zh-CN" sz="2300" b="1" kern="100" dirty="0" smtClean="0">
                <a:latin typeface="Times New Roman" panose="02020603050405020304" pitchFamily="18" charset="0"/>
                <a:cs typeface="Times New Roman" panose="02020603050405020304" pitchFamily="18" charset="0"/>
                <a:sym typeface="+mn-ea"/>
              </a:rPr>
              <a:t>滑动变阻器应选用</a:t>
            </a:r>
            <a:r>
              <a:rPr lang="en-US" altLang="zh-CN" sz="2300" b="1" kern="100" dirty="0" smtClean="0">
                <a:latin typeface="Times New Roman" panose="02020603050405020304" pitchFamily="18" charset="0"/>
                <a:cs typeface="Courier New" panose="02070309020205020404" pitchFamily="49" charset="0"/>
                <a:sym typeface="+mn-ea"/>
              </a:rPr>
              <a:t>______</a:t>
            </a:r>
            <a:r>
              <a:rPr lang="zh-CN" altLang="zh-CN" sz="2300" b="1" kern="100" dirty="0" smtClean="0">
                <a:latin typeface="Times New Roman" panose="02020603050405020304" pitchFamily="18" charset="0"/>
                <a:cs typeface="Times New Roman" panose="02020603050405020304" pitchFamily="18" charset="0"/>
                <a:sym typeface="+mn-ea"/>
              </a:rPr>
              <a:t>。</a:t>
            </a:r>
            <a:endParaRPr lang="en-US" altLang="zh-CN" sz="2300" b="1" kern="100" dirty="0" smtClean="0">
              <a:latin typeface="Times New Roman" panose="02020603050405020304" pitchFamily="18" charset="0"/>
              <a:cs typeface="Times New Roman" panose="02020603050405020304" pitchFamily="18" charset="0"/>
              <a:sym typeface="+mn-ea"/>
            </a:endParaRPr>
          </a:p>
          <a:p>
            <a:pPr algn="just" eaLnBrk="0" hangingPunct="0">
              <a:spcAft>
                <a:spcPts val="0"/>
              </a:spcAft>
              <a:buFontTx/>
              <a:buNone/>
              <a:defRPr/>
            </a:pPr>
            <a:r>
              <a:rPr lang="en-US" altLang="zh-CN" sz="2300" b="1" kern="100" dirty="0" smtClean="0">
                <a:latin typeface="Times New Roman" panose="02020603050405020304" pitchFamily="18" charset="0"/>
                <a:cs typeface="Courier New" panose="02070309020205020404" pitchFamily="49" charset="0"/>
                <a:sym typeface="+mn-ea"/>
              </a:rPr>
              <a:t>(</a:t>
            </a:r>
            <a:r>
              <a:rPr lang="zh-CN" altLang="zh-CN" sz="2300" b="1" kern="100" dirty="0" smtClean="0">
                <a:latin typeface="Times New Roman" panose="02020603050405020304" pitchFamily="18" charset="0"/>
                <a:cs typeface="Times New Roman" panose="02020603050405020304" pitchFamily="18" charset="0"/>
                <a:sym typeface="+mn-ea"/>
              </a:rPr>
              <a:t>选填相应器材前的字母</a:t>
            </a:r>
            <a:r>
              <a:rPr lang="en-US" altLang="zh-CN" sz="2300" b="1" kern="100" dirty="0" smtClean="0">
                <a:latin typeface="Times New Roman" panose="02020603050405020304" pitchFamily="18" charset="0"/>
                <a:cs typeface="Courier New" panose="02070309020205020404" pitchFamily="49" charset="0"/>
                <a:sym typeface="+mn-ea"/>
              </a:rPr>
              <a:t>)</a:t>
            </a:r>
            <a:endParaRPr lang="en-US" altLang="zh-CN" sz="2300" b="1" dirty="0" smtClean="0">
              <a:solidFill>
                <a:srgbClr val="000000"/>
              </a:solidFill>
              <a:latin typeface="Times New Roman" panose="02020603050405020304" pitchFamily="18" charset="0"/>
              <a:sym typeface="Times New Roman" panose="02020603050405020304" pitchFamily="18" charset="0"/>
            </a:endParaRPr>
          </a:p>
        </p:txBody>
      </p:sp>
      <p:sp>
        <p:nvSpPr>
          <p:cNvPr id="2" name="矩形 1"/>
          <p:cNvSpPr/>
          <p:nvPr/>
        </p:nvSpPr>
        <p:spPr>
          <a:xfrm>
            <a:off x="233363" y="4506913"/>
            <a:ext cx="8674100" cy="1939925"/>
          </a:xfrm>
          <a:prstGeom prst="rect">
            <a:avLst/>
          </a:prstGeom>
        </p:spPr>
        <p:txBody>
          <a:bodyPr>
            <a:spAutoFit/>
          </a:bodyPr>
          <a:lstStyle/>
          <a:p>
            <a:pPr algn="just" eaLnBrk="0" hangingPunct="0">
              <a:spcAft>
                <a:spcPts val="0"/>
              </a:spcAft>
              <a:buFontTx/>
              <a:buNone/>
              <a:defRPr/>
            </a:pPr>
            <a:r>
              <a:rPr lang="zh-CN" altLang="zh-CN" sz="2000" b="1" kern="10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解析</a:t>
            </a:r>
            <a:r>
              <a:rPr lang="zh-CN" altLang="zh-CN" sz="2000" b="1" kern="100" dirty="0">
                <a:latin typeface="Times New Roman" panose="02020603050405020304" pitchFamily="18" charset="0"/>
                <a:ea typeface="黑体" panose="02010609060101010101" pitchFamily="49" charset="-122"/>
                <a:cs typeface="Times New Roman" panose="02020603050405020304" pitchFamily="18" charset="0"/>
                <a:sym typeface="+mn-ea"/>
              </a:rPr>
              <a:t>　</a:t>
            </a:r>
            <a:r>
              <a:rPr lang="en-US" altLang="zh-CN" sz="2000" b="1" kern="100" dirty="0">
                <a:latin typeface="Times New Roman" panose="02020603050405020304" pitchFamily="18" charset="0"/>
                <a:ea typeface="仿宋_GB2312"/>
                <a:cs typeface="Courier New" panose="02070309020205020404" pitchFamily="49" charset="0"/>
                <a:sym typeface="+mn-ea"/>
              </a:rPr>
              <a:t>(1)</a:t>
            </a:r>
            <a:r>
              <a:rPr lang="zh-CN" altLang="zh-CN" sz="2000" b="1" kern="100" dirty="0">
                <a:latin typeface="Times New Roman" panose="02020603050405020304" pitchFamily="18" charset="0"/>
                <a:ea typeface="仿宋_GB2312"/>
                <a:cs typeface="Times New Roman" panose="02020603050405020304" pitchFamily="18" charset="0"/>
                <a:sym typeface="+mn-ea"/>
              </a:rPr>
              <a:t>干电池内电阻较小，远小于电压表内阻，选用甲电路时电源内电阻的测量值相对误差小。</a:t>
            </a:r>
            <a:endParaRPr lang="zh-CN" altLang="zh-CN" sz="2000" kern="100" dirty="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000" b="1" kern="100" dirty="0">
                <a:latin typeface="Times New Roman" panose="02020603050405020304" pitchFamily="18" charset="0"/>
                <a:ea typeface="仿宋_GB2312"/>
                <a:cs typeface="Courier New" panose="02070309020205020404" pitchFamily="49" charset="0"/>
                <a:sym typeface="+mn-ea"/>
              </a:rPr>
              <a:t>(2)</a:t>
            </a:r>
            <a:r>
              <a:rPr lang="zh-CN" altLang="zh-CN" sz="2000" b="1" kern="100" dirty="0">
                <a:latin typeface="Times New Roman" panose="02020603050405020304" pitchFamily="18" charset="0"/>
                <a:ea typeface="仿宋_GB2312"/>
                <a:cs typeface="Times New Roman" panose="02020603050405020304" pitchFamily="18" charset="0"/>
                <a:sym typeface="+mn-ea"/>
              </a:rPr>
              <a:t>一节干电池的电动势只有</a:t>
            </a:r>
            <a:r>
              <a:rPr lang="en-US" altLang="zh-CN" sz="2000" b="1" kern="100" dirty="0">
                <a:latin typeface="Times New Roman" panose="02020603050405020304" pitchFamily="18" charset="0"/>
                <a:ea typeface="仿宋_GB2312"/>
                <a:cs typeface="Courier New" panose="02070309020205020404" pitchFamily="49" charset="0"/>
                <a:sym typeface="+mn-ea"/>
              </a:rPr>
              <a:t>1.5 V</a:t>
            </a:r>
            <a:r>
              <a:rPr lang="zh-CN" altLang="zh-CN" sz="2000" b="1" kern="100" dirty="0">
                <a:latin typeface="Times New Roman" panose="02020603050405020304" pitchFamily="18" charset="0"/>
                <a:ea typeface="仿宋_GB2312"/>
                <a:cs typeface="Times New Roman" panose="02020603050405020304" pitchFamily="18" charset="0"/>
                <a:sym typeface="+mn-ea"/>
              </a:rPr>
              <a:t>左右，故电压表应选用量程较小的</a:t>
            </a:r>
            <a:r>
              <a:rPr lang="en-US" altLang="zh-CN" sz="2000" b="1" kern="100" dirty="0">
                <a:latin typeface="Times New Roman" panose="02020603050405020304" pitchFamily="18" charset="0"/>
                <a:ea typeface="仿宋_GB2312"/>
                <a:cs typeface="Courier New" panose="02070309020205020404" pitchFamily="49" charset="0"/>
                <a:sym typeface="+mn-ea"/>
              </a:rPr>
              <a:t>B</a:t>
            </a:r>
            <a:r>
              <a:rPr lang="zh-CN" altLang="zh-CN" sz="2000" b="1" kern="100" dirty="0">
                <a:latin typeface="Times New Roman" panose="02020603050405020304" pitchFamily="18" charset="0"/>
                <a:ea typeface="仿宋_GB2312"/>
                <a:cs typeface="Times New Roman" panose="02020603050405020304" pitchFamily="18" charset="0"/>
                <a:sym typeface="+mn-ea"/>
              </a:rPr>
              <a:t>，干电池的内电阻一般只有零点几欧或几欧，为调节方便，滑动变阻器应选用总阻值与之相差较小的</a:t>
            </a:r>
            <a:r>
              <a:rPr lang="en-US" altLang="zh-CN" sz="2000" b="1" kern="100" dirty="0">
                <a:latin typeface="Times New Roman" panose="02020603050405020304" pitchFamily="18" charset="0"/>
                <a:ea typeface="仿宋_GB2312"/>
                <a:cs typeface="Courier New" panose="02070309020205020404" pitchFamily="49" charset="0"/>
                <a:sym typeface="+mn-ea"/>
              </a:rPr>
              <a:t>C</a:t>
            </a:r>
            <a:r>
              <a:rPr lang="zh-CN" altLang="zh-CN" sz="2000" b="1" kern="100" dirty="0">
                <a:latin typeface="Times New Roman" panose="02020603050405020304" pitchFamily="18" charset="0"/>
                <a:ea typeface="仿宋_GB2312"/>
                <a:cs typeface="Times New Roman" panose="02020603050405020304" pitchFamily="18" charset="0"/>
                <a:sym typeface="+mn-ea"/>
              </a:rPr>
              <a:t>。</a:t>
            </a:r>
            <a:endParaRPr lang="zh-CN" altLang="zh-CN" sz="2000" kern="100" dirty="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zh-CN" altLang="zh-CN" sz="2000" b="1" kern="10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答案</a:t>
            </a:r>
            <a:r>
              <a:rPr lang="zh-CN" altLang="zh-CN" sz="2000" b="1" kern="100" dirty="0">
                <a:latin typeface="Times New Roman" panose="02020603050405020304" pitchFamily="18" charset="0"/>
                <a:cs typeface="Times New Roman" panose="02020603050405020304" pitchFamily="18" charset="0"/>
                <a:sym typeface="+mn-ea"/>
              </a:rPr>
              <a:t>　</a:t>
            </a:r>
            <a:r>
              <a:rPr lang="en-US" altLang="zh-CN" sz="2000" b="1" kern="100" dirty="0">
                <a:latin typeface="Times New Roman" panose="02020603050405020304" pitchFamily="18" charset="0"/>
                <a:cs typeface="Courier New" panose="02070309020205020404" pitchFamily="49" charset="0"/>
                <a:sym typeface="+mn-ea"/>
              </a:rPr>
              <a:t>(1)</a:t>
            </a:r>
            <a:r>
              <a:rPr lang="zh-CN" altLang="zh-CN" sz="2000" b="1" kern="100" dirty="0">
                <a:latin typeface="Times New Roman" panose="02020603050405020304" pitchFamily="18" charset="0"/>
                <a:cs typeface="Times New Roman" panose="02020603050405020304" pitchFamily="18" charset="0"/>
                <a:sym typeface="+mn-ea"/>
              </a:rPr>
              <a:t>甲　</a:t>
            </a:r>
            <a:r>
              <a:rPr lang="en-US" altLang="zh-CN" sz="2000" b="1" kern="100" dirty="0">
                <a:latin typeface="Times New Roman" panose="02020603050405020304" pitchFamily="18" charset="0"/>
                <a:cs typeface="Courier New" panose="02070309020205020404" pitchFamily="49" charset="0"/>
                <a:sym typeface="+mn-ea"/>
              </a:rPr>
              <a:t>(2)B</a:t>
            </a:r>
            <a:r>
              <a:rPr lang="zh-CN" altLang="zh-CN" sz="2000" b="1" kern="100" dirty="0">
                <a:latin typeface="Times New Roman" panose="02020603050405020304" pitchFamily="18" charset="0"/>
                <a:cs typeface="Times New Roman" panose="02020603050405020304" pitchFamily="18" charset="0"/>
                <a:sym typeface="+mn-ea"/>
              </a:rPr>
              <a:t>　</a:t>
            </a:r>
            <a:r>
              <a:rPr lang="en-US" altLang="zh-CN" sz="2000" b="1" kern="100" dirty="0">
                <a:latin typeface="Times New Roman" panose="02020603050405020304" pitchFamily="18" charset="0"/>
                <a:cs typeface="Courier New" panose="02070309020205020404" pitchFamily="49" charset="0"/>
                <a:sym typeface="+mn-ea"/>
              </a:rPr>
              <a:t>C</a:t>
            </a:r>
            <a:endParaRPr lang="zh-CN" altLang="zh-CN" sz="2000" kern="100" dirty="0">
              <a:latin typeface="宋体" panose="02010600030101010101" pitchFamily="2" charset="-122"/>
              <a:cs typeface="Courier New" panose="02070309020205020404" pitchFamily="49" charset="0"/>
              <a:sym typeface="+mn-ea"/>
            </a:endParaRPr>
          </a:p>
        </p:txBody>
      </p:sp>
      <p:sp>
        <p:nvSpPr>
          <p:cNvPr id="36868" name="Text Box 4"/>
          <p:cNvSpPr txBox="1">
            <a:spLocks noChangeArrowheads="1"/>
          </p:cNvSpPr>
          <p:nvPr/>
        </p:nvSpPr>
        <p:spPr bwMode="auto">
          <a:xfrm>
            <a:off x="4570413" y="1317625"/>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400" b="1">
                <a:solidFill>
                  <a:srgbClr val="FF0000"/>
                </a:solidFill>
                <a:latin typeface="Times New Roman" pitchFamily="18" charset="0"/>
              </a:rPr>
              <a:t>甲</a:t>
            </a:r>
            <a:endParaRPr lang="en-US" altLang="zh-CN" sz="2400" b="1">
              <a:solidFill>
                <a:srgbClr val="FF0000"/>
              </a:solidFill>
              <a:latin typeface="Times New Roman" pitchFamily="18" charset="0"/>
            </a:endParaRPr>
          </a:p>
        </p:txBody>
      </p:sp>
      <p:sp>
        <p:nvSpPr>
          <p:cNvPr id="9" name="Text Box 4"/>
          <p:cNvSpPr txBox="1">
            <a:spLocks noChangeArrowheads="1"/>
          </p:cNvSpPr>
          <p:nvPr/>
        </p:nvSpPr>
        <p:spPr bwMode="auto">
          <a:xfrm>
            <a:off x="2938463" y="2703513"/>
            <a:ext cx="787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B</a:t>
            </a:r>
            <a:endParaRPr lang="en-US" altLang="zh-CN" sz="2400" b="1" baseline="-25000">
              <a:solidFill>
                <a:srgbClr val="FF0000"/>
              </a:solidFill>
              <a:latin typeface="Times New Roman" pitchFamily="18" charset="0"/>
            </a:endParaRPr>
          </a:p>
        </p:txBody>
      </p:sp>
      <p:sp>
        <p:nvSpPr>
          <p:cNvPr id="10" name="Text Box 4"/>
          <p:cNvSpPr txBox="1">
            <a:spLocks noChangeArrowheads="1"/>
          </p:cNvSpPr>
          <p:nvPr/>
        </p:nvSpPr>
        <p:spPr bwMode="auto">
          <a:xfrm>
            <a:off x="2600325" y="307340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C</a:t>
            </a:r>
            <a:endParaRPr lang="en-US" altLang="zh-CN" sz="2400" b="1" baseline="-25000">
              <a:solidFill>
                <a:srgbClr val="FF0000"/>
              </a:solidFill>
              <a:latin typeface="Times New Roman" pitchFamily="18" charset="0"/>
            </a:endParaRPr>
          </a:p>
        </p:txBody>
      </p:sp>
      <p:pic>
        <p:nvPicPr>
          <p:cNvPr id="23559" name="图片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49738" y="2728913"/>
            <a:ext cx="467836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 Box 6"/>
          <p:cNvSpPr txBox="1">
            <a:spLocks noChangeArrowheads="1"/>
          </p:cNvSpPr>
          <p:nvPr/>
        </p:nvSpPr>
        <p:spPr bwMode="auto">
          <a:xfrm>
            <a:off x="7822912" y="6054583"/>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smtClean="0">
                <a:sym typeface="+mn-ea"/>
              </a:rPr>
              <a:t>解析显隐</a:t>
            </a:r>
          </a:p>
        </p:txBody>
      </p:sp>
      <p:sp>
        <p:nvSpPr>
          <p:cNvPr id="11" name="Line 60"/>
          <p:cNvSpPr>
            <a:spLocks noChangeShapeType="1"/>
          </p:cNvSpPr>
          <p:nvPr/>
        </p:nvSpPr>
        <p:spPr bwMode="auto">
          <a:xfrm>
            <a:off x="2878138" y="1314450"/>
            <a:ext cx="2962275"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Line 61"/>
          <p:cNvSpPr>
            <a:spLocks noChangeShapeType="1"/>
          </p:cNvSpPr>
          <p:nvPr/>
        </p:nvSpPr>
        <p:spPr bwMode="auto">
          <a:xfrm>
            <a:off x="4694238" y="958850"/>
            <a:ext cx="4213225"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 name="Line 60"/>
          <p:cNvSpPr>
            <a:spLocks noChangeShapeType="1"/>
          </p:cNvSpPr>
          <p:nvPr/>
        </p:nvSpPr>
        <p:spPr bwMode="auto">
          <a:xfrm>
            <a:off x="233363" y="1317625"/>
            <a:ext cx="236696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6868"/>
                                        </p:tgtEl>
                                        <p:attrNameLst>
                                          <p:attrName>style.visibility</p:attrName>
                                        </p:attrNameLst>
                                      </p:cBhvr>
                                      <p:to>
                                        <p:strVal val="visible"/>
                                      </p:to>
                                    </p:set>
                                    <p:animEffect transition="in" filter="fade">
                                      <p:cBhvr>
                                        <p:cTn id="21" dur="500"/>
                                        <p:tgtEl>
                                          <p:spTgt spid="3686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 presetClass="entr" presetSubtype="0" fill="hold" nodeType="withEffect">
                                  <p:stCondLst>
                                    <p:cond delay="0"/>
                                  </p:stCondLst>
                                  <p:childTnLst>
                                    <p:set>
                                      <p:cBhvr>
                                        <p:cTn id="33"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36870"/>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childTnLst>
              </p:cTn>
              <p:nextCondLst>
                <p:cond evt="onClick" delay="0">
                  <p:tgtEl>
                    <p:spTgt spid="36870"/>
                  </p:tgtEl>
                </p:cond>
              </p:nextCondLst>
            </p:seq>
          </p:childTnLst>
        </p:cTn>
      </p:par>
    </p:tnLst>
    <p:bldLst>
      <p:bldP spid="2" grpId="0"/>
      <p:bldP spid="36868" grpId="0"/>
      <p:bldP spid="9" grpId="0"/>
      <p:bldP spid="10" grpId="0"/>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AutoShape 2"/>
          <p:cNvSpPr>
            <a:spLocks noChangeArrowheads="1"/>
          </p:cNvSpPr>
          <p:nvPr/>
        </p:nvSpPr>
        <p:spPr bwMode="gray">
          <a:xfrm>
            <a:off x="174625" y="620713"/>
            <a:ext cx="8831263" cy="5792787"/>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20483" name="Rectangle 3"/>
          <p:cNvSpPr>
            <a:spLocks noChangeArrowheads="1"/>
          </p:cNvSpPr>
          <p:nvPr/>
        </p:nvSpPr>
        <p:spPr bwMode="auto">
          <a:xfrm>
            <a:off x="220663" y="669925"/>
            <a:ext cx="4302125" cy="566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defRPr/>
            </a:pPr>
            <a:r>
              <a:rPr lang="en-US" altLang="zh-CN" sz="2300" b="1" dirty="0" smtClean="0">
                <a:solidFill>
                  <a:srgbClr val="FF0000"/>
                </a:solidFill>
                <a:latin typeface="Times New Roman" panose="02020603050405020304" pitchFamily="18" charset="0"/>
                <a:cs typeface="Times New Roman" panose="02020603050405020304" pitchFamily="18" charset="0"/>
                <a:sym typeface="+mn-ea"/>
              </a:rPr>
              <a:t>【</a:t>
            </a:r>
            <a:r>
              <a:rPr lang="zh-CN" altLang="en-US" sz="2300" b="1" dirty="0" smtClean="0">
                <a:solidFill>
                  <a:srgbClr val="FF0000"/>
                </a:solidFill>
                <a:latin typeface="Times New Roman" panose="02020603050405020304" pitchFamily="18" charset="0"/>
                <a:cs typeface="Times New Roman" panose="02020603050405020304" pitchFamily="18" charset="0"/>
                <a:sym typeface="+mn-ea"/>
              </a:rPr>
              <a:t>例</a:t>
            </a:r>
            <a:r>
              <a:rPr lang="en-US" altLang="zh-CN" sz="2300" b="1" dirty="0" smtClean="0">
                <a:solidFill>
                  <a:srgbClr val="FF0000"/>
                </a:solidFill>
                <a:latin typeface="Times New Roman" panose="02020603050405020304" pitchFamily="18" charset="0"/>
                <a:cs typeface="Times New Roman" panose="02020603050405020304" pitchFamily="18" charset="0"/>
                <a:sym typeface="+mn-ea"/>
              </a:rPr>
              <a:t>3】</a:t>
            </a:r>
            <a:r>
              <a:rPr lang="zh-CN" altLang="zh-CN" sz="2300" b="1" dirty="0" smtClean="0">
                <a:latin typeface="Times New Roman" panose="02020603050405020304" pitchFamily="18" charset="0"/>
                <a:cs typeface="Times New Roman" panose="02020603050405020304" pitchFamily="18" charset="0"/>
                <a:sym typeface="+mn-ea"/>
              </a:rPr>
              <a:t>　</a:t>
            </a:r>
            <a:r>
              <a:rPr lang="en-US" altLang="zh-CN" sz="2300" b="1" dirty="0" smtClean="0">
                <a:latin typeface="Arial" panose="020B0604020202020204" pitchFamily="34" charset="0"/>
                <a:ea typeface="黑体" panose="02010609060101010101" pitchFamily="49" charset="-122"/>
                <a:sym typeface="+mn-ea"/>
              </a:rPr>
              <a:t>(2014·</a:t>
            </a:r>
            <a:r>
              <a:rPr lang="zh-CN" altLang="zh-CN" sz="2300" b="1" dirty="0" smtClean="0">
                <a:latin typeface="Arial" panose="020B0604020202020204" pitchFamily="34" charset="0"/>
                <a:ea typeface="黑体" panose="02010609060101010101" pitchFamily="49" charset="-122"/>
                <a:cs typeface="Arial" panose="020B0604020202020204" pitchFamily="34" charset="0"/>
                <a:sym typeface="+mn-ea"/>
              </a:rPr>
              <a:t>浙江理综，</a:t>
            </a:r>
            <a:r>
              <a:rPr lang="en-US" altLang="zh-CN" sz="2300" b="1" dirty="0" smtClean="0">
                <a:latin typeface="Arial" panose="020B0604020202020204" pitchFamily="34" charset="0"/>
                <a:ea typeface="黑体" panose="02010609060101010101" pitchFamily="49" charset="-122"/>
                <a:sym typeface="+mn-ea"/>
              </a:rPr>
              <a:t>22)</a:t>
            </a:r>
            <a:r>
              <a:rPr lang="zh-CN" altLang="zh-CN" sz="2300" b="1" dirty="0" smtClean="0">
                <a:latin typeface="Times New Roman" panose="02020603050405020304" pitchFamily="18" charset="0"/>
                <a:cs typeface="Times New Roman" panose="02020603050405020304" pitchFamily="18" charset="0"/>
                <a:sym typeface="+mn-ea"/>
              </a:rPr>
              <a:t>小明对</a:t>
            </a:r>
            <a:r>
              <a:rPr lang="en-US" altLang="zh-CN" sz="2300" b="1" dirty="0" smtClean="0">
                <a:latin typeface="Times New Roman" panose="02020603050405020304" pitchFamily="18" charset="0"/>
                <a:sym typeface="+mn-ea"/>
              </a:rPr>
              <a:t>2B</a:t>
            </a:r>
            <a:r>
              <a:rPr lang="zh-CN" altLang="zh-CN" sz="2300" b="1" dirty="0" smtClean="0">
                <a:latin typeface="Times New Roman" panose="02020603050405020304" pitchFamily="18" charset="0"/>
                <a:cs typeface="Times New Roman" panose="02020603050405020304" pitchFamily="18" charset="0"/>
                <a:sym typeface="+mn-ea"/>
              </a:rPr>
              <a:t>铅笔芯的导电性能感兴趣</a:t>
            </a:r>
            <a:r>
              <a:rPr lang="en-US" altLang="zh-CN" sz="2300" b="1" dirty="0" smtClean="0">
                <a:latin typeface="Times New Roman" panose="02020603050405020304" pitchFamily="18" charset="0"/>
                <a:cs typeface="Times New Roman" panose="02020603050405020304" pitchFamily="18" charset="0"/>
                <a:sym typeface="+mn-ea"/>
              </a:rPr>
              <a:t>,</a:t>
            </a:r>
            <a:r>
              <a:rPr lang="zh-CN" altLang="zh-CN" sz="2300" b="1" dirty="0" smtClean="0">
                <a:latin typeface="Times New Roman" panose="02020603050405020304" pitchFamily="18" charset="0"/>
                <a:cs typeface="Times New Roman" panose="02020603050405020304" pitchFamily="18" charset="0"/>
                <a:sym typeface="+mn-ea"/>
              </a:rPr>
              <a:t>于是用伏安法测量其电阻值。</a:t>
            </a:r>
            <a:endParaRPr lang="en-US" altLang="zh-CN" sz="2300" b="1" dirty="0" smtClean="0">
              <a:latin typeface="Times New Roman" panose="02020603050405020304" pitchFamily="18" charset="0"/>
              <a:cs typeface="Times New Roman" panose="02020603050405020304" pitchFamily="18" charset="0"/>
              <a:sym typeface="+mn-ea"/>
            </a:endParaRPr>
          </a:p>
          <a:p>
            <a:pPr algn="just" eaLnBrk="0" hangingPunct="0">
              <a:spcAft>
                <a:spcPts val="0"/>
              </a:spcAft>
              <a:buFontTx/>
              <a:buNone/>
              <a:defRPr/>
            </a:pPr>
            <a:r>
              <a:rPr lang="en-US" altLang="zh-CN" sz="2300" b="1" kern="100" dirty="0" smtClean="0">
                <a:latin typeface="Times New Roman" panose="02020603050405020304" pitchFamily="18" charset="0"/>
                <a:cs typeface="Courier New" panose="02070309020205020404" pitchFamily="49" charset="0"/>
                <a:sym typeface="+mn-ea"/>
              </a:rPr>
              <a:t>(1)</a:t>
            </a:r>
            <a:r>
              <a:rPr lang="zh-CN" altLang="en-US" sz="2300" b="1" kern="100" dirty="0" smtClean="0">
                <a:latin typeface="Times New Roman" panose="02020603050405020304" pitchFamily="18" charset="0"/>
                <a:cs typeface="Courier New" panose="02070309020205020404" pitchFamily="49" charset="0"/>
                <a:sym typeface="+mn-ea"/>
              </a:rPr>
              <a:t>上</a:t>
            </a:r>
            <a:r>
              <a:rPr lang="zh-CN" altLang="zh-CN" sz="2300" b="1" kern="100" dirty="0" smtClean="0">
                <a:latin typeface="Times New Roman" panose="02020603050405020304" pitchFamily="18" charset="0"/>
                <a:cs typeface="Times New Roman" panose="02020603050405020304" pitchFamily="18" charset="0"/>
                <a:sym typeface="+mn-ea"/>
              </a:rPr>
              <a:t>图是部分连接好的实物电路图</a:t>
            </a:r>
            <a:r>
              <a:rPr lang="en-US" altLang="zh-CN" sz="2300" b="1" kern="100" dirty="0" smtClean="0">
                <a:latin typeface="Times New Roman" panose="02020603050405020304" pitchFamily="18" charset="0"/>
                <a:cs typeface="Times New Roman" panose="02020603050405020304" pitchFamily="18" charset="0"/>
                <a:sym typeface="+mn-ea"/>
              </a:rPr>
              <a:t>,</a:t>
            </a:r>
            <a:r>
              <a:rPr lang="zh-CN" altLang="zh-CN" sz="2300" b="1" kern="100" dirty="0" smtClean="0">
                <a:latin typeface="Times New Roman" panose="02020603050405020304" pitchFamily="18" charset="0"/>
                <a:cs typeface="Times New Roman" panose="02020603050405020304" pitchFamily="18" charset="0"/>
                <a:sym typeface="+mn-ea"/>
              </a:rPr>
              <a:t>请用电流表外接法完成接线并在</a:t>
            </a:r>
            <a:r>
              <a:rPr lang="zh-CN" altLang="en-US" sz="2300" b="1" kern="100" dirty="0" smtClean="0">
                <a:latin typeface="Times New Roman" panose="02020603050405020304" pitchFamily="18" charset="0"/>
                <a:cs typeface="Times New Roman" panose="02020603050405020304" pitchFamily="18" charset="0"/>
                <a:sym typeface="+mn-ea"/>
              </a:rPr>
              <a:t>下</a:t>
            </a:r>
            <a:r>
              <a:rPr lang="zh-CN" altLang="zh-CN" sz="2300" b="1" kern="100" dirty="0" smtClean="0">
                <a:latin typeface="Times New Roman" panose="02020603050405020304" pitchFamily="18" charset="0"/>
                <a:cs typeface="Times New Roman" panose="02020603050405020304" pitchFamily="18" charset="0"/>
                <a:sym typeface="+mn-ea"/>
              </a:rPr>
              <a:t>图中画出。</a:t>
            </a:r>
            <a:endParaRPr lang="zh-CN" altLang="zh-CN" sz="2300" kern="100" dirty="0" smtClean="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300" b="1" kern="100" dirty="0" smtClean="0">
                <a:latin typeface="Times New Roman" panose="02020603050405020304" pitchFamily="18" charset="0"/>
                <a:cs typeface="Courier New" panose="02070309020205020404" pitchFamily="49" charset="0"/>
                <a:sym typeface="+mn-ea"/>
              </a:rPr>
              <a:t>(2)</a:t>
            </a:r>
            <a:r>
              <a:rPr lang="zh-CN" altLang="zh-CN" sz="2300" b="1" kern="100" dirty="0" smtClean="0">
                <a:latin typeface="Times New Roman" panose="02020603050405020304" pitchFamily="18" charset="0"/>
                <a:cs typeface="Times New Roman" panose="02020603050405020304" pitchFamily="18" charset="0"/>
                <a:sym typeface="+mn-ea"/>
              </a:rPr>
              <a:t>小明用电流表内接法和外接法分别测量了一段</a:t>
            </a:r>
            <a:r>
              <a:rPr lang="en-US" altLang="zh-CN" sz="2300" b="1" kern="100" dirty="0" smtClean="0">
                <a:latin typeface="Times New Roman" panose="02020603050405020304" pitchFamily="18" charset="0"/>
                <a:cs typeface="Courier New" panose="02070309020205020404" pitchFamily="49" charset="0"/>
                <a:sym typeface="+mn-ea"/>
              </a:rPr>
              <a:t>2B</a:t>
            </a:r>
            <a:r>
              <a:rPr lang="zh-CN" altLang="zh-CN" sz="2300" b="1" kern="100" dirty="0" smtClean="0">
                <a:latin typeface="Times New Roman" panose="02020603050405020304" pitchFamily="18" charset="0"/>
                <a:cs typeface="Times New Roman" panose="02020603050405020304" pitchFamily="18" charset="0"/>
                <a:sym typeface="+mn-ea"/>
              </a:rPr>
              <a:t>铅笔芯的伏安特性</a:t>
            </a:r>
            <a:r>
              <a:rPr lang="en-US" altLang="zh-CN" sz="2300" b="1" kern="100" dirty="0" smtClean="0">
                <a:latin typeface="Times New Roman" panose="02020603050405020304" pitchFamily="18" charset="0"/>
                <a:cs typeface="Times New Roman" panose="02020603050405020304" pitchFamily="18" charset="0"/>
                <a:sym typeface="+mn-ea"/>
              </a:rPr>
              <a:t>,</a:t>
            </a:r>
            <a:r>
              <a:rPr lang="zh-CN" altLang="zh-CN" sz="2300" b="1" kern="100" dirty="0" smtClean="0">
                <a:latin typeface="Times New Roman" panose="02020603050405020304" pitchFamily="18" charset="0"/>
                <a:cs typeface="Times New Roman" panose="02020603050405020304" pitchFamily="18" charset="0"/>
                <a:sym typeface="+mn-ea"/>
              </a:rPr>
              <a:t>并将得到的电流、电压数据描到</a:t>
            </a:r>
            <a:r>
              <a:rPr lang="en-US" altLang="zh-CN" sz="2300" b="1" i="1" kern="100" dirty="0" smtClean="0">
                <a:latin typeface="Times New Roman" panose="02020603050405020304" pitchFamily="18" charset="0"/>
                <a:cs typeface="Courier New" panose="02070309020205020404" pitchFamily="49" charset="0"/>
                <a:sym typeface="+mn-ea"/>
              </a:rPr>
              <a:t>U</a:t>
            </a:r>
            <a:r>
              <a:rPr lang="zh-CN" altLang="zh-CN" sz="2300" b="1" kern="100" dirty="0" smtClean="0">
                <a:latin typeface="Times New Roman" panose="02020603050405020304" pitchFamily="18" charset="0"/>
                <a:cs typeface="Times New Roman" panose="02020603050405020304" pitchFamily="18" charset="0"/>
                <a:sym typeface="+mn-ea"/>
              </a:rPr>
              <a:t>－</a:t>
            </a:r>
            <a:r>
              <a:rPr lang="en-US" altLang="zh-CN" sz="2300" b="1" i="1" kern="100" dirty="0" smtClean="0">
                <a:latin typeface="Times New Roman" panose="02020603050405020304" pitchFamily="18" charset="0"/>
                <a:cs typeface="Courier New" panose="02070309020205020404" pitchFamily="49" charset="0"/>
                <a:sym typeface="+mn-ea"/>
              </a:rPr>
              <a:t>I</a:t>
            </a:r>
            <a:r>
              <a:rPr lang="zh-CN" altLang="zh-CN" sz="2300" b="1" kern="100" dirty="0" smtClean="0">
                <a:latin typeface="Times New Roman" panose="02020603050405020304" pitchFamily="18" charset="0"/>
                <a:cs typeface="Times New Roman" panose="02020603050405020304" pitchFamily="18" charset="0"/>
                <a:sym typeface="+mn-ea"/>
              </a:rPr>
              <a:t>图上</a:t>
            </a:r>
            <a:r>
              <a:rPr lang="en-US" altLang="zh-CN" sz="2300" b="1" kern="100" dirty="0" smtClean="0">
                <a:latin typeface="Times New Roman" panose="02020603050405020304" pitchFamily="18" charset="0"/>
                <a:cs typeface="Times New Roman" panose="02020603050405020304" pitchFamily="18" charset="0"/>
                <a:sym typeface="+mn-ea"/>
              </a:rPr>
              <a:t>,</a:t>
            </a:r>
            <a:r>
              <a:rPr lang="zh-CN" altLang="zh-CN" sz="2300" b="1" kern="100" dirty="0" smtClean="0">
                <a:latin typeface="Times New Roman" panose="02020603050405020304" pitchFamily="18" charset="0"/>
                <a:cs typeface="Times New Roman" panose="02020603050405020304" pitchFamily="18" charset="0"/>
                <a:sym typeface="+mn-ea"/>
              </a:rPr>
              <a:t>如</a:t>
            </a:r>
            <a:r>
              <a:rPr lang="zh-CN" altLang="en-US" sz="2300" b="1" kern="100" dirty="0" smtClean="0">
                <a:latin typeface="Times New Roman" panose="02020603050405020304" pitchFamily="18" charset="0"/>
                <a:cs typeface="Times New Roman" panose="02020603050405020304" pitchFamily="18" charset="0"/>
                <a:sym typeface="+mn-ea"/>
              </a:rPr>
              <a:t>下</a:t>
            </a:r>
            <a:r>
              <a:rPr lang="zh-CN" altLang="zh-CN" sz="2300" b="1" kern="100" dirty="0" smtClean="0">
                <a:latin typeface="Times New Roman" panose="02020603050405020304" pitchFamily="18" charset="0"/>
                <a:cs typeface="Times New Roman" panose="02020603050405020304" pitchFamily="18" charset="0"/>
                <a:sym typeface="+mn-ea"/>
              </a:rPr>
              <a:t>图所示。在图中</a:t>
            </a:r>
            <a:r>
              <a:rPr lang="en-US" altLang="zh-CN" sz="2300" b="1" kern="100" dirty="0" smtClean="0">
                <a:latin typeface="Times New Roman" panose="02020603050405020304" pitchFamily="18" charset="0"/>
                <a:cs typeface="Times New Roman" panose="02020603050405020304" pitchFamily="18" charset="0"/>
                <a:sym typeface="+mn-ea"/>
              </a:rPr>
              <a:t>,</a:t>
            </a:r>
            <a:r>
              <a:rPr lang="zh-CN" altLang="zh-CN" sz="2300" b="1" kern="100" dirty="0" smtClean="0">
                <a:latin typeface="Times New Roman" panose="02020603050405020304" pitchFamily="18" charset="0"/>
                <a:cs typeface="Times New Roman" panose="02020603050405020304" pitchFamily="18" charset="0"/>
                <a:sym typeface="+mn-ea"/>
              </a:rPr>
              <a:t>由电流表外接法得到的数据点是用</a:t>
            </a:r>
            <a:r>
              <a:rPr lang="en-US" altLang="zh-CN" sz="2300" b="1" kern="100" dirty="0" smtClean="0">
                <a:latin typeface="Times New Roman" panose="02020603050405020304" pitchFamily="18" charset="0"/>
                <a:cs typeface="Courier New" panose="02070309020205020404" pitchFamily="49" charset="0"/>
                <a:sym typeface="+mn-ea"/>
              </a:rPr>
              <a:t>________(</a:t>
            </a:r>
            <a:r>
              <a:rPr lang="zh-CN" altLang="zh-CN" sz="2300" b="1" kern="100" dirty="0" smtClean="0">
                <a:latin typeface="Times New Roman" panose="02020603050405020304" pitchFamily="18" charset="0"/>
                <a:cs typeface="Times New Roman" panose="02020603050405020304" pitchFamily="18" charset="0"/>
                <a:sym typeface="+mn-ea"/>
              </a:rPr>
              <a:t>填</a:t>
            </a:r>
            <a:r>
              <a:rPr lang="en-US" altLang="zh-CN" sz="2300" b="1" kern="100" dirty="0" smtClean="0">
                <a:latin typeface="宋体" panose="02010600030101010101" pitchFamily="2" charset="-122"/>
                <a:cs typeface="Times New Roman" panose="02020603050405020304" pitchFamily="18" charset="0"/>
                <a:sym typeface="+mn-ea"/>
              </a:rPr>
              <a:t>“○”</a:t>
            </a:r>
            <a:r>
              <a:rPr lang="zh-CN" altLang="zh-CN" sz="2300" b="1" kern="100" dirty="0" smtClean="0">
                <a:latin typeface="Times New Roman" panose="02020603050405020304" pitchFamily="18" charset="0"/>
                <a:cs typeface="Times New Roman" panose="02020603050405020304" pitchFamily="18" charset="0"/>
                <a:sym typeface="+mn-ea"/>
              </a:rPr>
              <a:t>或</a:t>
            </a:r>
            <a:r>
              <a:rPr lang="en-US" altLang="zh-CN" sz="2300" b="1" kern="100" dirty="0" smtClean="0">
                <a:latin typeface="宋体" panose="02010600030101010101" pitchFamily="2" charset="-122"/>
                <a:cs typeface="Times New Roman" panose="02020603050405020304" pitchFamily="18" charset="0"/>
                <a:sym typeface="+mn-ea"/>
              </a:rPr>
              <a:t>“×”</a:t>
            </a:r>
            <a:r>
              <a:rPr lang="en-US" altLang="zh-CN" sz="2300" b="1" kern="100" dirty="0" smtClean="0">
                <a:latin typeface="Times New Roman" panose="02020603050405020304" pitchFamily="18" charset="0"/>
                <a:cs typeface="Courier New" panose="02070309020205020404" pitchFamily="49" charset="0"/>
                <a:sym typeface="+mn-ea"/>
              </a:rPr>
              <a:t>)</a:t>
            </a:r>
            <a:r>
              <a:rPr lang="zh-CN" altLang="zh-CN" sz="2300" b="1" kern="100" dirty="0" smtClean="0">
                <a:latin typeface="Times New Roman" panose="02020603050405020304" pitchFamily="18" charset="0"/>
                <a:cs typeface="Times New Roman" panose="02020603050405020304" pitchFamily="18" charset="0"/>
                <a:sym typeface="+mn-ea"/>
              </a:rPr>
              <a:t>表示的。</a:t>
            </a:r>
            <a:endParaRPr lang="zh-CN" altLang="zh-CN" sz="2300" kern="100" dirty="0" smtClean="0">
              <a:latin typeface="宋体" panose="02010600030101010101" pitchFamily="2" charset="-122"/>
              <a:cs typeface="Courier New" panose="02070309020205020404" pitchFamily="49" charset="0"/>
              <a:sym typeface="+mn-ea"/>
            </a:endParaRPr>
          </a:p>
          <a:p>
            <a:pPr eaLnBrk="0" hangingPunct="0">
              <a:buFontTx/>
              <a:buNone/>
              <a:defRPr/>
            </a:pPr>
            <a:r>
              <a:rPr lang="en-US" altLang="zh-CN" sz="2300" b="1" dirty="0" smtClean="0">
                <a:latin typeface="Times New Roman" panose="02020603050405020304" pitchFamily="18" charset="0"/>
                <a:sym typeface="+mn-ea"/>
              </a:rPr>
              <a:t>(3)</a:t>
            </a:r>
            <a:r>
              <a:rPr lang="zh-CN" altLang="zh-CN" sz="2300" b="1" dirty="0" smtClean="0">
                <a:latin typeface="Times New Roman" panose="02020603050405020304" pitchFamily="18" charset="0"/>
                <a:cs typeface="Times New Roman" panose="02020603050405020304" pitchFamily="18" charset="0"/>
                <a:sym typeface="+mn-ea"/>
              </a:rPr>
              <a:t>请你选择一组数据点</a:t>
            </a:r>
            <a:r>
              <a:rPr lang="en-US" altLang="zh-CN" sz="2300" b="1" dirty="0" smtClean="0">
                <a:latin typeface="Times New Roman" panose="02020603050405020304" pitchFamily="18" charset="0"/>
                <a:cs typeface="Times New Roman" panose="02020603050405020304" pitchFamily="18" charset="0"/>
                <a:sym typeface="+mn-ea"/>
              </a:rPr>
              <a:t>,</a:t>
            </a:r>
            <a:r>
              <a:rPr lang="zh-CN" altLang="zh-CN" sz="2300" b="1" dirty="0" smtClean="0">
                <a:latin typeface="Times New Roman" panose="02020603050405020304" pitchFamily="18" charset="0"/>
                <a:cs typeface="Times New Roman" panose="02020603050405020304" pitchFamily="18" charset="0"/>
                <a:sym typeface="+mn-ea"/>
              </a:rPr>
              <a:t>在</a:t>
            </a:r>
            <a:r>
              <a:rPr lang="zh-CN" altLang="en-US" sz="2300" b="1" dirty="0" smtClean="0">
                <a:latin typeface="Times New Roman" panose="02020603050405020304" pitchFamily="18" charset="0"/>
                <a:cs typeface="Times New Roman" panose="02020603050405020304" pitchFamily="18" charset="0"/>
                <a:sym typeface="+mn-ea"/>
              </a:rPr>
              <a:t>下</a:t>
            </a:r>
            <a:r>
              <a:rPr lang="zh-CN" altLang="zh-CN" sz="2300" b="1" dirty="0" smtClean="0">
                <a:latin typeface="Times New Roman" panose="02020603050405020304" pitchFamily="18" charset="0"/>
                <a:cs typeface="Times New Roman" panose="02020603050405020304" pitchFamily="18" charset="0"/>
                <a:sym typeface="+mn-ea"/>
              </a:rPr>
              <a:t>图上用作图法作图，并求出这段铅笔芯的电阻为</a:t>
            </a:r>
            <a:r>
              <a:rPr lang="en-US" altLang="zh-CN" sz="2300" b="1" dirty="0" smtClean="0">
                <a:latin typeface="Times New Roman" panose="02020603050405020304" pitchFamily="18" charset="0"/>
                <a:sym typeface="+mn-ea"/>
              </a:rPr>
              <a:t>________ Ω</a:t>
            </a:r>
            <a:r>
              <a:rPr lang="zh-CN" altLang="zh-CN" sz="2300" b="1" dirty="0" smtClean="0">
                <a:latin typeface="Times New Roman" panose="02020603050405020304" pitchFamily="18" charset="0"/>
                <a:cs typeface="Times New Roman" panose="02020603050405020304" pitchFamily="18" charset="0"/>
                <a:sym typeface="+mn-ea"/>
              </a:rPr>
              <a:t>。</a:t>
            </a:r>
            <a:endParaRPr lang="en-US" altLang="zh-CN" sz="2300" b="1" dirty="0" smtClean="0">
              <a:solidFill>
                <a:srgbClr val="000000"/>
              </a:solidFill>
              <a:latin typeface="Times New Roman" panose="02020603050405020304" pitchFamily="18" charset="0"/>
              <a:sym typeface="Times New Roman" panose="02020603050405020304" pitchFamily="18" charset="0"/>
            </a:endParaRPr>
          </a:p>
        </p:txBody>
      </p:sp>
      <p:sp>
        <p:nvSpPr>
          <p:cNvPr id="36868" name="Text Box 4"/>
          <p:cNvSpPr txBox="1">
            <a:spLocks noChangeArrowheads="1"/>
          </p:cNvSpPr>
          <p:nvPr/>
        </p:nvSpPr>
        <p:spPr bwMode="auto">
          <a:xfrm>
            <a:off x="1047750" y="4510088"/>
            <a:ext cx="787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a:t>
            </a:r>
            <a:endParaRPr lang="en-US" altLang="zh-CN" sz="2400" b="1" baseline="-25000">
              <a:solidFill>
                <a:srgbClr val="FF0000"/>
              </a:solidFill>
              <a:latin typeface="Times New Roman" pitchFamily="18" charset="0"/>
            </a:endParaRPr>
          </a:p>
        </p:txBody>
      </p:sp>
      <p:pic>
        <p:nvPicPr>
          <p:cNvPr id="24580" name="图片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80025" y="669925"/>
            <a:ext cx="3078163"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图片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2488" y="3171825"/>
            <a:ext cx="4373562"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 Box 6">
            <a:hlinkClick r:id="rId4" action="ppaction://hlinksldjump"/>
          </p:cNvPr>
          <p:cNvSpPr txBox="1">
            <a:spLocks noChangeArrowheads="1"/>
          </p:cNvSpPr>
          <p:nvPr/>
        </p:nvSpPr>
        <p:spPr bwMode="auto">
          <a:xfrm>
            <a:off x="8034528" y="6021363"/>
            <a:ext cx="971868"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a:sym typeface="+mn-ea"/>
              </a:rPr>
              <a:t>转</a:t>
            </a:r>
            <a:r>
              <a:rPr lang="zh-CN" altLang="en-US" dirty="0" smtClean="0">
                <a:sym typeface="+mn-ea"/>
              </a:rPr>
              <a:t>解析</a:t>
            </a:r>
          </a:p>
        </p:txBody>
      </p:sp>
      <p:sp>
        <p:nvSpPr>
          <p:cNvPr id="9" name="Text Box 4"/>
          <p:cNvSpPr txBox="1">
            <a:spLocks noChangeArrowheads="1"/>
          </p:cNvSpPr>
          <p:nvPr/>
        </p:nvSpPr>
        <p:spPr bwMode="auto">
          <a:xfrm>
            <a:off x="1835150" y="5878513"/>
            <a:ext cx="787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1.2</a:t>
            </a:r>
            <a:endParaRPr lang="en-US" altLang="zh-CN" sz="2400" b="1" baseline="-25000">
              <a:solidFill>
                <a:srgbClr val="FF0000"/>
              </a:solidFill>
              <a:latin typeface="Times New Roman" pitchFamily="18" charset="0"/>
            </a:endParaRPr>
          </a:p>
        </p:txBody>
      </p:sp>
      <p:sp>
        <p:nvSpPr>
          <p:cNvPr id="10" name="Line 61"/>
          <p:cNvSpPr>
            <a:spLocks noChangeShapeType="1"/>
          </p:cNvSpPr>
          <p:nvPr/>
        </p:nvSpPr>
        <p:spPr bwMode="auto">
          <a:xfrm flipV="1">
            <a:off x="5243513" y="3376613"/>
            <a:ext cx="3290887" cy="26035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Line 61"/>
          <p:cNvSpPr>
            <a:spLocks noChangeShapeType="1"/>
          </p:cNvSpPr>
          <p:nvPr/>
        </p:nvSpPr>
        <p:spPr bwMode="auto">
          <a:xfrm flipV="1">
            <a:off x="5265738" y="4048125"/>
            <a:ext cx="3219450" cy="195421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 name="任意多边形 3"/>
          <p:cNvSpPr/>
          <p:nvPr/>
        </p:nvSpPr>
        <p:spPr>
          <a:xfrm>
            <a:off x="5751513" y="2133600"/>
            <a:ext cx="1149350" cy="901700"/>
          </a:xfrm>
          <a:custGeom>
            <a:avLst/>
            <a:gdLst>
              <a:gd name="connsiteX0" fmla="*/ 1063502 w 1149233"/>
              <a:gd name="connsiteY0" fmla="*/ 0 h 902208"/>
              <a:gd name="connsiteX1" fmla="*/ 1051310 w 1149233"/>
              <a:gd name="connsiteY1" fmla="*/ 341376 h 902208"/>
              <a:gd name="connsiteX2" fmla="*/ 75950 w 1149233"/>
              <a:gd name="connsiteY2" fmla="*/ 609600 h 902208"/>
              <a:gd name="connsiteX3" fmla="*/ 136910 w 1149233"/>
              <a:gd name="connsiteY3" fmla="*/ 902208 h 902208"/>
            </a:gdLst>
            <a:ahLst/>
            <a:cxnLst>
              <a:cxn ang="0">
                <a:pos x="connsiteX0" y="connsiteY0"/>
              </a:cxn>
              <a:cxn ang="0">
                <a:pos x="connsiteX1" y="connsiteY1"/>
              </a:cxn>
              <a:cxn ang="0">
                <a:pos x="connsiteX2" y="connsiteY2"/>
              </a:cxn>
              <a:cxn ang="0">
                <a:pos x="connsiteX3" y="connsiteY3"/>
              </a:cxn>
            </a:cxnLst>
            <a:rect l="l" t="t" r="r" b="b"/>
            <a:pathLst>
              <a:path w="1149233" h="902208">
                <a:moveTo>
                  <a:pt x="1063502" y="0"/>
                </a:moveTo>
                <a:cubicBezTo>
                  <a:pt x="1139702" y="119888"/>
                  <a:pt x="1215902" y="239776"/>
                  <a:pt x="1051310" y="341376"/>
                </a:cubicBezTo>
                <a:cubicBezTo>
                  <a:pt x="886718" y="442976"/>
                  <a:pt x="228350" y="516128"/>
                  <a:pt x="75950" y="609600"/>
                </a:cubicBezTo>
                <a:cubicBezTo>
                  <a:pt x="-76450" y="703072"/>
                  <a:pt x="30230" y="802640"/>
                  <a:pt x="136910" y="902208"/>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5" name="任意多边形 4"/>
          <p:cNvSpPr/>
          <p:nvPr/>
        </p:nvSpPr>
        <p:spPr>
          <a:xfrm>
            <a:off x="5778500" y="1195388"/>
            <a:ext cx="563563" cy="766762"/>
          </a:xfrm>
          <a:custGeom>
            <a:avLst/>
            <a:gdLst>
              <a:gd name="connsiteX0" fmla="*/ 0 w 563383"/>
              <a:gd name="connsiteY0" fmla="*/ 0 h 768096"/>
              <a:gd name="connsiteX1" fmla="*/ 182880 w 563383"/>
              <a:gd name="connsiteY1" fmla="*/ 402336 h 768096"/>
              <a:gd name="connsiteX2" fmla="*/ 536448 w 563383"/>
              <a:gd name="connsiteY2" fmla="*/ 499872 h 768096"/>
              <a:gd name="connsiteX3" fmla="*/ 512064 w 563383"/>
              <a:gd name="connsiteY3" fmla="*/ 768096 h 768096"/>
            </a:gdLst>
            <a:ahLst/>
            <a:cxnLst>
              <a:cxn ang="0">
                <a:pos x="connsiteX0" y="connsiteY0"/>
              </a:cxn>
              <a:cxn ang="0">
                <a:pos x="connsiteX1" y="connsiteY1"/>
              </a:cxn>
              <a:cxn ang="0">
                <a:pos x="connsiteX2" y="connsiteY2"/>
              </a:cxn>
              <a:cxn ang="0">
                <a:pos x="connsiteX3" y="connsiteY3"/>
              </a:cxn>
            </a:cxnLst>
            <a:rect l="l" t="t" r="r" b="b"/>
            <a:pathLst>
              <a:path w="563383" h="768096">
                <a:moveTo>
                  <a:pt x="0" y="0"/>
                </a:moveTo>
                <a:cubicBezTo>
                  <a:pt x="46736" y="159512"/>
                  <a:pt x="93472" y="319024"/>
                  <a:pt x="182880" y="402336"/>
                </a:cubicBezTo>
                <a:cubicBezTo>
                  <a:pt x="272288" y="485648"/>
                  <a:pt x="481584" y="438912"/>
                  <a:pt x="536448" y="499872"/>
                </a:cubicBezTo>
                <a:cubicBezTo>
                  <a:pt x="591312" y="560832"/>
                  <a:pt x="551688" y="664464"/>
                  <a:pt x="512064" y="768096"/>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 name="任意多边形 5"/>
          <p:cNvSpPr/>
          <p:nvPr/>
        </p:nvSpPr>
        <p:spPr>
          <a:xfrm>
            <a:off x="5386388" y="1195388"/>
            <a:ext cx="196850" cy="779462"/>
          </a:xfrm>
          <a:custGeom>
            <a:avLst/>
            <a:gdLst>
              <a:gd name="connsiteX0" fmla="*/ 197130 w 197130"/>
              <a:gd name="connsiteY0" fmla="*/ 0 h 780288"/>
              <a:gd name="connsiteX1" fmla="*/ 2058 w 197130"/>
              <a:gd name="connsiteY1" fmla="*/ 451104 h 780288"/>
              <a:gd name="connsiteX2" fmla="*/ 111786 w 197130"/>
              <a:gd name="connsiteY2" fmla="*/ 780288 h 780288"/>
            </a:gdLst>
            <a:ahLst/>
            <a:cxnLst>
              <a:cxn ang="0">
                <a:pos x="connsiteX0" y="connsiteY0"/>
              </a:cxn>
              <a:cxn ang="0">
                <a:pos x="connsiteX1" y="connsiteY1"/>
              </a:cxn>
              <a:cxn ang="0">
                <a:pos x="connsiteX2" y="connsiteY2"/>
              </a:cxn>
            </a:cxnLst>
            <a:rect l="l" t="t" r="r" b="b"/>
            <a:pathLst>
              <a:path w="197130" h="780288">
                <a:moveTo>
                  <a:pt x="197130" y="0"/>
                </a:moveTo>
                <a:cubicBezTo>
                  <a:pt x="106706" y="160528"/>
                  <a:pt x="16282" y="321056"/>
                  <a:pt x="2058" y="451104"/>
                </a:cubicBezTo>
                <a:cubicBezTo>
                  <a:pt x="-12166" y="581152"/>
                  <a:pt x="49810" y="680720"/>
                  <a:pt x="111786" y="780288"/>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868"/>
                                        </p:tgtEl>
                                        <p:attrNameLst>
                                          <p:attrName>style.visibility</p:attrName>
                                        </p:attrNameLst>
                                      </p:cBhvr>
                                      <p:to>
                                        <p:strVal val="visible"/>
                                      </p:to>
                                    </p:set>
                                    <p:animEffect transition="in" filter="fade">
                                      <p:cBhvr>
                                        <p:cTn id="22" dur="500"/>
                                        <p:tgtEl>
                                          <p:spTgt spid="3686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 presetClass="entr" presetSubtype="0" fill="hold" nodeType="withEffect">
                                  <p:stCondLst>
                                    <p:cond delay="0"/>
                                  </p:stCondLst>
                                  <p:childTnLst>
                                    <p:set>
                                      <p:cBhvr>
                                        <p:cTn id="39"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P spid="9" grpId="0"/>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aphicFrame>
        <p:nvGraphicFramePr>
          <p:cNvPr id="25601" name="对象 1"/>
          <p:cNvGraphicFramePr>
            <a:graphicFrameLocks noChangeAspect="1"/>
          </p:cNvGraphicFramePr>
          <p:nvPr/>
        </p:nvGraphicFramePr>
        <p:xfrm>
          <a:off x="285750" y="677863"/>
          <a:ext cx="8521700" cy="2930525"/>
        </p:xfrm>
        <a:graphic>
          <a:graphicData uri="http://schemas.openxmlformats.org/presentationml/2006/ole">
            <mc:AlternateContent xmlns:mc="http://schemas.openxmlformats.org/markup-compatibility/2006">
              <mc:Choice xmlns:v="urn:schemas-microsoft-com:vml" Requires="v">
                <p:oleObj spid="_x0000_s25608" r:id="rId3" imgW="8524800" imgH="2926800" progId="Word.Document.8">
                  <p:embed/>
                </p:oleObj>
              </mc:Choice>
              <mc:Fallback>
                <p:oleObj r:id="rId3" imgW="8524800" imgH="2926800" progId="Word.Document.8">
                  <p:embed/>
                  <p:pic>
                    <p:nvPicPr>
                      <p:cNvPr id="0" name="对象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677863"/>
                        <a:ext cx="85217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pic>
        <p:nvPicPr>
          <p:cNvPr id="25602" name="Picture 2" descr="W1035"/>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5750" y="3557588"/>
            <a:ext cx="3348038"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3" descr="W103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5388" y="3430588"/>
            <a:ext cx="3997325"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a:hlinkClick r:id="rId7" action="ppaction://hlinksldjump"/>
          </p:cNvPr>
          <p:cNvSpPr txBox="1">
            <a:spLocks noChangeArrowheads="1"/>
          </p:cNvSpPr>
          <p:nvPr/>
        </p:nvSpPr>
        <p:spPr bwMode="auto">
          <a:xfrm>
            <a:off x="7727879" y="5988755"/>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smtClean="0">
                <a:sym typeface="+mn-ea"/>
              </a:rPr>
              <a:t>转原题</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AutoShape 2"/>
          <p:cNvSpPr>
            <a:spLocks noChangeArrowheads="1"/>
          </p:cNvSpPr>
          <p:nvPr/>
        </p:nvSpPr>
        <p:spPr bwMode="gray">
          <a:xfrm>
            <a:off x="174625" y="620713"/>
            <a:ext cx="8831263" cy="5792787"/>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26626" name="Rectangle 3"/>
          <p:cNvSpPr>
            <a:spLocks noChangeArrowheads="1"/>
          </p:cNvSpPr>
          <p:nvPr/>
        </p:nvSpPr>
        <p:spPr bwMode="auto">
          <a:xfrm>
            <a:off x="220663" y="669925"/>
            <a:ext cx="8678862" cy="511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0" hangingPunct="0"/>
            <a:r>
              <a:rPr lang="en-US" altLang="zh-CN" sz="2200" b="1">
                <a:solidFill>
                  <a:srgbClr val="FF0000"/>
                </a:solidFill>
                <a:latin typeface="Times New Roman" pitchFamily="18" charset="0"/>
              </a:rPr>
              <a:t>【</a:t>
            </a:r>
            <a:r>
              <a:rPr lang="zh-CN" altLang="en-US" sz="2200" b="1">
                <a:solidFill>
                  <a:srgbClr val="FF0000"/>
                </a:solidFill>
                <a:latin typeface="Times New Roman" pitchFamily="18" charset="0"/>
              </a:rPr>
              <a:t>例</a:t>
            </a:r>
            <a:r>
              <a:rPr lang="en-US" altLang="zh-CN" sz="2200" b="1">
                <a:solidFill>
                  <a:srgbClr val="FF0000"/>
                </a:solidFill>
                <a:latin typeface="Times New Roman" pitchFamily="18" charset="0"/>
              </a:rPr>
              <a:t>4】</a:t>
            </a:r>
            <a:r>
              <a:rPr lang="en-US" altLang="zh-CN" sz="2200" b="1">
                <a:latin typeface="Arial" pitchFamily="34" charset="0"/>
                <a:ea typeface="黑体" pitchFamily="49" charset="-122"/>
              </a:rPr>
              <a:t>(2014·</a:t>
            </a:r>
            <a:r>
              <a:rPr lang="zh-CN" altLang="zh-CN" sz="2200" b="1">
                <a:latin typeface="Arial" pitchFamily="34" charset="0"/>
                <a:ea typeface="黑体" pitchFamily="49" charset="-122"/>
              </a:rPr>
              <a:t>海南单科</a:t>
            </a:r>
            <a:r>
              <a:rPr lang="en-US" altLang="zh-CN" sz="2200" b="1">
                <a:latin typeface="Arial" pitchFamily="34" charset="0"/>
                <a:ea typeface="黑体" pitchFamily="49" charset="-122"/>
              </a:rPr>
              <a:t>,12)</a:t>
            </a:r>
            <a:r>
              <a:rPr lang="zh-CN" altLang="zh-CN" sz="2200" b="1">
                <a:latin typeface="Times New Roman" pitchFamily="18" charset="0"/>
              </a:rPr>
              <a:t>用伏安法测量一电池的内阻。已知该待测电池的电动势</a:t>
            </a:r>
            <a:r>
              <a:rPr lang="en-US" altLang="zh-CN" sz="2200" b="1" i="1">
                <a:latin typeface="Times New Roman" pitchFamily="18" charset="0"/>
              </a:rPr>
              <a:t>E</a:t>
            </a:r>
            <a:r>
              <a:rPr lang="zh-CN" altLang="zh-CN" sz="2200" b="1">
                <a:latin typeface="Times New Roman" pitchFamily="18" charset="0"/>
              </a:rPr>
              <a:t>约为</a:t>
            </a:r>
            <a:r>
              <a:rPr lang="en-US" altLang="zh-CN" sz="2200" b="1">
                <a:latin typeface="Times New Roman" pitchFamily="18" charset="0"/>
              </a:rPr>
              <a:t>9 V,</a:t>
            </a:r>
            <a:r>
              <a:rPr lang="zh-CN" altLang="zh-CN" sz="2200" b="1">
                <a:latin typeface="Times New Roman" pitchFamily="18" charset="0"/>
              </a:rPr>
              <a:t>内阻约</a:t>
            </a:r>
            <a:endParaRPr lang="en-US" altLang="zh-CN" sz="2200" b="1">
              <a:latin typeface="Times New Roman" pitchFamily="18" charset="0"/>
            </a:endParaRPr>
          </a:p>
          <a:p>
            <a:pPr algn="just" eaLnBrk="0" hangingPunct="0"/>
            <a:r>
              <a:rPr lang="zh-CN" altLang="zh-CN" sz="2200" b="1">
                <a:latin typeface="Times New Roman" pitchFamily="18" charset="0"/>
              </a:rPr>
              <a:t>数十欧</a:t>
            </a:r>
            <a:r>
              <a:rPr lang="en-US" altLang="zh-CN" sz="2200" b="1">
                <a:latin typeface="Times New Roman" pitchFamily="18" charset="0"/>
              </a:rPr>
              <a:t>,</a:t>
            </a:r>
            <a:r>
              <a:rPr lang="zh-CN" altLang="zh-CN" sz="2200" b="1">
                <a:latin typeface="Times New Roman" pitchFamily="18" charset="0"/>
              </a:rPr>
              <a:t>允许输出的最大电流为</a:t>
            </a:r>
            <a:endParaRPr lang="en-US" altLang="zh-CN" sz="2200" b="1">
              <a:latin typeface="Times New Roman" pitchFamily="18" charset="0"/>
            </a:endParaRPr>
          </a:p>
          <a:p>
            <a:pPr algn="just" eaLnBrk="0" hangingPunct="0"/>
            <a:r>
              <a:rPr lang="en-US" altLang="zh-CN" sz="2200" b="1">
                <a:latin typeface="Times New Roman" pitchFamily="18" charset="0"/>
              </a:rPr>
              <a:t>50 mA,</a:t>
            </a:r>
            <a:r>
              <a:rPr lang="zh-CN" altLang="zh-CN" sz="2200" b="1">
                <a:latin typeface="Times New Roman" pitchFamily="18" charset="0"/>
              </a:rPr>
              <a:t>可选用的实验器材有：</a:t>
            </a:r>
            <a:endParaRPr lang="zh-CN" altLang="zh-CN" sz="2200">
              <a:latin typeface="宋体" pitchFamily="2" charset="-122"/>
            </a:endParaRPr>
          </a:p>
          <a:p>
            <a:pPr algn="just" eaLnBrk="0" hangingPunct="0">
              <a:lnSpc>
                <a:spcPct val="130000"/>
              </a:lnSpc>
            </a:pPr>
            <a:r>
              <a:rPr lang="zh-CN" altLang="zh-CN" sz="2200" b="1">
                <a:latin typeface="Times New Roman" pitchFamily="18" charset="0"/>
              </a:rPr>
              <a:t>电压表</a:t>
            </a:r>
            <a:r>
              <a:rPr lang="en-US" altLang="zh-CN" sz="2200" b="1">
                <a:latin typeface="Times New Roman" pitchFamily="18" charset="0"/>
              </a:rPr>
              <a:t>V</a:t>
            </a:r>
            <a:r>
              <a:rPr lang="en-US" altLang="zh-CN" sz="2200" b="1" baseline="-25000">
                <a:latin typeface="Times New Roman" pitchFamily="18" charset="0"/>
              </a:rPr>
              <a:t>1</a:t>
            </a:r>
            <a:r>
              <a:rPr lang="en-US" altLang="zh-CN" sz="2200" b="1">
                <a:latin typeface="Times New Roman" pitchFamily="18" charset="0"/>
              </a:rPr>
              <a:t>(</a:t>
            </a:r>
            <a:r>
              <a:rPr lang="zh-CN" altLang="zh-CN" sz="2200" b="1">
                <a:latin typeface="Times New Roman" pitchFamily="18" charset="0"/>
              </a:rPr>
              <a:t>量程</a:t>
            </a:r>
            <a:r>
              <a:rPr lang="en-US" altLang="zh-CN" sz="2200" b="1">
                <a:latin typeface="Times New Roman" pitchFamily="18" charset="0"/>
              </a:rPr>
              <a:t>5 V)</a:t>
            </a:r>
            <a:r>
              <a:rPr lang="zh-CN" altLang="zh-CN" sz="2200" b="1">
                <a:latin typeface="Times New Roman" pitchFamily="18" charset="0"/>
              </a:rPr>
              <a:t>；</a:t>
            </a:r>
            <a:endParaRPr lang="zh-CN" altLang="zh-CN" sz="2200">
              <a:latin typeface="宋体" pitchFamily="2" charset="-122"/>
            </a:endParaRPr>
          </a:p>
          <a:p>
            <a:pPr algn="just" eaLnBrk="0" hangingPunct="0">
              <a:lnSpc>
                <a:spcPct val="130000"/>
              </a:lnSpc>
            </a:pPr>
            <a:r>
              <a:rPr lang="zh-CN" altLang="zh-CN" sz="2200" b="1">
                <a:latin typeface="Times New Roman" pitchFamily="18" charset="0"/>
              </a:rPr>
              <a:t>电压表</a:t>
            </a:r>
            <a:r>
              <a:rPr lang="en-US" altLang="zh-CN" sz="2200" b="1">
                <a:latin typeface="Times New Roman" pitchFamily="18" charset="0"/>
              </a:rPr>
              <a:t>V</a:t>
            </a:r>
            <a:r>
              <a:rPr lang="en-US" altLang="zh-CN" sz="2200" b="1" baseline="-25000">
                <a:latin typeface="Times New Roman" pitchFamily="18" charset="0"/>
              </a:rPr>
              <a:t>2</a:t>
            </a:r>
            <a:r>
              <a:rPr lang="en-US" altLang="zh-CN" sz="2200" b="1">
                <a:latin typeface="Times New Roman" pitchFamily="18" charset="0"/>
              </a:rPr>
              <a:t>(</a:t>
            </a:r>
            <a:r>
              <a:rPr lang="zh-CN" altLang="zh-CN" sz="2200" b="1">
                <a:latin typeface="Times New Roman" pitchFamily="18" charset="0"/>
              </a:rPr>
              <a:t>量程</a:t>
            </a:r>
            <a:r>
              <a:rPr lang="en-US" altLang="zh-CN" sz="2200" b="1">
                <a:latin typeface="Times New Roman" pitchFamily="18" charset="0"/>
              </a:rPr>
              <a:t>10 V)</a:t>
            </a:r>
            <a:r>
              <a:rPr lang="zh-CN" altLang="zh-CN" sz="2200" b="1">
                <a:latin typeface="Times New Roman" pitchFamily="18" charset="0"/>
              </a:rPr>
              <a:t>；</a:t>
            </a:r>
            <a:endParaRPr lang="zh-CN" altLang="zh-CN" sz="2200">
              <a:latin typeface="宋体" pitchFamily="2" charset="-122"/>
            </a:endParaRPr>
          </a:p>
          <a:p>
            <a:pPr algn="just" eaLnBrk="0" hangingPunct="0">
              <a:lnSpc>
                <a:spcPct val="130000"/>
              </a:lnSpc>
            </a:pPr>
            <a:r>
              <a:rPr lang="zh-CN" altLang="zh-CN" sz="2200" b="1">
                <a:latin typeface="Times New Roman" pitchFamily="18" charset="0"/>
              </a:rPr>
              <a:t>电流表</a:t>
            </a:r>
            <a:r>
              <a:rPr lang="en-US" altLang="zh-CN" sz="2200" b="1">
                <a:latin typeface="Times New Roman" pitchFamily="18" charset="0"/>
              </a:rPr>
              <a:t>A</a:t>
            </a:r>
            <a:r>
              <a:rPr lang="en-US" altLang="zh-CN" sz="2200" b="1" baseline="-25000">
                <a:latin typeface="Times New Roman" pitchFamily="18" charset="0"/>
              </a:rPr>
              <a:t>1</a:t>
            </a:r>
            <a:r>
              <a:rPr lang="en-US" altLang="zh-CN" sz="2200" b="1">
                <a:latin typeface="Times New Roman" pitchFamily="18" charset="0"/>
              </a:rPr>
              <a:t>(</a:t>
            </a:r>
            <a:r>
              <a:rPr lang="zh-CN" altLang="zh-CN" sz="2200" b="1">
                <a:latin typeface="Times New Roman" pitchFamily="18" charset="0"/>
              </a:rPr>
              <a:t>量程</a:t>
            </a:r>
            <a:r>
              <a:rPr lang="en-US" altLang="zh-CN" sz="2200" b="1">
                <a:latin typeface="Times New Roman" pitchFamily="18" charset="0"/>
              </a:rPr>
              <a:t>50 mA)</a:t>
            </a:r>
            <a:r>
              <a:rPr lang="zh-CN" altLang="zh-CN" sz="2200" b="1">
                <a:latin typeface="Times New Roman" pitchFamily="18" charset="0"/>
              </a:rPr>
              <a:t>；</a:t>
            </a:r>
            <a:endParaRPr lang="zh-CN" altLang="zh-CN" sz="2200">
              <a:latin typeface="宋体" pitchFamily="2" charset="-122"/>
            </a:endParaRPr>
          </a:p>
          <a:p>
            <a:pPr algn="just" eaLnBrk="0" hangingPunct="0">
              <a:lnSpc>
                <a:spcPct val="130000"/>
              </a:lnSpc>
            </a:pPr>
            <a:r>
              <a:rPr lang="zh-CN" altLang="zh-CN" sz="2200" b="1">
                <a:latin typeface="Times New Roman" pitchFamily="18" charset="0"/>
              </a:rPr>
              <a:t>电流表</a:t>
            </a:r>
            <a:r>
              <a:rPr lang="en-US" altLang="zh-CN" sz="2200" b="1">
                <a:latin typeface="Times New Roman" pitchFamily="18" charset="0"/>
              </a:rPr>
              <a:t>A</a:t>
            </a:r>
            <a:r>
              <a:rPr lang="en-US" altLang="zh-CN" sz="2200" b="1" baseline="-25000">
                <a:latin typeface="Times New Roman" pitchFamily="18" charset="0"/>
              </a:rPr>
              <a:t>2</a:t>
            </a:r>
            <a:r>
              <a:rPr lang="en-US" altLang="zh-CN" sz="2200" b="1">
                <a:latin typeface="Times New Roman" pitchFamily="18" charset="0"/>
              </a:rPr>
              <a:t>(</a:t>
            </a:r>
            <a:r>
              <a:rPr lang="zh-CN" altLang="zh-CN" sz="2200" b="1">
                <a:latin typeface="Times New Roman" pitchFamily="18" charset="0"/>
              </a:rPr>
              <a:t>量程</a:t>
            </a:r>
            <a:r>
              <a:rPr lang="en-US" altLang="zh-CN" sz="2200" b="1">
                <a:latin typeface="Times New Roman" pitchFamily="18" charset="0"/>
              </a:rPr>
              <a:t>100 mA)</a:t>
            </a:r>
            <a:r>
              <a:rPr lang="zh-CN" altLang="zh-CN" sz="2200" b="1">
                <a:latin typeface="Times New Roman" pitchFamily="18" charset="0"/>
              </a:rPr>
              <a:t>；</a:t>
            </a:r>
            <a:endParaRPr lang="zh-CN" altLang="zh-CN" sz="2200">
              <a:latin typeface="宋体" pitchFamily="2" charset="-122"/>
            </a:endParaRPr>
          </a:p>
          <a:p>
            <a:pPr algn="just" eaLnBrk="0" hangingPunct="0">
              <a:lnSpc>
                <a:spcPct val="130000"/>
              </a:lnSpc>
            </a:pPr>
            <a:r>
              <a:rPr lang="zh-CN" altLang="zh-CN" sz="2200" b="1">
                <a:latin typeface="Times New Roman" pitchFamily="18" charset="0"/>
              </a:rPr>
              <a:t>滑动变阻器</a:t>
            </a:r>
            <a:r>
              <a:rPr lang="en-US" altLang="zh-CN" sz="2200" b="1" i="1">
                <a:latin typeface="Times New Roman" pitchFamily="18" charset="0"/>
              </a:rPr>
              <a:t>R</a:t>
            </a:r>
            <a:r>
              <a:rPr lang="en-US" altLang="zh-CN" sz="2200" b="1">
                <a:latin typeface="Times New Roman" pitchFamily="18" charset="0"/>
              </a:rPr>
              <a:t>(</a:t>
            </a:r>
            <a:r>
              <a:rPr lang="zh-CN" altLang="zh-CN" sz="2200" b="1">
                <a:latin typeface="Times New Roman" pitchFamily="18" charset="0"/>
              </a:rPr>
              <a:t>最大阻值</a:t>
            </a:r>
            <a:r>
              <a:rPr lang="en-US" altLang="zh-CN" sz="2200" b="1">
                <a:latin typeface="Times New Roman" pitchFamily="18" charset="0"/>
              </a:rPr>
              <a:t>300 Ω)</a:t>
            </a:r>
            <a:r>
              <a:rPr lang="zh-CN" altLang="zh-CN" sz="2200" b="1">
                <a:latin typeface="Times New Roman" pitchFamily="18" charset="0"/>
              </a:rPr>
              <a:t>；</a:t>
            </a:r>
            <a:endParaRPr lang="zh-CN" altLang="zh-CN" sz="2200">
              <a:latin typeface="宋体" pitchFamily="2" charset="-122"/>
            </a:endParaRPr>
          </a:p>
          <a:p>
            <a:pPr algn="just" eaLnBrk="0" hangingPunct="0">
              <a:lnSpc>
                <a:spcPct val="130000"/>
              </a:lnSpc>
            </a:pPr>
            <a:r>
              <a:rPr lang="zh-CN" altLang="zh-CN" sz="2200" b="1">
                <a:latin typeface="Times New Roman" pitchFamily="18" charset="0"/>
              </a:rPr>
              <a:t>定值电阻</a:t>
            </a:r>
            <a:r>
              <a:rPr lang="en-US" altLang="zh-CN" sz="2200" b="1" i="1">
                <a:latin typeface="Times New Roman" pitchFamily="18" charset="0"/>
              </a:rPr>
              <a:t>R</a:t>
            </a:r>
            <a:r>
              <a:rPr lang="en-US" altLang="zh-CN" sz="2200" b="1" baseline="-25000">
                <a:latin typeface="Times New Roman" pitchFamily="18" charset="0"/>
              </a:rPr>
              <a:t>1</a:t>
            </a:r>
            <a:r>
              <a:rPr lang="en-US" altLang="zh-CN" sz="2200" b="1">
                <a:latin typeface="Times New Roman" pitchFamily="18" charset="0"/>
              </a:rPr>
              <a:t>(</a:t>
            </a:r>
            <a:r>
              <a:rPr lang="zh-CN" altLang="zh-CN" sz="2200" b="1">
                <a:latin typeface="Times New Roman" pitchFamily="18" charset="0"/>
              </a:rPr>
              <a:t>阻值为</a:t>
            </a:r>
            <a:r>
              <a:rPr lang="en-US" altLang="zh-CN" sz="2200" b="1">
                <a:latin typeface="Times New Roman" pitchFamily="18" charset="0"/>
              </a:rPr>
              <a:t>200 Ω</a:t>
            </a:r>
            <a:r>
              <a:rPr lang="zh-CN" altLang="zh-CN" sz="2200" b="1">
                <a:latin typeface="Times New Roman" pitchFamily="18" charset="0"/>
              </a:rPr>
              <a:t>，额定功率为</a:t>
            </a:r>
            <a:r>
              <a:rPr lang="en-US" altLang="zh-CN" sz="2200" b="1">
                <a:latin typeface="Times New Roman" pitchFamily="18" charset="0"/>
              </a:rPr>
              <a:t>1/8 W)</a:t>
            </a:r>
            <a:r>
              <a:rPr lang="zh-CN" altLang="zh-CN" sz="2200" b="1">
                <a:latin typeface="Times New Roman" pitchFamily="18" charset="0"/>
              </a:rPr>
              <a:t>；</a:t>
            </a:r>
            <a:endParaRPr lang="zh-CN" altLang="zh-CN" sz="2200">
              <a:latin typeface="宋体" pitchFamily="2" charset="-122"/>
            </a:endParaRPr>
          </a:p>
          <a:p>
            <a:pPr algn="just" eaLnBrk="0" hangingPunct="0">
              <a:lnSpc>
                <a:spcPct val="130000"/>
              </a:lnSpc>
            </a:pPr>
            <a:r>
              <a:rPr lang="zh-CN" altLang="zh-CN" sz="2200" b="1">
                <a:latin typeface="Times New Roman" pitchFamily="18" charset="0"/>
              </a:rPr>
              <a:t>定值电阻</a:t>
            </a:r>
            <a:r>
              <a:rPr lang="en-US" altLang="zh-CN" sz="2200" b="1" i="1">
                <a:latin typeface="Times New Roman" pitchFamily="18" charset="0"/>
              </a:rPr>
              <a:t>R</a:t>
            </a:r>
            <a:r>
              <a:rPr lang="en-US" altLang="zh-CN" sz="2200" b="1" baseline="-25000">
                <a:latin typeface="Times New Roman" pitchFamily="18" charset="0"/>
              </a:rPr>
              <a:t>2</a:t>
            </a:r>
            <a:r>
              <a:rPr lang="en-US" altLang="zh-CN" sz="2200" b="1">
                <a:latin typeface="Times New Roman" pitchFamily="18" charset="0"/>
              </a:rPr>
              <a:t>(</a:t>
            </a:r>
            <a:r>
              <a:rPr lang="zh-CN" altLang="zh-CN" sz="2200" b="1">
                <a:latin typeface="Times New Roman" pitchFamily="18" charset="0"/>
              </a:rPr>
              <a:t>阻值为</a:t>
            </a:r>
            <a:r>
              <a:rPr lang="en-US" altLang="zh-CN" sz="2200" b="1">
                <a:latin typeface="Times New Roman" pitchFamily="18" charset="0"/>
              </a:rPr>
              <a:t>220 Ω</a:t>
            </a:r>
            <a:r>
              <a:rPr lang="zh-CN" altLang="zh-CN" sz="2200" b="1">
                <a:latin typeface="Times New Roman" pitchFamily="18" charset="0"/>
              </a:rPr>
              <a:t>，额定功率为</a:t>
            </a:r>
            <a:r>
              <a:rPr lang="en-US" altLang="zh-CN" sz="2200" b="1">
                <a:latin typeface="Times New Roman" pitchFamily="18" charset="0"/>
              </a:rPr>
              <a:t>1 W)</a:t>
            </a:r>
            <a:r>
              <a:rPr lang="zh-CN" altLang="zh-CN" sz="2200" b="1">
                <a:latin typeface="Times New Roman" pitchFamily="18" charset="0"/>
              </a:rPr>
              <a:t>；</a:t>
            </a:r>
            <a:endParaRPr lang="zh-CN" altLang="zh-CN" sz="2200">
              <a:latin typeface="宋体" pitchFamily="2" charset="-122"/>
            </a:endParaRPr>
          </a:p>
          <a:p>
            <a:pPr algn="just" eaLnBrk="0" hangingPunct="0"/>
            <a:r>
              <a:rPr lang="zh-CN" altLang="zh-CN" sz="2200" b="1">
                <a:latin typeface="Times New Roman" pitchFamily="18" charset="0"/>
              </a:rPr>
              <a:t>开关</a:t>
            </a:r>
            <a:r>
              <a:rPr lang="en-US" altLang="zh-CN" sz="2200" b="1">
                <a:latin typeface="Times New Roman" pitchFamily="18" charset="0"/>
              </a:rPr>
              <a:t>S</a:t>
            </a:r>
            <a:r>
              <a:rPr lang="zh-CN" altLang="zh-CN" sz="2200" b="1">
                <a:latin typeface="Times New Roman" pitchFamily="18" charset="0"/>
              </a:rPr>
              <a:t>；导线若干。</a:t>
            </a:r>
            <a:endParaRPr lang="zh-CN" altLang="zh-CN" sz="2200">
              <a:latin typeface="宋体" pitchFamily="2" charset="-122"/>
            </a:endParaRPr>
          </a:p>
          <a:p>
            <a:pPr eaLnBrk="0" hangingPunct="0"/>
            <a:r>
              <a:rPr lang="zh-CN" altLang="zh-CN" sz="2200" b="1">
                <a:latin typeface="Times New Roman" pitchFamily="18" charset="0"/>
              </a:rPr>
              <a:t>测量数据如图</a:t>
            </a:r>
            <a:r>
              <a:rPr lang="zh-CN" altLang="en-US" sz="2200" b="1">
                <a:latin typeface="Times New Roman" pitchFamily="18" charset="0"/>
              </a:rPr>
              <a:t>右</a:t>
            </a:r>
            <a:r>
              <a:rPr lang="zh-CN" altLang="zh-CN" sz="2200" b="1">
                <a:latin typeface="Times New Roman" pitchFamily="18" charset="0"/>
              </a:rPr>
              <a:t>坐标纸上</a:t>
            </a:r>
            <a:r>
              <a:rPr lang="en-US" altLang="zh-CN" sz="2200" b="1" i="1">
                <a:latin typeface="Times New Roman" pitchFamily="18" charset="0"/>
              </a:rPr>
              <a:t>U</a:t>
            </a:r>
            <a:r>
              <a:rPr lang="zh-CN" altLang="zh-CN" sz="2200" b="1">
                <a:latin typeface="Times New Roman" pitchFamily="18" charset="0"/>
              </a:rPr>
              <a:t>－</a:t>
            </a:r>
            <a:r>
              <a:rPr lang="en-US" altLang="zh-CN" sz="2200" b="1" i="1">
                <a:latin typeface="Times New Roman" pitchFamily="18" charset="0"/>
              </a:rPr>
              <a:t>I</a:t>
            </a:r>
            <a:r>
              <a:rPr lang="zh-CN" altLang="zh-CN" sz="2200" b="1">
                <a:latin typeface="Times New Roman" pitchFamily="18" charset="0"/>
              </a:rPr>
              <a:t>图线所示。</a:t>
            </a:r>
            <a:endParaRPr lang="en-US" altLang="zh-CN" sz="2200" b="1">
              <a:solidFill>
                <a:srgbClr val="000000"/>
              </a:solidFill>
              <a:latin typeface="Times New Roman" pitchFamily="18" charset="0"/>
              <a:sym typeface="Times New Roman" pitchFamily="18" charset="0"/>
            </a:endParaRPr>
          </a:p>
        </p:txBody>
      </p:sp>
      <p:pic>
        <p:nvPicPr>
          <p:cNvPr id="26627" name="图片 6"/>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41788" y="1008063"/>
            <a:ext cx="4835525"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AutoShape 2"/>
          <p:cNvSpPr>
            <a:spLocks noChangeArrowheads="1"/>
          </p:cNvSpPr>
          <p:nvPr/>
        </p:nvSpPr>
        <p:spPr bwMode="gray">
          <a:xfrm>
            <a:off x="174625" y="620713"/>
            <a:ext cx="8831263" cy="5792787"/>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20483" name="Rectangle 3"/>
          <p:cNvSpPr>
            <a:spLocks noChangeArrowheads="1"/>
          </p:cNvSpPr>
          <p:nvPr/>
        </p:nvSpPr>
        <p:spPr bwMode="auto">
          <a:xfrm>
            <a:off x="220663" y="669925"/>
            <a:ext cx="8678862" cy="258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0" hangingPunct="0">
              <a:spcAft>
                <a:spcPts val="0"/>
              </a:spcAft>
              <a:buFontTx/>
              <a:buNone/>
              <a:defRPr/>
            </a:pPr>
            <a:r>
              <a:rPr lang="en-US" altLang="zh-CN" sz="2400" b="1" kern="100" dirty="0" smtClean="0">
                <a:latin typeface="Times New Roman" panose="02020603050405020304" pitchFamily="18" charset="0"/>
                <a:cs typeface="Courier New" panose="02070309020205020404" pitchFamily="49" charset="0"/>
                <a:sym typeface="+mn-ea"/>
              </a:rPr>
              <a:t>(1)</a:t>
            </a:r>
            <a:r>
              <a:rPr lang="zh-CN" altLang="zh-CN" sz="2400" b="1" kern="100" dirty="0" smtClean="0">
                <a:latin typeface="Times New Roman" panose="02020603050405020304" pitchFamily="18" charset="0"/>
                <a:cs typeface="Times New Roman" panose="02020603050405020304" pitchFamily="18" charset="0"/>
                <a:sym typeface="+mn-ea"/>
              </a:rPr>
              <a:t>在下面的虚线方框内画出合理的电路原理图，并标明所选器材的符号。</a:t>
            </a:r>
            <a:endParaRPr lang="zh-CN" altLang="zh-CN" sz="2400" kern="100" dirty="0" smtClean="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400" b="1" kern="100" dirty="0" smtClean="0">
                <a:latin typeface="Times New Roman" panose="02020603050405020304" pitchFamily="18" charset="0"/>
                <a:cs typeface="Courier New" panose="02070309020205020404" pitchFamily="49" charset="0"/>
                <a:sym typeface="+mn-ea"/>
              </a:rPr>
              <a:t>(2)</a:t>
            </a:r>
            <a:r>
              <a:rPr lang="zh-CN" altLang="zh-CN" sz="2400" b="1" kern="100" dirty="0" smtClean="0">
                <a:latin typeface="Times New Roman" panose="02020603050405020304" pitchFamily="18" charset="0"/>
                <a:cs typeface="Times New Roman" panose="02020603050405020304" pitchFamily="18" charset="0"/>
                <a:sym typeface="+mn-ea"/>
              </a:rPr>
              <a:t>在设计的电路中，选择定值电阻的根据是</a:t>
            </a:r>
            <a:r>
              <a:rPr lang="zh-CN" altLang="en-US" sz="2400" b="1" kern="100" dirty="0" smtClean="0">
                <a:latin typeface="Times New Roman" panose="02020603050405020304" pitchFamily="18" charset="0"/>
                <a:cs typeface="Times New Roman" panose="02020603050405020304" pitchFamily="18" charset="0"/>
                <a:sym typeface="+mn-ea"/>
              </a:rPr>
              <a:t>：</a:t>
            </a:r>
            <a:endParaRPr lang="en-US" altLang="zh-CN" sz="2400" b="1" kern="100" dirty="0" smtClean="0">
              <a:latin typeface="Times New Roman" panose="02020603050405020304" pitchFamily="18" charset="0"/>
              <a:cs typeface="Times New Roman" panose="02020603050405020304" pitchFamily="18" charset="0"/>
              <a:sym typeface="+mn-ea"/>
            </a:endParaRPr>
          </a:p>
          <a:p>
            <a:pPr algn="just" eaLnBrk="0" hangingPunct="0">
              <a:spcAft>
                <a:spcPts val="0"/>
              </a:spcAft>
              <a:buFontTx/>
              <a:buNone/>
              <a:defRPr/>
            </a:pPr>
            <a:r>
              <a:rPr lang="en-US" altLang="zh-CN" sz="2400" b="1" kern="100" dirty="0" smtClean="0">
                <a:latin typeface="Times New Roman" panose="02020603050405020304" pitchFamily="18" charset="0"/>
                <a:cs typeface="Courier New" panose="02070309020205020404" pitchFamily="49" charset="0"/>
                <a:sym typeface="+mn-ea"/>
              </a:rPr>
              <a:t>___________________________________________________</a:t>
            </a:r>
            <a:r>
              <a:rPr lang="zh-CN" altLang="zh-CN" sz="2400" b="1" kern="100" dirty="0" smtClean="0">
                <a:latin typeface="Times New Roman" panose="02020603050405020304" pitchFamily="18" charset="0"/>
                <a:cs typeface="Times New Roman" panose="02020603050405020304" pitchFamily="18" charset="0"/>
                <a:sym typeface="+mn-ea"/>
              </a:rPr>
              <a:t>。</a:t>
            </a:r>
            <a:endParaRPr lang="zh-CN" altLang="zh-CN" sz="2400" kern="100" dirty="0" smtClean="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400" b="1" kern="100" dirty="0" smtClean="0">
                <a:latin typeface="Times New Roman" panose="02020603050405020304" pitchFamily="18" charset="0"/>
                <a:cs typeface="Courier New" panose="02070309020205020404" pitchFamily="49" charset="0"/>
                <a:sym typeface="+mn-ea"/>
              </a:rPr>
              <a:t>(3)</a:t>
            </a:r>
            <a:r>
              <a:rPr lang="zh-CN" altLang="zh-CN" sz="2400" b="1" kern="100" dirty="0" smtClean="0">
                <a:latin typeface="Times New Roman" panose="02020603050405020304" pitchFamily="18" charset="0"/>
                <a:cs typeface="Times New Roman" panose="02020603050405020304" pitchFamily="18" charset="0"/>
                <a:sym typeface="+mn-ea"/>
              </a:rPr>
              <a:t>由</a:t>
            </a:r>
            <a:r>
              <a:rPr lang="en-US" altLang="zh-CN" sz="2400" b="1" i="1" kern="100" dirty="0" smtClean="0">
                <a:latin typeface="Times New Roman" panose="02020603050405020304" pitchFamily="18" charset="0"/>
                <a:cs typeface="Courier New" panose="02070309020205020404" pitchFamily="49" charset="0"/>
                <a:sym typeface="+mn-ea"/>
              </a:rPr>
              <a:t>U</a:t>
            </a:r>
            <a:r>
              <a:rPr lang="zh-CN" altLang="zh-CN" sz="2400" b="1" kern="100" dirty="0" smtClean="0">
                <a:latin typeface="Times New Roman" panose="02020603050405020304" pitchFamily="18" charset="0"/>
                <a:cs typeface="Times New Roman" panose="02020603050405020304" pitchFamily="18" charset="0"/>
                <a:sym typeface="+mn-ea"/>
              </a:rPr>
              <a:t>－</a:t>
            </a:r>
            <a:r>
              <a:rPr lang="en-US" altLang="zh-CN" sz="2400" b="1" i="1" kern="100" dirty="0" smtClean="0">
                <a:latin typeface="Times New Roman" panose="02020603050405020304" pitchFamily="18" charset="0"/>
                <a:cs typeface="Courier New" panose="02070309020205020404" pitchFamily="49" charset="0"/>
                <a:sym typeface="+mn-ea"/>
              </a:rPr>
              <a:t>I</a:t>
            </a:r>
            <a:r>
              <a:rPr lang="zh-CN" altLang="zh-CN" sz="2400" b="1" kern="100" dirty="0" smtClean="0">
                <a:latin typeface="Times New Roman" panose="02020603050405020304" pitchFamily="18" charset="0"/>
                <a:cs typeface="Times New Roman" panose="02020603050405020304" pitchFamily="18" charset="0"/>
                <a:sym typeface="+mn-ea"/>
              </a:rPr>
              <a:t>图线求得待测电池的内阻为</a:t>
            </a:r>
            <a:r>
              <a:rPr lang="en-US" altLang="zh-CN" sz="2400" b="1" kern="100" dirty="0" smtClean="0">
                <a:latin typeface="Times New Roman" panose="02020603050405020304" pitchFamily="18" charset="0"/>
                <a:cs typeface="Courier New" panose="02070309020205020404" pitchFamily="49" charset="0"/>
                <a:sym typeface="+mn-ea"/>
              </a:rPr>
              <a:t>________Ω</a:t>
            </a:r>
            <a:r>
              <a:rPr lang="zh-CN" altLang="zh-CN" sz="2400" b="1" kern="100" dirty="0" smtClean="0">
                <a:latin typeface="Times New Roman" panose="02020603050405020304" pitchFamily="18" charset="0"/>
                <a:cs typeface="Times New Roman" panose="02020603050405020304" pitchFamily="18" charset="0"/>
                <a:sym typeface="+mn-ea"/>
              </a:rPr>
              <a:t>。</a:t>
            </a:r>
            <a:endParaRPr lang="zh-CN" altLang="zh-CN" sz="2400" kern="100" dirty="0" smtClean="0">
              <a:latin typeface="宋体" panose="02010600030101010101" pitchFamily="2" charset="-122"/>
              <a:cs typeface="Courier New" panose="02070309020205020404" pitchFamily="49" charset="0"/>
              <a:sym typeface="+mn-ea"/>
            </a:endParaRPr>
          </a:p>
          <a:p>
            <a:pPr algn="just" eaLnBrk="0" hangingPunct="0">
              <a:spcAft>
                <a:spcPts val="0"/>
              </a:spcAft>
              <a:buFontTx/>
              <a:buNone/>
              <a:defRPr/>
            </a:pPr>
            <a:r>
              <a:rPr lang="en-US" altLang="zh-CN" sz="2400" b="1" kern="100" dirty="0" smtClean="0">
                <a:latin typeface="Times New Roman" panose="02020603050405020304" pitchFamily="18" charset="0"/>
                <a:cs typeface="Courier New" panose="02070309020205020404" pitchFamily="49" charset="0"/>
                <a:sym typeface="+mn-ea"/>
              </a:rPr>
              <a:t>(4)</a:t>
            </a:r>
            <a:r>
              <a:rPr lang="zh-CN" altLang="zh-CN" sz="2400" b="1" kern="100" dirty="0" smtClean="0">
                <a:latin typeface="Times New Roman" panose="02020603050405020304" pitchFamily="18" charset="0"/>
                <a:cs typeface="Times New Roman" panose="02020603050405020304" pitchFamily="18" charset="0"/>
                <a:sym typeface="+mn-ea"/>
              </a:rPr>
              <a:t>在你设计的电路中，产生系统误差的主要原因是</a:t>
            </a:r>
            <a:r>
              <a:rPr lang="zh-CN" altLang="en-US" sz="2400" b="1" kern="100" dirty="0" smtClean="0">
                <a:latin typeface="Times New Roman" panose="02020603050405020304" pitchFamily="18" charset="0"/>
                <a:cs typeface="Times New Roman" panose="02020603050405020304" pitchFamily="18" charset="0"/>
                <a:sym typeface="+mn-ea"/>
              </a:rPr>
              <a:t>：</a:t>
            </a:r>
            <a:endParaRPr lang="en-US" altLang="zh-CN" sz="2400" b="1" kern="100" dirty="0" smtClean="0">
              <a:latin typeface="Times New Roman" panose="02020603050405020304" pitchFamily="18" charset="0"/>
              <a:cs typeface="Times New Roman" panose="02020603050405020304" pitchFamily="18" charset="0"/>
              <a:sym typeface="+mn-ea"/>
            </a:endParaRPr>
          </a:p>
          <a:p>
            <a:pPr algn="just" eaLnBrk="0" hangingPunct="0">
              <a:spcAft>
                <a:spcPts val="0"/>
              </a:spcAft>
              <a:buFontTx/>
              <a:buNone/>
              <a:defRPr/>
            </a:pPr>
            <a:r>
              <a:rPr lang="en-US" altLang="zh-CN" sz="2400" b="1" kern="100" dirty="0" smtClean="0">
                <a:latin typeface="Times New Roman" panose="02020603050405020304" pitchFamily="18" charset="0"/>
                <a:cs typeface="Courier New" panose="02070309020205020404" pitchFamily="49" charset="0"/>
                <a:sym typeface="+mn-ea"/>
              </a:rPr>
              <a:t>___</a:t>
            </a:r>
            <a:r>
              <a:rPr lang="en-US" altLang="zh-CN" sz="2400" b="1" dirty="0" smtClean="0">
                <a:latin typeface="Times New Roman" panose="02020603050405020304" pitchFamily="18" charset="0"/>
                <a:sym typeface="+mn-ea"/>
              </a:rPr>
              <a:t>____________________</a:t>
            </a:r>
            <a:r>
              <a:rPr lang="zh-CN" altLang="zh-CN" sz="2400" b="1" dirty="0" smtClean="0">
                <a:latin typeface="Times New Roman" panose="02020603050405020304" pitchFamily="18" charset="0"/>
                <a:cs typeface="Times New Roman" panose="02020603050405020304" pitchFamily="18" charset="0"/>
                <a:sym typeface="+mn-ea"/>
              </a:rPr>
              <a:t>。</a:t>
            </a:r>
            <a:endParaRPr lang="en-US" altLang="zh-CN" sz="2200" b="1" dirty="0" smtClean="0">
              <a:solidFill>
                <a:srgbClr val="000000"/>
              </a:solidFill>
              <a:latin typeface="Times New Roman" panose="02020603050405020304" pitchFamily="18" charset="0"/>
              <a:sym typeface="Times New Roman" panose="02020603050405020304" pitchFamily="18" charset="0"/>
            </a:endParaRPr>
          </a:p>
        </p:txBody>
      </p:sp>
      <p:sp>
        <p:nvSpPr>
          <p:cNvPr id="36870" name="Text Box 6">
            <a:hlinkClick r:id="rId2" action="ppaction://hlinksldjump"/>
          </p:cNvPr>
          <p:cNvSpPr txBox="1">
            <a:spLocks noChangeArrowheads="1"/>
          </p:cNvSpPr>
          <p:nvPr/>
        </p:nvSpPr>
        <p:spPr bwMode="auto">
          <a:xfrm>
            <a:off x="8034528" y="6021363"/>
            <a:ext cx="971868"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a:sym typeface="+mn-ea"/>
              </a:rPr>
              <a:t>转</a:t>
            </a:r>
            <a:r>
              <a:rPr lang="zh-CN" altLang="en-US" dirty="0" smtClean="0">
                <a:sym typeface="+mn-ea"/>
              </a:rPr>
              <a:t>解析</a:t>
            </a:r>
          </a:p>
        </p:txBody>
      </p:sp>
      <p:sp>
        <p:nvSpPr>
          <p:cNvPr id="2" name="矩形 1"/>
          <p:cNvSpPr/>
          <p:nvPr/>
        </p:nvSpPr>
        <p:spPr>
          <a:xfrm>
            <a:off x="2435225" y="3479800"/>
            <a:ext cx="3340100" cy="2878138"/>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pic>
        <p:nvPicPr>
          <p:cNvPr id="3" name="图片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06675" y="3546475"/>
            <a:ext cx="2995613"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a:spLocks noChangeArrowheads="1"/>
          </p:cNvSpPr>
          <p:nvPr/>
        </p:nvSpPr>
        <p:spPr bwMode="auto">
          <a:xfrm>
            <a:off x="358775" y="1703388"/>
            <a:ext cx="7594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zh-CN" sz="2200" b="1">
                <a:solidFill>
                  <a:srgbClr val="FF0000"/>
                </a:solidFill>
                <a:latin typeface="Times New Roman" pitchFamily="18" charset="0"/>
              </a:rPr>
              <a:t>定值电阻在电路中的功率会超过</a:t>
            </a:r>
            <a:r>
              <a:rPr lang="en-US" altLang="zh-CN" sz="2200" b="1">
                <a:solidFill>
                  <a:srgbClr val="FF0000"/>
                </a:solidFill>
                <a:latin typeface="Times New Roman" pitchFamily="18" charset="0"/>
              </a:rPr>
              <a:t>1/8 W</a:t>
            </a:r>
            <a:r>
              <a:rPr lang="zh-CN" altLang="zh-CN" sz="2200" b="1">
                <a:solidFill>
                  <a:srgbClr val="FF0000"/>
                </a:solidFill>
                <a:latin typeface="Times New Roman" pitchFamily="18" charset="0"/>
              </a:rPr>
              <a:t>，</a:t>
            </a:r>
            <a:r>
              <a:rPr lang="en-US" altLang="zh-CN" sz="2200" b="1" i="1">
                <a:solidFill>
                  <a:srgbClr val="FF0000"/>
                </a:solidFill>
                <a:latin typeface="Times New Roman" pitchFamily="18" charset="0"/>
              </a:rPr>
              <a:t>R</a:t>
            </a:r>
            <a:r>
              <a:rPr lang="en-US" altLang="zh-CN" sz="2200" b="1" baseline="-25000">
                <a:solidFill>
                  <a:srgbClr val="FF0000"/>
                </a:solidFill>
                <a:latin typeface="Times New Roman" pitchFamily="18" charset="0"/>
              </a:rPr>
              <a:t>2</a:t>
            </a:r>
            <a:r>
              <a:rPr lang="zh-CN" altLang="zh-CN" sz="2200" b="1">
                <a:solidFill>
                  <a:srgbClr val="FF0000"/>
                </a:solidFill>
                <a:latin typeface="Times New Roman" pitchFamily="18" charset="0"/>
              </a:rPr>
              <a:t>的功率满足要求</a:t>
            </a:r>
            <a:endParaRPr lang="zh-CN" altLang="en-US" sz="2200">
              <a:solidFill>
                <a:srgbClr val="FF0000"/>
              </a:solidFill>
            </a:endParaRPr>
          </a:p>
        </p:txBody>
      </p:sp>
      <p:sp>
        <p:nvSpPr>
          <p:cNvPr id="5" name="矩形 4"/>
          <p:cNvSpPr>
            <a:spLocks noChangeArrowheads="1"/>
          </p:cNvSpPr>
          <p:nvPr/>
        </p:nvSpPr>
        <p:spPr bwMode="auto">
          <a:xfrm>
            <a:off x="5448300" y="2090738"/>
            <a:ext cx="700088"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300" b="1">
                <a:solidFill>
                  <a:srgbClr val="FF0000"/>
                </a:solidFill>
                <a:latin typeface="Times New Roman" pitchFamily="18" charset="0"/>
              </a:rPr>
              <a:t>51.0</a:t>
            </a:r>
            <a:endParaRPr lang="zh-CN" altLang="en-US" sz="2300">
              <a:solidFill>
                <a:srgbClr val="FF0000"/>
              </a:solidFill>
            </a:endParaRPr>
          </a:p>
        </p:txBody>
      </p:sp>
      <p:sp>
        <p:nvSpPr>
          <p:cNvPr id="6" name="矩形 5"/>
          <p:cNvSpPr/>
          <p:nvPr/>
        </p:nvSpPr>
        <p:spPr>
          <a:xfrm>
            <a:off x="358775" y="2787650"/>
            <a:ext cx="2852738" cy="446088"/>
          </a:xfrm>
          <a:prstGeom prst="rect">
            <a:avLst/>
          </a:prstGeom>
        </p:spPr>
        <p:txBody>
          <a:bodyPr wrap="none">
            <a:spAutoFit/>
          </a:bodyPr>
          <a:lstStyle/>
          <a:p>
            <a:pPr algn="just" eaLnBrk="0" hangingPunct="0">
              <a:spcAft>
                <a:spcPts val="0"/>
              </a:spcAft>
              <a:buFontTx/>
              <a:buNone/>
              <a:defRPr/>
            </a:pPr>
            <a:r>
              <a:rPr lang="zh-CN" altLang="zh-CN" sz="2300" b="1" kern="100" dirty="0">
                <a:solidFill>
                  <a:srgbClr val="FF0000"/>
                </a:solidFill>
                <a:latin typeface="Times New Roman" panose="02020603050405020304" pitchFamily="18" charset="0"/>
                <a:cs typeface="Times New Roman" panose="02020603050405020304" pitchFamily="18" charset="0"/>
                <a:sym typeface="+mn-ea"/>
              </a:rPr>
              <a:t>忽略了电压表的分流</a:t>
            </a:r>
            <a:endParaRPr lang="zh-CN" altLang="zh-CN" sz="2300" kern="100" dirty="0">
              <a:solidFill>
                <a:srgbClr val="FF0000"/>
              </a:solidFill>
              <a:latin typeface="宋体" panose="02010600030101010101" pitchFamily="2" charset="-122"/>
              <a:cs typeface="Courier New" panose="02070309020205020404" pitchFamily="49"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aphicFrame>
        <p:nvGraphicFramePr>
          <p:cNvPr id="28673" name="对象 1"/>
          <p:cNvGraphicFramePr>
            <a:graphicFrameLocks noChangeAspect="1"/>
          </p:cNvGraphicFramePr>
          <p:nvPr/>
        </p:nvGraphicFramePr>
        <p:xfrm>
          <a:off x="196850" y="579438"/>
          <a:ext cx="8731250" cy="5664200"/>
        </p:xfrm>
        <a:graphic>
          <a:graphicData uri="http://schemas.openxmlformats.org/presentationml/2006/ole">
            <mc:AlternateContent xmlns:mc="http://schemas.openxmlformats.org/markup-compatibility/2006">
              <mc:Choice xmlns:v="urn:schemas-microsoft-com:vml" Requires="v">
                <p:oleObj spid="_x0000_s28679" r:id="rId3" imgW="8815680" imgH="5715000" progId="Word.Document.8">
                  <p:embed/>
                </p:oleObj>
              </mc:Choice>
              <mc:Fallback>
                <p:oleObj r:id="rId3" imgW="8815680" imgH="5715000" progId="Word.Document.8">
                  <p:embed/>
                  <p:pic>
                    <p:nvPicPr>
                      <p:cNvPr id="0" name="对象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850" y="579438"/>
                        <a:ext cx="8731250"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2" name="Text Box 6">
            <a:hlinkClick r:id="rId5" action="ppaction://hlinksldjump"/>
          </p:cNvPr>
          <p:cNvSpPr txBox="1">
            <a:spLocks noChangeArrowheads="1"/>
          </p:cNvSpPr>
          <p:nvPr/>
        </p:nvSpPr>
        <p:spPr bwMode="auto">
          <a:xfrm>
            <a:off x="7934629" y="5988755"/>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smtClean="0">
                <a:sym typeface="+mn-ea"/>
              </a:rPr>
              <a:t>转原题</a:t>
            </a:r>
          </a:p>
        </p:txBody>
      </p:sp>
      <p:pic>
        <p:nvPicPr>
          <p:cNvPr id="6" name="图片 5"/>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22913" y="4473575"/>
            <a:ext cx="2055812"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0012" y="91228"/>
            <a:ext cx="6088063" cy="398571"/>
          </a:xfrm>
          <a:prstGeom prst="rect">
            <a:avLst/>
          </a:prstGeom>
          <a:ln/>
          <a:effectLst>
            <a:glow rad="101600">
              <a:schemeClr val="accent4">
                <a:satMod val="175000"/>
                <a:alpha val="40000"/>
              </a:schemeClr>
            </a:glow>
          </a:effectLst>
        </p:spPr>
        <p:txBody>
          <a:bodyPr lIns="0" tIns="0" rIns="0" bIns="0">
            <a:spAutoFit/>
          </a:bodyPr>
          <a:lstStyle/>
          <a:p>
            <a:pPr eaLnBrk="0" hangingPunct="0">
              <a:defRPr/>
            </a:pPr>
            <a:r>
              <a:rPr lang="zh-CN" altLang="en-US" sz="2800" b="1" kern="1200">
                <a:ln>
                  <a:solidFill>
                    <a:srgbClr val="FFFFFF"/>
                  </a:solidFill>
                </a:ln>
                <a:solidFill>
                  <a:srgbClr val="FF3300"/>
                </a:solidFill>
                <a:latin typeface="Times New Roman" panose="02020603050405020304" pitchFamily="18" charset="0"/>
                <a:ea typeface="华文行楷" panose="02010800040101010101" pitchFamily="2" charset="-122"/>
                <a:cs typeface="Times New Roman" panose="02020603050405020304" pitchFamily="18" charset="0"/>
              </a:rPr>
              <a:t>三、即学即练</a:t>
            </a:r>
          </a:p>
        </p:txBody>
      </p:sp>
      <p:sp>
        <p:nvSpPr>
          <p:cNvPr id="3" name="圆角矩形 2"/>
          <p:cNvSpPr/>
          <p:nvPr/>
        </p:nvSpPr>
        <p:spPr>
          <a:xfrm>
            <a:off x="2087577" y="3057357"/>
            <a:ext cx="4954155" cy="1070261"/>
          </a:xfrm>
          <a:prstGeom prst="roundRect">
            <a:avLst>
              <a:gd name="adj" fmla="val 34167"/>
            </a:avLst>
          </a:prstGeom>
          <a:gradFill flip="none" rotWithShape="1">
            <a:gsLst>
              <a:gs pos="78000">
                <a:srgbClr val="00B0F0"/>
              </a:gs>
              <a:gs pos="0">
                <a:schemeClr val="accent6">
                  <a:lumMod val="0"/>
                  <a:lumOff val="100000"/>
                </a:schemeClr>
              </a:gs>
              <a:gs pos="5000">
                <a:schemeClr val="accent6">
                  <a:lumMod val="0"/>
                  <a:lumOff val="100000"/>
                </a:schemeClr>
              </a:gs>
              <a:gs pos="100000">
                <a:srgbClr val="89E0FF"/>
              </a:gs>
            </a:gsLst>
            <a:path path="circle">
              <a:fillToRect r="100000" b="100000"/>
            </a:path>
            <a:tileRect l="-100000" t="-100000"/>
          </a:gradFill>
          <a:ln cmpd="thickThin">
            <a:solidFill>
              <a:srgbClr val="79DCFF"/>
            </a:solidFill>
          </a:ln>
          <a:effectLst>
            <a:outerShdw blurRad="44450" dist="27940" dir="5400000" algn="ctr">
              <a:srgbClr val="000000">
                <a:alpha val="32000"/>
              </a:srgbClr>
            </a:outerShdw>
            <a:softEdge rad="63500"/>
          </a:effectLst>
          <a:scene3d>
            <a:camera prst="orthographicFront">
              <a:rot lat="0" lon="0" rev="0"/>
            </a:camera>
            <a:lightRig rig="balanced" dir="t">
              <a:rot lat="0" lon="0" rev="8700000"/>
            </a:lightRig>
          </a:scene3d>
          <a:sp3d>
            <a:bevelT w="31750" h="38100"/>
          </a:sp3d>
        </p:spPr>
        <p:txBody>
          <a:bodyPr wrap="none" anchor="ctr"/>
          <a:lstStyle/>
          <a:p>
            <a:pPr marL="285750" indent="-285750" algn="ctr" fontAlgn="auto">
              <a:spcBef>
                <a:spcPts val="0"/>
              </a:spcBef>
              <a:spcAft>
                <a:spcPts val="0"/>
              </a:spcAft>
              <a:buClr>
                <a:srgbClr val="FF0000"/>
              </a:buClr>
              <a:buFont typeface="Wingdings" panose="05000000000000000000" pitchFamily="2" charset="2"/>
              <a:buChar char="Ø"/>
              <a:defRPr/>
            </a:pPr>
            <a:r>
              <a:rPr lang="en-US" altLang="zh-CN" sz="5400" b="1" dirty="0">
                <a:sym typeface="+mn-ea"/>
              </a:rPr>
              <a:t>3.</a:t>
            </a:r>
            <a:r>
              <a:rPr lang="zh-CN" altLang="en-US" sz="5400" b="1" dirty="0">
                <a:sym typeface="+mn-ea"/>
              </a:rPr>
              <a:t>即学即练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AutoShape 2"/>
          <p:cNvSpPr>
            <a:spLocks noChangeArrowheads="1"/>
          </p:cNvSpPr>
          <p:nvPr/>
        </p:nvSpPr>
        <p:spPr bwMode="gray">
          <a:xfrm>
            <a:off x="247650" y="642938"/>
            <a:ext cx="8699500" cy="5729287"/>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eaLnBrk="0" hangingPunct="0">
              <a:buFontTx/>
              <a:buNone/>
              <a:defRPr/>
            </a:pPr>
            <a:endParaRPr lang="zh-CN" altLang="en-US" kern="0" dirty="0">
              <a:solidFill>
                <a:prstClr val="white"/>
              </a:solidFill>
              <a:latin typeface="Calibri" panose="020F0502020204030204"/>
            </a:endParaRPr>
          </a:p>
        </p:txBody>
      </p:sp>
      <p:sp>
        <p:nvSpPr>
          <p:cNvPr id="30722" name="Rectangle 4"/>
          <p:cNvSpPr>
            <a:spLocks noChangeArrowheads="1"/>
          </p:cNvSpPr>
          <p:nvPr/>
        </p:nvSpPr>
        <p:spPr bwMode="auto">
          <a:xfrm>
            <a:off x="315913" y="765175"/>
            <a:ext cx="4046537"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en-US" altLang="zh-CN" sz="2400" b="1">
                <a:solidFill>
                  <a:srgbClr val="0000FF"/>
                </a:solidFill>
                <a:latin typeface="Times New Roman" pitchFamily="18" charset="0"/>
                <a:sym typeface="Times New Roman" pitchFamily="18" charset="0"/>
              </a:rPr>
              <a:t>【</a:t>
            </a:r>
            <a:r>
              <a:rPr lang="zh-CN" altLang="en-US" sz="2400" b="1">
                <a:solidFill>
                  <a:srgbClr val="0000FF"/>
                </a:solidFill>
                <a:latin typeface="Times New Roman" pitchFamily="18" charset="0"/>
                <a:sym typeface="Times New Roman" pitchFamily="18" charset="0"/>
              </a:rPr>
              <a:t>即学即练</a:t>
            </a:r>
            <a:r>
              <a:rPr lang="en-US" altLang="zh-CN" sz="2400" b="1">
                <a:solidFill>
                  <a:srgbClr val="0000FF"/>
                </a:solidFill>
                <a:latin typeface="Times New Roman" pitchFamily="18" charset="0"/>
                <a:sym typeface="Times New Roman" pitchFamily="18" charset="0"/>
              </a:rPr>
              <a:t>】</a:t>
            </a:r>
            <a:r>
              <a:rPr lang="zh-CN" altLang="en-US" sz="2400" b="1">
                <a:solidFill>
                  <a:srgbClr val="000000"/>
                </a:solidFill>
                <a:latin typeface="Times New Roman" pitchFamily="18" charset="0"/>
                <a:sym typeface="Times New Roman" pitchFamily="18" charset="0"/>
              </a:rPr>
              <a:t>某同学要测量一个由均匀新材料制成的圆柱体的电阻率</a:t>
            </a:r>
            <a:r>
              <a:rPr lang="en-US" altLang="zh-CN" sz="2400" b="1" i="1">
                <a:solidFill>
                  <a:srgbClr val="000000"/>
                </a:solidFill>
                <a:latin typeface="Times New Roman" pitchFamily="18" charset="0"/>
                <a:sym typeface="Times New Roman" pitchFamily="18" charset="0"/>
              </a:rPr>
              <a:t>ρ</a:t>
            </a:r>
            <a:r>
              <a:rPr lang="zh-CN" altLang="en-US" sz="2400" b="1">
                <a:solidFill>
                  <a:srgbClr val="000000"/>
                </a:solidFill>
                <a:latin typeface="Times New Roman" pitchFamily="18" charset="0"/>
                <a:sym typeface="Times New Roman" pitchFamily="18" charset="0"/>
              </a:rPr>
              <a:t>。步骤如下：</a:t>
            </a:r>
          </a:p>
          <a:p>
            <a:pPr>
              <a:lnSpc>
                <a:spcPct val="150000"/>
              </a:lnSpc>
            </a:pPr>
            <a:r>
              <a:rPr lang="zh-CN" altLang="en-US"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1</a:t>
            </a:r>
            <a:r>
              <a:rPr lang="zh-CN" altLang="en-US" sz="2400" b="1">
                <a:solidFill>
                  <a:srgbClr val="000000"/>
                </a:solidFill>
                <a:latin typeface="Times New Roman" pitchFamily="18" charset="0"/>
                <a:sym typeface="Times New Roman" pitchFamily="18" charset="0"/>
              </a:rPr>
              <a:t>）游标卡尺测量其长度如图甲所示，可知其长度为</a:t>
            </a:r>
            <a:r>
              <a:rPr lang="en-US" altLang="zh-CN" sz="2400" b="1">
                <a:solidFill>
                  <a:srgbClr val="000000"/>
                </a:solidFill>
                <a:latin typeface="Times New Roman" pitchFamily="18" charset="0"/>
                <a:sym typeface="Times New Roman" pitchFamily="18" charset="0"/>
              </a:rPr>
              <a:t>__________mm</a:t>
            </a:r>
            <a:r>
              <a:rPr lang="zh-CN" altLang="en-US" sz="2400" b="1">
                <a:solidFill>
                  <a:srgbClr val="000000"/>
                </a:solidFill>
                <a:latin typeface="Times New Roman" pitchFamily="18" charset="0"/>
                <a:sym typeface="Times New Roman" pitchFamily="18" charset="0"/>
              </a:rPr>
              <a:t>；</a:t>
            </a:r>
          </a:p>
          <a:p>
            <a:pPr>
              <a:lnSpc>
                <a:spcPct val="150000"/>
              </a:lnSpc>
            </a:pPr>
            <a:r>
              <a:rPr lang="zh-CN" altLang="en-US"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2</a:t>
            </a:r>
            <a:r>
              <a:rPr lang="zh-CN" altLang="en-US" sz="2400" b="1">
                <a:solidFill>
                  <a:srgbClr val="000000"/>
                </a:solidFill>
                <a:latin typeface="Times New Roman" pitchFamily="18" charset="0"/>
                <a:sym typeface="Times New Roman" pitchFamily="18" charset="0"/>
              </a:rPr>
              <a:t>）用螺旋测微器测量其直径如图乙所示，可知其直径为</a:t>
            </a:r>
            <a:r>
              <a:rPr lang="en-US" altLang="zh-CN" sz="2400" b="1">
                <a:solidFill>
                  <a:srgbClr val="000000"/>
                </a:solidFill>
                <a:latin typeface="Times New Roman" pitchFamily="18" charset="0"/>
                <a:sym typeface="Times New Roman" pitchFamily="18" charset="0"/>
              </a:rPr>
              <a:t>__________mm</a:t>
            </a:r>
            <a:r>
              <a:rPr lang="zh-CN" altLang="en-US" sz="2400" b="1">
                <a:solidFill>
                  <a:srgbClr val="000000"/>
                </a:solidFill>
                <a:latin typeface="Times New Roman" pitchFamily="18" charset="0"/>
                <a:sym typeface="Times New Roman" pitchFamily="18" charset="0"/>
              </a:rPr>
              <a:t>；</a:t>
            </a:r>
            <a:endParaRPr lang="zh-CN" altLang="en-US" sz="2400" b="1">
              <a:latin typeface="Times New Roman" pitchFamily="18" charset="0"/>
            </a:endParaRPr>
          </a:p>
        </p:txBody>
      </p:sp>
      <p:sp>
        <p:nvSpPr>
          <p:cNvPr id="34821" name="Text Box 5"/>
          <p:cNvSpPr txBox="1">
            <a:spLocks noChangeArrowheads="1"/>
          </p:cNvSpPr>
          <p:nvPr/>
        </p:nvSpPr>
        <p:spPr bwMode="auto">
          <a:xfrm>
            <a:off x="581025" y="3597275"/>
            <a:ext cx="83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3300"/>
                </a:solidFill>
                <a:latin typeface="Times New Roman" pitchFamily="18" charset="0"/>
              </a:rPr>
              <a:t>50.15</a:t>
            </a:r>
          </a:p>
        </p:txBody>
      </p:sp>
      <p:pic>
        <p:nvPicPr>
          <p:cNvPr id="2" name="图片 1"/>
          <p:cNvPicPr>
            <a:picLocks noChangeAspect="1"/>
          </p:cNvPicPr>
          <p:nvPr/>
        </p:nvPicPr>
        <p:blipFill>
          <a:blip r:embed="rId2">
            <a:duotone>
              <a:prstClr val="black"/>
              <a:schemeClr val="accent6">
                <a:tint val="45000"/>
                <a:satMod val="400000"/>
              </a:schemeClr>
            </a:duotone>
          </a:blip>
          <a:stretch>
            <a:fillRect/>
          </a:stretch>
        </p:blipFill>
        <p:spPr>
          <a:xfrm>
            <a:off x="4475314" y="806193"/>
            <a:ext cx="4308779" cy="1984888"/>
          </a:xfrm>
          <a:prstGeom prst="rect">
            <a:avLst/>
          </a:prstGeom>
          <a:ln>
            <a:noFill/>
          </a:ln>
          <a:effectLst>
            <a:outerShdw blurRad="292100" dist="139700" dir="2700000" algn="tl" rotWithShape="0">
              <a:srgbClr val="333333">
                <a:alpha val="65000"/>
              </a:srgbClr>
            </a:outerShdw>
          </a:effectLst>
        </p:spPr>
      </p:pic>
      <p:pic>
        <p:nvPicPr>
          <p:cNvPr id="3" name="图片 2"/>
          <p:cNvPicPr>
            <a:picLocks noChangeAspect="1"/>
          </p:cNvPicPr>
          <p:nvPr/>
        </p:nvPicPr>
        <p:blipFill>
          <a:blip r:embed="rId3">
            <a:duotone>
              <a:prstClr val="black"/>
              <a:schemeClr val="accent6">
                <a:tint val="45000"/>
                <a:satMod val="400000"/>
              </a:schemeClr>
            </a:duotone>
          </a:blip>
          <a:stretch>
            <a:fillRect/>
          </a:stretch>
        </p:blipFill>
        <p:spPr>
          <a:xfrm>
            <a:off x="5078216" y="3275728"/>
            <a:ext cx="3102974" cy="2801819"/>
          </a:xfrm>
          <a:prstGeom prst="rect">
            <a:avLst/>
          </a:prstGeom>
          <a:ln>
            <a:noFill/>
          </a:ln>
          <a:effectLst>
            <a:outerShdw blurRad="292100" dist="139700" dir="2700000" algn="tl" rotWithShape="0">
              <a:srgbClr val="333333">
                <a:alpha val="65000"/>
              </a:srgbClr>
            </a:outerShdw>
          </a:effectLst>
        </p:spPr>
      </p:pic>
      <p:sp>
        <p:nvSpPr>
          <p:cNvPr id="12" name="Text Box 5"/>
          <p:cNvSpPr txBox="1">
            <a:spLocks noChangeArrowheads="1"/>
          </p:cNvSpPr>
          <p:nvPr/>
        </p:nvSpPr>
        <p:spPr bwMode="auto">
          <a:xfrm>
            <a:off x="581025" y="5251450"/>
            <a:ext cx="83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3300"/>
                </a:solidFill>
                <a:latin typeface="Times New Roman" pitchFamily="18" charset="0"/>
              </a:rPr>
              <a:t>4.700</a:t>
            </a:r>
          </a:p>
        </p:txBody>
      </p:sp>
      <p:sp>
        <p:nvSpPr>
          <p:cNvPr id="15" name="Line 7"/>
          <p:cNvSpPr>
            <a:spLocks noChangeShapeType="1"/>
          </p:cNvSpPr>
          <p:nvPr/>
        </p:nvSpPr>
        <p:spPr bwMode="auto">
          <a:xfrm flipV="1">
            <a:off x="5241925" y="1865313"/>
            <a:ext cx="9525" cy="10731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a:lstStyle/>
          <a:p>
            <a:endParaRPr lang="zh-CN" altLang="en-US"/>
          </a:p>
        </p:txBody>
      </p:sp>
      <p:sp>
        <p:nvSpPr>
          <p:cNvPr id="16" name="Line 7"/>
          <p:cNvSpPr>
            <a:spLocks noChangeShapeType="1"/>
          </p:cNvSpPr>
          <p:nvPr/>
        </p:nvSpPr>
        <p:spPr bwMode="auto">
          <a:xfrm flipV="1">
            <a:off x="6300788" y="4554538"/>
            <a:ext cx="561975" cy="801687"/>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a:lstStyle/>
          <a:p>
            <a:endParaRPr lang="zh-CN" altLang="en-US"/>
          </a:p>
        </p:txBody>
      </p:sp>
      <p:sp>
        <p:nvSpPr>
          <p:cNvPr id="6" name="文本框 5"/>
          <p:cNvSpPr txBox="1">
            <a:spLocks noChangeArrowheads="1"/>
          </p:cNvSpPr>
          <p:nvPr/>
        </p:nvSpPr>
        <p:spPr bwMode="auto">
          <a:xfrm>
            <a:off x="5057775" y="5346700"/>
            <a:ext cx="14589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zh-CN" altLang="en-US" sz="2400" b="1">
                <a:solidFill>
                  <a:srgbClr val="0000FF"/>
                </a:solidFill>
                <a:latin typeface="楷体" pitchFamily="49" charset="-122"/>
                <a:ea typeface="楷体" pitchFamily="49" charset="-122"/>
                <a:sym typeface="Times New Roman" pitchFamily="18" charset="0"/>
              </a:rPr>
              <a:t>主尺与游标尺重合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nodeType="afterGroup">
                            <p:stCondLst>
                              <p:cond delay="500"/>
                            </p:stCondLst>
                            <p:childTnLst>
                              <p:par>
                                <p:cTn id="9" presetID="35" presetClass="emph" presetSubtype="0" repeatCount="2000" fill="hold" grpId="1" nodeType="afterEffect">
                                  <p:stCondLst>
                                    <p:cond delay="0"/>
                                  </p:stCondLst>
                                  <p:childTnLst>
                                    <p:anim calcmode="discrete" valueType="str">
                                      <p:cBhvr>
                                        <p:cTn id="10" dur="467" fill="hold"/>
                                        <p:tgtEl>
                                          <p:spTgt spid="15"/>
                                        </p:tgtEl>
                                        <p:attrNameLst>
                                          <p:attrName>style.visibility</p:attrName>
                                        </p:attrNameLst>
                                      </p:cBhvr>
                                      <p:tavLst>
                                        <p:tav tm="0">
                                          <p:val>
                                            <p:strVal val="hidden"/>
                                          </p:val>
                                        </p:tav>
                                        <p:tav tm="50000">
                                          <p:val>
                                            <p:strVal val="visible"/>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32" fill="hold" grpId="0" nodeType="clickEffect">
                                  <p:stCondLst>
                                    <p:cond delay="0"/>
                                  </p:stCondLst>
                                  <p:childTnLst>
                                    <p:set>
                                      <p:cBhvr>
                                        <p:cTn id="14" dur="1" fill="hold">
                                          <p:stCondLst>
                                            <p:cond delay="0"/>
                                          </p:stCondLst>
                                        </p:cTn>
                                        <p:tgtEl>
                                          <p:spTgt spid="34821"/>
                                        </p:tgtEl>
                                        <p:attrNameLst>
                                          <p:attrName>style.visibility</p:attrName>
                                        </p:attrNameLst>
                                      </p:cBhvr>
                                      <p:to>
                                        <p:strVal val="visible"/>
                                      </p:to>
                                    </p:set>
                                    <p:anim calcmode="lin" valueType="num">
                                      <p:cBhvr>
                                        <p:cTn id="15" dur="500" fill="hold"/>
                                        <p:tgtEl>
                                          <p:spTgt spid="34821"/>
                                        </p:tgtEl>
                                        <p:attrNameLst>
                                          <p:attrName>ppt_w</p:attrName>
                                        </p:attrNameLst>
                                      </p:cBhvr>
                                      <p:tavLst>
                                        <p:tav tm="0">
                                          <p:val>
                                            <p:strVal val="4*#ppt_w"/>
                                          </p:val>
                                        </p:tav>
                                        <p:tav tm="100000">
                                          <p:val>
                                            <p:strVal val="#ppt_w"/>
                                          </p:val>
                                        </p:tav>
                                      </p:tavLst>
                                    </p:anim>
                                    <p:anim calcmode="lin" valueType="num">
                                      <p:cBhvr>
                                        <p:cTn id="16" dur="500" fill="hold"/>
                                        <p:tgtEl>
                                          <p:spTgt spid="34821"/>
                                        </p:tgtEl>
                                        <p:attrNameLst>
                                          <p:attrName>ppt_h</p:attrName>
                                        </p:attrNameLst>
                                      </p:cBhvr>
                                      <p:tavLst>
                                        <p:tav tm="0">
                                          <p:val>
                                            <p:strVal val="4*#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nodeType="afterGroup">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par>
                          <p:cTn id="28" fill="hold" nodeType="afterGroup">
                            <p:stCondLst>
                              <p:cond delay="1000"/>
                            </p:stCondLst>
                            <p:childTnLst>
                              <p:par>
                                <p:cTn id="29" presetID="35" presetClass="emph" presetSubtype="0" repeatCount="2000" fill="hold" grpId="1" nodeType="afterEffect">
                                  <p:stCondLst>
                                    <p:cond delay="0"/>
                                  </p:stCondLst>
                                  <p:childTnLst>
                                    <p:anim calcmode="discrete" valueType="str">
                                      <p:cBhvr>
                                        <p:cTn id="30" dur="467"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32"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strVal val="4*#ppt_w"/>
                                          </p:val>
                                        </p:tav>
                                        <p:tav tm="100000">
                                          <p:val>
                                            <p:strVal val="#ppt_w"/>
                                          </p:val>
                                        </p:tav>
                                      </p:tavLst>
                                    </p:anim>
                                    <p:anim calcmode="lin" valueType="num">
                                      <p:cBhvr>
                                        <p:cTn id="36" dur="500" fill="hold"/>
                                        <p:tgtEl>
                                          <p:spTgt spid="1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P spid="12" grpId="0"/>
      <p:bldP spid="15" grpId="0" animBg="1"/>
      <p:bldP spid="15" grpId="1" animBg="1"/>
      <p:bldP spid="16" grpId="0" animBg="1"/>
      <p:bldP spid="16" grpId="1"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AutoShape 2"/>
          <p:cNvSpPr>
            <a:spLocks noChangeArrowheads="1"/>
          </p:cNvSpPr>
          <p:nvPr/>
        </p:nvSpPr>
        <p:spPr bwMode="gray">
          <a:xfrm>
            <a:off x="247650" y="642938"/>
            <a:ext cx="8699500" cy="1328737"/>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31746" name="Rectangle 3"/>
          <p:cNvSpPr>
            <a:spLocks noChangeArrowheads="1"/>
          </p:cNvSpPr>
          <p:nvPr/>
        </p:nvSpPr>
        <p:spPr bwMode="auto">
          <a:xfrm>
            <a:off x="528638" y="744538"/>
            <a:ext cx="81089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3</a:t>
            </a:r>
            <a:r>
              <a:rPr lang="zh-CN" altLang="zh-CN" sz="2400" b="1">
                <a:solidFill>
                  <a:srgbClr val="000000"/>
                </a:solidFill>
                <a:latin typeface="Times New Roman" pitchFamily="18" charset="0"/>
                <a:sym typeface="Times New Roman" pitchFamily="18" charset="0"/>
              </a:rPr>
              <a:t>）选用多用电表的电阻“×</a:t>
            </a:r>
            <a:r>
              <a:rPr lang="en-US" altLang="zh-CN" sz="2400" b="1">
                <a:solidFill>
                  <a:srgbClr val="000000"/>
                </a:solidFill>
                <a:latin typeface="Times New Roman" pitchFamily="18" charset="0"/>
                <a:sym typeface="Times New Roman" pitchFamily="18" charset="0"/>
              </a:rPr>
              <a:t>1</a:t>
            </a:r>
            <a:r>
              <a:rPr lang="zh-CN" altLang="zh-CN" sz="2400" b="1">
                <a:solidFill>
                  <a:srgbClr val="000000"/>
                </a:solidFill>
                <a:latin typeface="Times New Roman" pitchFamily="18" charset="0"/>
                <a:sym typeface="Times New Roman" pitchFamily="18" charset="0"/>
              </a:rPr>
              <a:t>”挡，按正确的操作步骤测此圆柱体的电阻，表盘的示数如图所示，则该电阻的阻值约为</a:t>
            </a:r>
            <a:r>
              <a:rPr lang="zh-CN" altLang="zh-CN" sz="2400" b="1" u="sng">
                <a:solidFill>
                  <a:srgbClr val="000000"/>
                </a:solidFill>
                <a:latin typeface="Times New Roman" pitchFamily="18" charset="0"/>
                <a:sym typeface="Times New Roman" pitchFamily="18" charset="0"/>
              </a:rPr>
              <a:t>　　　　</a:t>
            </a:r>
            <a:r>
              <a:rPr lang="zh-CN" altLang="zh-CN" sz="2400" b="1">
                <a:solidFill>
                  <a:srgbClr val="000000"/>
                </a:solidFill>
                <a:latin typeface="Times New Roman" pitchFamily="18" charset="0"/>
                <a:sym typeface="Times New Roman" pitchFamily="18" charset="0"/>
              </a:rPr>
              <a:t>Ω；</a:t>
            </a:r>
            <a:endParaRPr lang="en-US" altLang="zh-CN" sz="2400" b="1">
              <a:solidFill>
                <a:srgbClr val="000000"/>
              </a:solidFill>
              <a:latin typeface="Times New Roman" pitchFamily="18" charset="0"/>
              <a:sym typeface="Times New Roman" pitchFamily="18" charset="0"/>
            </a:endParaRPr>
          </a:p>
        </p:txBody>
      </p:sp>
      <p:sp>
        <p:nvSpPr>
          <p:cNvPr id="35844" name="Text Box 4"/>
          <p:cNvSpPr txBox="1">
            <a:spLocks noChangeArrowheads="1"/>
          </p:cNvSpPr>
          <p:nvPr/>
        </p:nvSpPr>
        <p:spPr bwMode="auto">
          <a:xfrm>
            <a:off x="927100" y="1484313"/>
            <a:ext cx="1066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22</a:t>
            </a:r>
          </a:p>
        </p:txBody>
      </p:sp>
      <p:pic>
        <p:nvPicPr>
          <p:cNvPr id="31748" name="Picture 63"/>
          <p:cNvPicPr>
            <a:picLocks noChangeAspect="1" noChangeArrowheads="1"/>
          </p:cNvPicPr>
          <p:nvPr/>
        </p:nvPicPr>
        <p:blipFill>
          <a:blip r:embed="rId2">
            <a:extLst>
              <a:ext uri="{28A0092B-C50C-407E-A947-70E740481C1C}">
                <a14:useLocalDpi xmlns:a14="http://schemas.microsoft.com/office/drawing/2010/main" val="0"/>
              </a:ext>
            </a:extLst>
          </a:blip>
          <a:srcRect l="1627" t="1483" r="1019" b="2756"/>
          <a:stretch>
            <a:fillRect/>
          </a:stretch>
        </p:blipFill>
        <p:spPr bwMode="auto">
          <a:xfrm>
            <a:off x="866775" y="2038350"/>
            <a:ext cx="7800975"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Line 7"/>
          <p:cNvSpPr>
            <a:spLocks noChangeShapeType="1"/>
          </p:cNvSpPr>
          <p:nvPr/>
        </p:nvSpPr>
        <p:spPr bwMode="auto">
          <a:xfrm flipV="1">
            <a:off x="3716338" y="2971800"/>
            <a:ext cx="374650" cy="962025"/>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a:lstStyle/>
          <a:p>
            <a:endParaRPr lang="zh-CN" altLang="en-US"/>
          </a:p>
        </p:txBody>
      </p:sp>
      <p:sp>
        <p:nvSpPr>
          <p:cNvPr id="25" name="文本框 24"/>
          <p:cNvSpPr txBox="1">
            <a:spLocks noChangeArrowheads="1"/>
          </p:cNvSpPr>
          <p:nvPr/>
        </p:nvSpPr>
        <p:spPr bwMode="auto">
          <a:xfrm>
            <a:off x="2257425" y="3933825"/>
            <a:ext cx="1458913" cy="368300"/>
          </a:xfrm>
          <a:prstGeom prst="rect">
            <a:avLst/>
          </a:prstGeom>
          <a:solidFill>
            <a:srgbClr val="79DC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zh-CN" altLang="en-US" sz="2400" b="1">
                <a:solidFill>
                  <a:srgbClr val="0000FF"/>
                </a:solidFill>
                <a:latin typeface="楷体" pitchFamily="49" charset="-122"/>
                <a:ea typeface="楷体" pitchFamily="49" charset="-122"/>
                <a:sym typeface="Times New Roman" pitchFamily="18" charset="0"/>
              </a:rPr>
              <a:t>读此刻度</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par>
                          <p:cTn id="8" fill="hold" nodeType="afterGroup">
                            <p:stCondLst>
                              <p:cond delay="500"/>
                            </p:stCondLst>
                            <p:childTnLst>
                              <p:par>
                                <p:cTn id="9" presetID="35" presetClass="emph" presetSubtype="0" repeatCount="2000" fill="hold" grpId="1" nodeType="afterEffect">
                                  <p:stCondLst>
                                    <p:cond delay="0"/>
                                  </p:stCondLst>
                                  <p:childTnLst>
                                    <p:anim calcmode="discrete" valueType="str">
                                      <p:cBhvr>
                                        <p:cTn id="10" dur="467" fill="hold"/>
                                        <p:tgtEl>
                                          <p:spTgt spid="24"/>
                                        </p:tgtEl>
                                        <p:attrNameLst>
                                          <p:attrName>style.visibility</p:attrName>
                                        </p:attrNameLst>
                                      </p:cBhvr>
                                      <p:tavLst>
                                        <p:tav tm="0">
                                          <p:val>
                                            <p:strVal val="hidden"/>
                                          </p:val>
                                        </p:tav>
                                        <p:tav tm="50000">
                                          <p:val>
                                            <p:strVal val="visible"/>
                                          </p:val>
                                        </p:tav>
                                      </p:tavLst>
                                    </p:anim>
                                  </p:childTnLst>
                                </p:cTn>
                              </p:par>
                            </p:childTnLst>
                          </p:cTn>
                        </p:par>
                        <p:par>
                          <p:cTn id="11" fill="hold" nodeType="afterGroup">
                            <p:stCondLst>
                              <p:cond delay="1434"/>
                            </p:stCondLst>
                            <p:childTnLst>
                              <p:par>
                                <p:cTn id="12" presetID="53" presetClass="entr" presetSubtype="16"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5844"/>
                                        </p:tgtEl>
                                        <p:attrNameLst>
                                          <p:attrName>style.visibility</p:attrName>
                                        </p:attrNameLst>
                                      </p:cBhvr>
                                      <p:to>
                                        <p:strVal val="visible"/>
                                      </p:to>
                                    </p:set>
                                    <p:anim calcmode="lin" valueType="num">
                                      <p:cBhvr>
                                        <p:cTn id="21" dur="500" fill="hold"/>
                                        <p:tgtEl>
                                          <p:spTgt spid="35844"/>
                                        </p:tgtEl>
                                        <p:attrNameLst>
                                          <p:attrName>ppt_w</p:attrName>
                                        </p:attrNameLst>
                                      </p:cBhvr>
                                      <p:tavLst>
                                        <p:tav tm="0">
                                          <p:val>
                                            <p:fltVal val="0"/>
                                          </p:val>
                                        </p:tav>
                                        <p:tav tm="100000">
                                          <p:val>
                                            <p:strVal val="#ppt_w"/>
                                          </p:val>
                                        </p:tav>
                                      </p:tavLst>
                                    </p:anim>
                                    <p:anim calcmode="lin" valueType="num">
                                      <p:cBhvr>
                                        <p:cTn id="22" dur="500" fill="hold"/>
                                        <p:tgtEl>
                                          <p:spTgt spid="35844"/>
                                        </p:tgtEl>
                                        <p:attrNameLst>
                                          <p:attrName>ppt_h</p:attrName>
                                        </p:attrNameLst>
                                      </p:cBhvr>
                                      <p:tavLst>
                                        <p:tav tm="0">
                                          <p:val>
                                            <p:fltVal val="0"/>
                                          </p:val>
                                        </p:tav>
                                        <p:tav tm="100000">
                                          <p:val>
                                            <p:strVal val="#ppt_h"/>
                                          </p:val>
                                        </p:tav>
                                      </p:tavLst>
                                    </p:anim>
                                    <p:animEffect transition="in" filter="fade">
                                      <p:cBhvr>
                                        <p:cTn id="23"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P spid="24" grpId="0" animBg="1"/>
      <p:bldP spid="24" grpId="1"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AutoShape 2"/>
          <p:cNvSpPr>
            <a:spLocks noChangeArrowheads="1"/>
          </p:cNvSpPr>
          <p:nvPr/>
        </p:nvSpPr>
        <p:spPr bwMode="gray">
          <a:xfrm>
            <a:off x="187325" y="681038"/>
            <a:ext cx="8831263" cy="5737225"/>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buFontTx/>
              <a:buNone/>
              <a:defRPr/>
            </a:pPr>
            <a:endParaRPr lang="zh-CN" altLang="en-US" kern="0">
              <a:solidFill>
                <a:prstClr val="white"/>
              </a:solidFill>
              <a:latin typeface="Calibri" panose="020F0502020204030204"/>
            </a:endParaRPr>
          </a:p>
        </p:txBody>
      </p:sp>
      <p:sp>
        <p:nvSpPr>
          <p:cNvPr id="32770" name="Rectangle 3"/>
          <p:cNvSpPr>
            <a:spLocks noChangeArrowheads="1"/>
          </p:cNvSpPr>
          <p:nvPr/>
        </p:nvSpPr>
        <p:spPr bwMode="auto">
          <a:xfrm>
            <a:off x="233363" y="755650"/>
            <a:ext cx="84836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0" hangingPunct="0">
              <a:lnSpc>
                <a:spcPct val="125000"/>
              </a:lnSpc>
            </a:pPr>
            <a:r>
              <a:rPr lang="zh-CN" altLang="zh-CN" sz="2200" b="1">
                <a:solidFill>
                  <a:srgbClr val="000000"/>
                </a:solidFill>
                <a:latin typeface="Times New Roman" pitchFamily="18" charset="0"/>
                <a:sym typeface="Times New Roman" pitchFamily="18" charset="0"/>
              </a:rPr>
              <a:t>（</a:t>
            </a:r>
            <a:r>
              <a:rPr lang="en-US" altLang="zh-CN" sz="2200" b="1">
                <a:solidFill>
                  <a:srgbClr val="000000"/>
                </a:solidFill>
                <a:latin typeface="Times New Roman" pitchFamily="18" charset="0"/>
                <a:sym typeface="Times New Roman" pitchFamily="18" charset="0"/>
              </a:rPr>
              <a:t>4</a:t>
            </a:r>
            <a:r>
              <a:rPr lang="zh-CN" altLang="zh-CN" sz="2200" b="1">
                <a:solidFill>
                  <a:srgbClr val="000000"/>
                </a:solidFill>
                <a:latin typeface="Times New Roman" pitchFamily="18" charset="0"/>
                <a:sym typeface="Times New Roman" pitchFamily="18" charset="0"/>
              </a:rPr>
              <a:t>）为更精确地测量其电阻，可供选择的器材如下：</a:t>
            </a:r>
          </a:p>
          <a:p>
            <a:pPr eaLnBrk="0" hangingPunct="0">
              <a:lnSpc>
                <a:spcPct val="125000"/>
              </a:lnSpc>
            </a:pPr>
            <a:r>
              <a:rPr lang="zh-CN" altLang="zh-CN" sz="2200" b="1">
                <a:solidFill>
                  <a:srgbClr val="000000"/>
                </a:solidFill>
                <a:latin typeface="Times New Roman" pitchFamily="18" charset="0"/>
                <a:sym typeface="Times New Roman" pitchFamily="18" charset="0"/>
              </a:rPr>
              <a:t>电流表</a:t>
            </a:r>
            <a:r>
              <a:rPr lang="en-US" altLang="zh-CN" sz="2200" b="1">
                <a:solidFill>
                  <a:srgbClr val="000000"/>
                </a:solidFill>
                <a:latin typeface="Times New Roman" pitchFamily="18" charset="0"/>
                <a:sym typeface="Times New Roman" pitchFamily="18" charset="0"/>
              </a:rPr>
              <a:t>A</a:t>
            </a:r>
            <a:r>
              <a:rPr lang="en-US" altLang="zh-CN" sz="2200" b="1" baseline="-25000">
                <a:solidFill>
                  <a:srgbClr val="000000"/>
                </a:solidFill>
                <a:latin typeface="Times New Roman" pitchFamily="18" charset="0"/>
                <a:sym typeface="Times New Roman" pitchFamily="18" charset="0"/>
              </a:rPr>
              <a:t>1</a:t>
            </a:r>
            <a:r>
              <a:rPr lang="zh-CN" altLang="zh-CN" sz="2200" b="1">
                <a:solidFill>
                  <a:srgbClr val="000000"/>
                </a:solidFill>
                <a:latin typeface="Times New Roman" pitchFamily="18" charset="0"/>
                <a:sym typeface="Times New Roman" pitchFamily="18" charset="0"/>
              </a:rPr>
              <a:t>（量程</a:t>
            </a:r>
            <a:r>
              <a:rPr lang="en-US" altLang="zh-CN" sz="2200" b="1">
                <a:solidFill>
                  <a:srgbClr val="000000"/>
                </a:solidFill>
                <a:latin typeface="Times New Roman" pitchFamily="18" charset="0"/>
                <a:sym typeface="Times New Roman" pitchFamily="18" charset="0"/>
              </a:rPr>
              <a:t>300 mA</a:t>
            </a:r>
            <a:r>
              <a:rPr lang="zh-CN" altLang="zh-CN" sz="2200" b="1">
                <a:solidFill>
                  <a:srgbClr val="000000"/>
                </a:solidFill>
                <a:latin typeface="Times New Roman" pitchFamily="18" charset="0"/>
                <a:sym typeface="Times New Roman" pitchFamily="18" charset="0"/>
              </a:rPr>
              <a:t>，内阻约为</a:t>
            </a:r>
            <a:r>
              <a:rPr lang="en-US" altLang="zh-CN" sz="2200" b="1">
                <a:solidFill>
                  <a:srgbClr val="000000"/>
                </a:solidFill>
                <a:latin typeface="Times New Roman" pitchFamily="18" charset="0"/>
                <a:sym typeface="Times New Roman" pitchFamily="18" charset="0"/>
              </a:rPr>
              <a:t>2 </a:t>
            </a:r>
            <a:r>
              <a:rPr lang="zh-CN" altLang="zh-CN" sz="2200" b="1">
                <a:solidFill>
                  <a:srgbClr val="000000"/>
                </a:solidFill>
                <a:latin typeface="Times New Roman" pitchFamily="18" charset="0"/>
                <a:sym typeface="Times New Roman" pitchFamily="18" charset="0"/>
              </a:rPr>
              <a:t>Ω）；</a:t>
            </a:r>
          </a:p>
          <a:p>
            <a:pPr eaLnBrk="0" hangingPunct="0">
              <a:lnSpc>
                <a:spcPct val="125000"/>
              </a:lnSpc>
            </a:pPr>
            <a:r>
              <a:rPr lang="zh-CN" altLang="zh-CN" sz="2200" b="1">
                <a:solidFill>
                  <a:srgbClr val="000000"/>
                </a:solidFill>
                <a:latin typeface="Times New Roman" pitchFamily="18" charset="0"/>
                <a:sym typeface="Times New Roman" pitchFamily="18" charset="0"/>
              </a:rPr>
              <a:t>电流表</a:t>
            </a:r>
            <a:r>
              <a:rPr lang="en-US" altLang="zh-CN" sz="2200" b="1">
                <a:solidFill>
                  <a:srgbClr val="000000"/>
                </a:solidFill>
                <a:latin typeface="Times New Roman" pitchFamily="18" charset="0"/>
                <a:sym typeface="Times New Roman" pitchFamily="18" charset="0"/>
              </a:rPr>
              <a:t>A</a:t>
            </a:r>
            <a:r>
              <a:rPr lang="en-US" altLang="zh-CN" sz="2200" b="1" baseline="-25000">
                <a:solidFill>
                  <a:srgbClr val="000000"/>
                </a:solidFill>
                <a:latin typeface="Times New Roman" pitchFamily="18" charset="0"/>
                <a:sym typeface="Times New Roman" pitchFamily="18" charset="0"/>
              </a:rPr>
              <a:t>2</a:t>
            </a:r>
            <a:r>
              <a:rPr lang="zh-CN" altLang="zh-CN" sz="2200" b="1">
                <a:solidFill>
                  <a:srgbClr val="000000"/>
                </a:solidFill>
                <a:latin typeface="Times New Roman" pitchFamily="18" charset="0"/>
                <a:sym typeface="Times New Roman" pitchFamily="18" charset="0"/>
              </a:rPr>
              <a:t>（量程</a:t>
            </a:r>
            <a:r>
              <a:rPr lang="en-US" altLang="zh-CN" sz="2200" b="1">
                <a:solidFill>
                  <a:srgbClr val="000000"/>
                </a:solidFill>
                <a:latin typeface="Times New Roman" pitchFamily="18" charset="0"/>
                <a:sym typeface="Times New Roman" pitchFamily="18" charset="0"/>
              </a:rPr>
              <a:t>150 mA</a:t>
            </a:r>
            <a:r>
              <a:rPr lang="zh-CN" altLang="zh-CN" sz="2200" b="1">
                <a:solidFill>
                  <a:srgbClr val="000000"/>
                </a:solidFill>
                <a:latin typeface="Times New Roman" pitchFamily="18" charset="0"/>
                <a:sym typeface="Times New Roman" pitchFamily="18" charset="0"/>
              </a:rPr>
              <a:t>，内阻约为</a:t>
            </a:r>
            <a:r>
              <a:rPr lang="en-US" altLang="zh-CN" sz="2200" b="1">
                <a:solidFill>
                  <a:srgbClr val="000000"/>
                </a:solidFill>
                <a:latin typeface="Times New Roman" pitchFamily="18" charset="0"/>
                <a:sym typeface="Times New Roman" pitchFamily="18" charset="0"/>
              </a:rPr>
              <a:t>10 </a:t>
            </a:r>
            <a:r>
              <a:rPr lang="zh-CN" altLang="zh-CN" sz="2200" b="1">
                <a:solidFill>
                  <a:srgbClr val="000000"/>
                </a:solidFill>
                <a:latin typeface="Times New Roman" pitchFamily="18" charset="0"/>
                <a:sym typeface="Times New Roman" pitchFamily="18" charset="0"/>
              </a:rPr>
              <a:t>Ω）；</a:t>
            </a:r>
          </a:p>
          <a:p>
            <a:pPr eaLnBrk="0" hangingPunct="0">
              <a:lnSpc>
                <a:spcPct val="125000"/>
              </a:lnSpc>
            </a:pPr>
            <a:r>
              <a:rPr lang="zh-CN" altLang="zh-CN" sz="2200" b="1">
                <a:solidFill>
                  <a:srgbClr val="000000"/>
                </a:solidFill>
                <a:latin typeface="Times New Roman" pitchFamily="18" charset="0"/>
                <a:sym typeface="Times New Roman" pitchFamily="18" charset="0"/>
              </a:rPr>
              <a:t>电压表</a:t>
            </a:r>
            <a:r>
              <a:rPr lang="en-US" altLang="zh-CN" sz="2200" b="1">
                <a:solidFill>
                  <a:srgbClr val="000000"/>
                </a:solidFill>
                <a:latin typeface="Times New Roman" pitchFamily="18" charset="0"/>
                <a:sym typeface="Times New Roman" pitchFamily="18" charset="0"/>
              </a:rPr>
              <a:t>V</a:t>
            </a:r>
            <a:r>
              <a:rPr lang="en-US" altLang="zh-CN" sz="2200" b="1" baseline="-25000">
                <a:solidFill>
                  <a:srgbClr val="000000"/>
                </a:solidFill>
                <a:latin typeface="Times New Roman" pitchFamily="18" charset="0"/>
                <a:sym typeface="Times New Roman" pitchFamily="18" charset="0"/>
              </a:rPr>
              <a:t>1</a:t>
            </a:r>
            <a:r>
              <a:rPr lang="zh-CN" altLang="zh-CN" sz="2200" b="1">
                <a:solidFill>
                  <a:srgbClr val="000000"/>
                </a:solidFill>
                <a:latin typeface="Times New Roman" pitchFamily="18" charset="0"/>
                <a:sym typeface="Times New Roman" pitchFamily="18" charset="0"/>
              </a:rPr>
              <a:t>（量程</a:t>
            </a:r>
            <a:r>
              <a:rPr lang="en-US" altLang="zh-CN" sz="2200" b="1">
                <a:solidFill>
                  <a:srgbClr val="000000"/>
                </a:solidFill>
                <a:latin typeface="Times New Roman" pitchFamily="18" charset="0"/>
                <a:sym typeface="Times New Roman" pitchFamily="18" charset="0"/>
              </a:rPr>
              <a:t>1 V</a:t>
            </a:r>
            <a:r>
              <a:rPr lang="zh-CN" altLang="zh-CN" sz="2200" b="1">
                <a:solidFill>
                  <a:srgbClr val="000000"/>
                </a:solidFill>
                <a:latin typeface="Times New Roman" pitchFamily="18" charset="0"/>
                <a:sym typeface="Times New Roman" pitchFamily="18" charset="0"/>
              </a:rPr>
              <a:t>，内阻</a:t>
            </a:r>
            <a:r>
              <a:rPr lang="en-US" altLang="zh-CN" sz="2200" b="1" i="1">
                <a:solidFill>
                  <a:srgbClr val="000000"/>
                </a:solidFill>
                <a:latin typeface="Times New Roman" pitchFamily="18" charset="0"/>
                <a:sym typeface="Times New Roman" pitchFamily="18" charset="0"/>
              </a:rPr>
              <a:t>r</a:t>
            </a:r>
            <a:r>
              <a:rPr lang="zh-CN" altLang="zh-CN" sz="2200" b="1">
                <a:solidFill>
                  <a:srgbClr val="000000"/>
                </a:solidFill>
                <a:latin typeface="Times New Roman" pitchFamily="18" charset="0"/>
                <a:sym typeface="Times New Roman" pitchFamily="18" charset="0"/>
              </a:rPr>
              <a:t>＝</a:t>
            </a:r>
            <a:r>
              <a:rPr lang="en-US" altLang="zh-CN" sz="2200" b="1">
                <a:solidFill>
                  <a:srgbClr val="000000"/>
                </a:solidFill>
                <a:latin typeface="Times New Roman" pitchFamily="18" charset="0"/>
                <a:sym typeface="Times New Roman" pitchFamily="18" charset="0"/>
              </a:rPr>
              <a:t>1 000 </a:t>
            </a:r>
            <a:r>
              <a:rPr lang="zh-CN" altLang="zh-CN" sz="2200" b="1">
                <a:solidFill>
                  <a:srgbClr val="000000"/>
                </a:solidFill>
                <a:latin typeface="Times New Roman" pitchFamily="18" charset="0"/>
                <a:sym typeface="Times New Roman" pitchFamily="18" charset="0"/>
              </a:rPr>
              <a:t>Ω）；</a:t>
            </a:r>
          </a:p>
          <a:p>
            <a:pPr eaLnBrk="0" hangingPunct="0">
              <a:lnSpc>
                <a:spcPct val="125000"/>
              </a:lnSpc>
            </a:pPr>
            <a:r>
              <a:rPr lang="zh-CN" altLang="zh-CN" sz="2200" b="1">
                <a:solidFill>
                  <a:srgbClr val="000000"/>
                </a:solidFill>
                <a:latin typeface="Times New Roman" pitchFamily="18" charset="0"/>
                <a:sym typeface="Times New Roman" pitchFamily="18" charset="0"/>
              </a:rPr>
              <a:t>电压表</a:t>
            </a:r>
            <a:r>
              <a:rPr lang="en-US" altLang="zh-CN" sz="2200" b="1">
                <a:solidFill>
                  <a:srgbClr val="000000"/>
                </a:solidFill>
                <a:latin typeface="Times New Roman" pitchFamily="18" charset="0"/>
                <a:sym typeface="Times New Roman" pitchFamily="18" charset="0"/>
              </a:rPr>
              <a:t>V</a:t>
            </a:r>
            <a:r>
              <a:rPr lang="en-US" altLang="zh-CN" sz="2200" b="1" baseline="-25000">
                <a:solidFill>
                  <a:srgbClr val="000000"/>
                </a:solidFill>
                <a:latin typeface="Times New Roman" pitchFamily="18" charset="0"/>
                <a:sym typeface="Times New Roman" pitchFamily="18" charset="0"/>
              </a:rPr>
              <a:t>2</a:t>
            </a:r>
            <a:r>
              <a:rPr lang="zh-CN" altLang="zh-CN" sz="2200" b="1">
                <a:solidFill>
                  <a:srgbClr val="000000"/>
                </a:solidFill>
                <a:latin typeface="Times New Roman" pitchFamily="18" charset="0"/>
                <a:sym typeface="Times New Roman" pitchFamily="18" charset="0"/>
              </a:rPr>
              <a:t>（量程</a:t>
            </a:r>
            <a:r>
              <a:rPr lang="en-US" altLang="zh-CN" sz="2200" b="1">
                <a:solidFill>
                  <a:srgbClr val="000000"/>
                </a:solidFill>
                <a:latin typeface="Times New Roman" pitchFamily="18" charset="0"/>
                <a:sym typeface="Times New Roman" pitchFamily="18" charset="0"/>
              </a:rPr>
              <a:t>15 V</a:t>
            </a:r>
            <a:r>
              <a:rPr lang="zh-CN" altLang="zh-CN" sz="2200" b="1">
                <a:solidFill>
                  <a:srgbClr val="000000"/>
                </a:solidFill>
                <a:latin typeface="Times New Roman" pitchFamily="18" charset="0"/>
                <a:sym typeface="Times New Roman" pitchFamily="18" charset="0"/>
              </a:rPr>
              <a:t>，内阻约为</a:t>
            </a:r>
            <a:r>
              <a:rPr lang="en-US" altLang="zh-CN" sz="2200" b="1">
                <a:solidFill>
                  <a:srgbClr val="000000"/>
                </a:solidFill>
                <a:latin typeface="Times New Roman" pitchFamily="18" charset="0"/>
                <a:sym typeface="Times New Roman" pitchFamily="18" charset="0"/>
              </a:rPr>
              <a:t>3 000 </a:t>
            </a:r>
            <a:r>
              <a:rPr lang="zh-CN" altLang="zh-CN" sz="2200" b="1">
                <a:solidFill>
                  <a:srgbClr val="000000"/>
                </a:solidFill>
                <a:latin typeface="Times New Roman" pitchFamily="18" charset="0"/>
                <a:sym typeface="Times New Roman" pitchFamily="18" charset="0"/>
              </a:rPr>
              <a:t>Ω）；</a:t>
            </a:r>
          </a:p>
          <a:p>
            <a:pPr eaLnBrk="0" hangingPunct="0">
              <a:lnSpc>
                <a:spcPct val="125000"/>
              </a:lnSpc>
            </a:pPr>
            <a:r>
              <a:rPr lang="zh-CN" altLang="zh-CN" sz="2200" b="1">
                <a:solidFill>
                  <a:srgbClr val="000000"/>
                </a:solidFill>
                <a:latin typeface="Times New Roman" pitchFamily="18" charset="0"/>
                <a:sym typeface="Times New Roman" pitchFamily="18" charset="0"/>
              </a:rPr>
              <a:t>定值电阻</a:t>
            </a:r>
            <a:r>
              <a:rPr lang="en-US" altLang="zh-CN" sz="2200" b="1" i="1">
                <a:solidFill>
                  <a:srgbClr val="000000"/>
                </a:solidFill>
                <a:latin typeface="Times New Roman" pitchFamily="18" charset="0"/>
                <a:sym typeface="Times New Roman" pitchFamily="18" charset="0"/>
              </a:rPr>
              <a:t>R</a:t>
            </a:r>
            <a:r>
              <a:rPr lang="en-US" altLang="zh-CN" sz="2200" b="1" baseline="-25000">
                <a:solidFill>
                  <a:srgbClr val="000000"/>
                </a:solidFill>
                <a:latin typeface="Times New Roman" pitchFamily="18" charset="0"/>
                <a:sym typeface="Times New Roman" pitchFamily="18" charset="0"/>
              </a:rPr>
              <a:t>0</a:t>
            </a:r>
            <a:r>
              <a:rPr lang="zh-CN" altLang="zh-CN" sz="2200" b="1">
                <a:solidFill>
                  <a:srgbClr val="000000"/>
                </a:solidFill>
                <a:latin typeface="Times New Roman" pitchFamily="18" charset="0"/>
                <a:sym typeface="Times New Roman" pitchFamily="18" charset="0"/>
              </a:rPr>
              <a:t>＝</a:t>
            </a:r>
            <a:r>
              <a:rPr lang="en-US" altLang="zh-CN" sz="2200" b="1">
                <a:solidFill>
                  <a:srgbClr val="000000"/>
                </a:solidFill>
                <a:latin typeface="Times New Roman" pitchFamily="18" charset="0"/>
                <a:sym typeface="Times New Roman" pitchFamily="18" charset="0"/>
              </a:rPr>
              <a:t>1 000 </a:t>
            </a:r>
            <a:r>
              <a:rPr lang="zh-CN" altLang="zh-CN" sz="2200" b="1">
                <a:solidFill>
                  <a:srgbClr val="000000"/>
                </a:solidFill>
                <a:latin typeface="Times New Roman" pitchFamily="18" charset="0"/>
                <a:sym typeface="Times New Roman" pitchFamily="18" charset="0"/>
              </a:rPr>
              <a:t>Ω；</a:t>
            </a:r>
          </a:p>
          <a:p>
            <a:pPr eaLnBrk="0" hangingPunct="0">
              <a:lnSpc>
                <a:spcPct val="125000"/>
              </a:lnSpc>
            </a:pPr>
            <a:r>
              <a:rPr lang="zh-CN" altLang="zh-CN" sz="2200" b="1">
                <a:solidFill>
                  <a:srgbClr val="000000"/>
                </a:solidFill>
                <a:latin typeface="Times New Roman" pitchFamily="18" charset="0"/>
                <a:sym typeface="Times New Roman" pitchFamily="18" charset="0"/>
              </a:rPr>
              <a:t>滑动变阻器</a:t>
            </a:r>
            <a:r>
              <a:rPr lang="en-US" altLang="zh-CN" sz="2200" b="1" i="1">
                <a:solidFill>
                  <a:srgbClr val="000000"/>
                </a:solidFill>
                <a:latin typeface="Times New Roman" pitchFamily="18" charset="0"/>
                <a:sym typeface="Times New Roman" pitchFamily="18" charset="0"/>
              </a:rPr>
              <a:t>R</a:t>
            </a:r>
            <a:r>
              <a:rPr lang="en-US" altLang="zh-CN" sz="2200" b="1" baseline="-25000">
                <a:solidFill>
                  <a:srgbClr val="000000"/>
                </a:solidFill>
                <a:latin typeface="Times New Roman" pitchFamily="18" charset="0"/>
                <a:sym typeface="Times New Roman" pitchFamily="18" charset="0"/>
              </a:rPr>
              <a:t>1</a:t>
            </a:r>
            <a:r>
              <a:rPr lang="zh-CN" altLang="zh-CN" sz="2200" b="1">
                <a:solidFill>
                  <a:srgbClr val="000000"/>
                </a:solidFill>
                <a:latin typeface="Times New Roman" pitchFamily="18" charset="0"/>
                <a:sym typeface="Times New Roman" pitchFamily="18" charset="0"/>
              </a:rPr>
              <a:t>（最大阻值为</a:t>
            </a:r>
            <a:r>
              <a:rPr lang="en-US" altLang="zh-CN" sz="2200" b="1">
                <a:solidFill>
                  <a:srgbClr val="000000"/>
                </a:solidFill>
                <a:latin typeface="Times New Roman" pitchFamily="18" charset="0"/>
                <a:sym typeface="Times New Roman" pitchFamily="18" charset="0"/>
              </a:rPr>
              <a:t>5 </a:t>
            </a:r>
            <a:r>
              <a:rPr lang="zh-CN" altLang="zh-CN" sz="2200" b="1">
                <a:solidFill>
                  <a:srgbClr val="000000"/>
                </a:solidFill>
                <a:latin typeface="Times New Roman" pitchFamily="18" charset="0"/>
                <a:sym typeface="Times New Roman" pitchFamily="18" charset="0"/>
              </a:rPr>
              <a:t>Ω）；</a:t>
            </a:r>
          </a:p>
          <a:p>
            <a:pPr eaLnBrk="0" hangingPunct="0">
              <a:lnSpc>
                <a:spcPct val="125000"/>
              </a:lnSpc>
            </a:pPr>
            <a:r>
              <a:rPr lang="zh-CN" altLang="zh-CN" sz="2200" b="1">
                <a:solidFill>
                  <a:srgbClr val="000000"/>
                </a:solidFill>
                <a:latin typeface="Times New Roman" pitchFamily="18" charset="0"/>
                <a:sym typeface="Times New Roman" pitchFamily="18" charset="0"/>
              </a:rPr>
              <a:t>滑动变阻器</a:t>
            </a:r>
            <a:r>
              <a:rPr lang="en-US" altLang="zh-CN" sz="2200" b="1" i="1">
                <a:solidFill>
                  <a:srgbClr val="000000"/>
                </a:solidFill>
                <a:latin typeface="Times New Roman" pitchFamily="18" charset="0"/>
                <a:sym typeface="Times New Roman" pitchFamily="18" charset="0"/>
              </a:rPr>
              <a:t>R</a:t>
            </a:r>
            <a:r>
              <a:rPr lang="en-US" altLang="zh-CN" sz="2200" b="1" baseline="-25000">
                <a:solidFill>
                  <a:srgbClr val="000000"/>
                </a:solidFill>
                <a:latin typeface="Times New Roman" pitchFamily="18" charset="0"/>
                <a:sym typeface="Times New Roman" pitchFamily="18" charset="0"/>
              </a:rPr>
              <a:t>2</a:t>
            </a:r>
            <a:r>
              <a:rPr lang="zh-CN" altLang="zh-CN" sz="2200" b="1">
                <a:solidFill>
                  <a:srgbClr val="000000"/>
                </a:solidFill>
                <a:latin typeface="Times New Roman" pitchFamily="18" charset="0"/>
                <a:sym typeface="Times New Roman" pitchFamily="18" charset="0"/>
              </a:rPr>
              <a:t>（最大阻值为</a:t>
            </a:r>
            <a:r>
              <a:rPr lang="en-US" altLang="zh-CN" sz="2200" b="1">
                <a:solidFill>
                  <a:srgbClr val="000000"/>
                </a:solidFill>
                <a:latin typeface="Times New Roman" pitchFamily="18" charset="0"/>
                <a:sym typeface="Times New Roman" pitchFamily="18" charset="0"/>
              </a:rPr>
              <a:t>1 000 </a:t>
            </a:r>
            <a:r>
              <a:rPr lang="zh-CN" altLang="zh-CN" sz="2200" b="1">
                <a:solidFill>
                  <a:srgbClr val="000000"/>
                </a:solidFill>
                <a:latin typeface="Times New Roman" pitchFamily="18" charset="0"/>
                <a:sym typeface="Times New Roman" pitchFamily="18" charset="0"/>
              </a:rPr>
              <a:t>Ω）；</a:t>
            </a:r>
          </a:p>
          <a:p>
            <a:pPr eaLnBrk="0" hangingPunct="0">
              <a:lnSpc>
                <a:spcPct val="125000"/>
              </a:lnSpc>
            </a:pPr>
            <a:r>
              <a:rPr lang="zh-CN" altLang="zh-CN" sz="2200" b="1">
                <a:solidFill>
                  <a:srgbClr val="000000"/>
                </a:solidFill>
                <a:latin typeface="Times New Roman" pitchFamily="18" charset="0"/>
                <a:sym typeface="Times New Roman" pitchFamily="18" charset="0"/>
              </a:rPr>
              <a:t>电源</a:t>
            </a:r>
            <a:r>
              <a:rPr lang="en-US" altLang="zh-CN" sz="2200" b="1" i="1">
                <a:solidFill>
                  <a:srgbClr val="000000"/>
                </a:solidFill>
                <a:latin typeface="Times New Roman" pitchFamily="18" charset="0"/>
                <a:sym typeface="Times New Roman" pitchFamily="18" charset="0"/>
              </a:rPr>
              <a:t>E</a:t>
            </a:r>
            <a:r>
              <a:rPr lang="zh-CN" altLang="zh-CN" sz="2200" b="1">
                <a:solidFill>
                  <a:srgbClr val="000000"/>
                </a:solidFill>
                <a:latin typeface="Times New Roman" pitchFamily="18" charset="0"/>
                <a:sym typeface="Times New Roman" pitchFamily="18" charset="0"/>
              </a:rPr>
              <a:t>（电动势约为</a:t>
            </a:r>
            <a:r>
              <a:rPr lang="en-US" altLang="zh-CN" sz="2200" b="1">
                <a:solidFill>
                  <a:srgbClr val="000000"/>
                </a:solidFill>
                <a:latin typeface="Times New Roman" pitchFamily="18" charset="0"/>
                <a:sym typeface="Times New Roman" pitchFamily="18" charset="0"/>
              </a:rPr>
              <a:t>4 V</a:t>
            </a:r>
            <a:r>
              <a:rPr lang="zh-CN" altLang="zh-CN" sz="2200" b="1">
                <a:solidFill>
                  <a:srgbClr val="000000"/>
                </a:solidFill>
                <a:latin typeface="Times New Roman" pitchFamily="18" charset="0"/>
                <a:sym typeface="Times New Roman" pitchFamily="18" charset="0"/>
              </a:rPr>
              <a:t>，内阻</a:t>
            </a:r>
            <a:r>
              <a:rPr lang="en-US" altLang="zh-CN" sz="2200" b="1" i="1">
                <a:solidFill>
                  <a:srgbClr val="000000"/>
                </a:solidFill>
                <a:latin typeface="Times New Roman" pitchFamily="18" charset="0"/>
                <a:sym typeface="Times New Roman" pitchFamily="18" charset="0"/>
              </a:rPr>
              <a:t>r</a:t>
            </a:r>
            <a:r>
              <a:rPr lang="zh-CN" altLang="zh-CN" sz="2200" b="1">
                <a:solidFill>
                  <a:srgbClr val="000000"/>
                </a:solidFill>
                <a:latin typeface="Times New Roman" pitchFamily="18" charset="0"/>
                <a:sym typeface="Times New Roman" pitchFamily="18" charset="0"/>
              </a:rPr>
              <a:t>约为</a:t>
            </a:r>
            <a:r>
              <a:rPr lang="en-US" altLang="zh-CN" sz="2200" b="1">
                <a:solidFill>
                  <a:srgbClr val="000000"/>
                </a:solidFill>
                <a:latin typeface="Times New Roman" pitchFamily="18" charset="0"/>
                <a:sym typeface="Times New Roman" pitchFamily="18" charset="0"/>
              </a:rPr>
              <a:t>1 </a:t>
            </a:r>
            <a:r>
              <a:rPr lang="zh-CN" altLang="zh-CN" sz="2200" b="1">
                <a:solidFill>
                  <a:srgbClr val="000000"/>
                </a:solidFill>
                <a:latin typeface="Times New Roman" pitchFamily="18" charset="0"/>
                <a:sym typeface="Times New Roman" pitchFamily="18" charset="0"/>
              </a:rPr>
              <a:t>Ω）；</a:t>
            </a:r>
          </a:p>
          <a:p>
            <a:pPr eaLnBrk="0" hangingPunct="0">
              <a:lnSpc>
                <a:spcPct val="125000"/>
              </a:lnSpc>
            </a:pPr>
            <a:r>
              <a:rPr lang="zh-CN" altLang="zh-CN" sz="2200" b="1">
                <a:solidFill>
                  <a:srgbClr val="000000"/>
                </a:solidFill>
                <a:latin typeface="Times New Roman" pitchFamily="18" charset="0"/>
                <a:sym typeface="Times New Roman" pitchFamily="18" charset="0"/>
              </a:rPr>
              <a:t>开关，导线若干。</a:t>
            </a:r>
          </a:p>
          <a:p>
            <a:pPr eaLnBrk="0" hangingPunct="0">
              <a:lnSpc>
                <a:spcPct val="125000"/>
              </a:lnSpc>
            </a:pPr>
            <a:r>
              <a:rPr lang="zh-CN" altLang="zh-CN" sz="2200" b="1">
                <a:solidFill>
                  <a:srgbClr val="000000"/>
                </a:solidFill>
                <a:latin typeface="Times New Roman" pitchFamily="18" charset="0"/>
                <a:sym typeface="Times New Roman" pitchFamily="18" charset="0"/>
              </a:rPr>
              <a:t>为了使测量尽量准确，测量时电表读数不得小于其量程的，电压表应选</a:t>
            </a:r>
            <a:r>
              <a:rPr lang="zh-CN" altLang="zh-CN" sz="2200" b="1" u="sng">
                <a:solidFill>
                  <a:srgbClr val="000000"/>
                </a:solidFill>
                <a:latin typeface="Times New Roman" pitchFamily="18" charset="0"/>
                <a:sym typeface="Times New Roman" pitchFamily="18" charset="0"/>
              </a:rPr>
              <a:t>　　</a:t>
            </a:r>
            <a:r>
              <a:rPr lang="zh-CN" altLang="zh-CN" sz="2200" b="1">
                <a:solidFill>
                  <a:srgbClr val="000000"/>
                </a:solidFill>
                <a:latin typeface="Times New Roman" pitchFamily="18" charset="0"/>
                <a:sym typeface="Times New Roman" pitchFamily="18" charset="0"/>
              </a:rPr>
              <a:t>，电流表应选</a:t>
            </a:r>
            <a:r>
              <a:rPr lang="zh-CN" altLang="zh-CN" sz="2200" b="1" u="sng">
                <a:solidFill>
                  <a:srgbClr val="000000"/>
                </a:solidFill>
                <a:latin typeface="Times New Roman" pitchFamily="18" charset="0"/>
                <a:sym typeface="Times New Roman" pitchFamily="18" charset="0"/>
              </a:rPr>
              <a:t>　　</a:t>
            </a:r>
            <a:r>
              <a:rPr lang="zh-CN" altLang="zh-CN" sz="2200" b="1">
                <a:solidFill>
                  <a:srgbClr val="000000"/>
                </a:solidFill>
                <a:latin typeface="Times New Roman" pitchFamily="18" charset="0"/>
                <a:sym typeface="Times New Roman" pitchFamily="18" charset="0"/>
              </a:rPr>
              <a:t>，滑动变阻器应选</a:t>
            </a:r>
            <a:r>
              <a:rPr lang="zh-CN" altLang="zh-CN" sz="2200" b="1" u="sng">
                <a:solidFill>
                  <a:srgbClr val="000000"/>
                </a:solidFill>
                <a:latin typeface="Times New Roman" pitchFamily="18" charset="0"/>
                <a:sym typeface="Times New Roman" pitchFamily="18" charset="0"/>
              </a:rPr>
              <a:t>　　</a:t>
            </a:r>
            <a:r>
              <a:rPr lang="zh-CN" altLang="zh-CN" sz="2200" b="1">
                <a:solidFill>
                  <a:srgbClr val="000000"/>
                </a:solidFill>
                <a:latin typeface="Times New Roman" pitchFamily="18" charset="0"/>
                <a:sym typeface="Times New Roman" pitchFamily="18" charset="0"/>
              </a:rPr>
              <a:t>。（均填器材代号）</a:t>
            </a:r>
          </a:p>
          <a:p>
            <a:pPr eaLnBrk="0" hangingPunct="0">
              <a:lnSpc>
                <a:spcPct val="125000"/>
              </a:lnSpc>
            </a:pPr>
            <a:r>
              <a:rPr lang="zh-CN" altLang="zh-CN" sz="2200" b="1">
                <a:solidFill>
                  <a:srgbClr val="000000"/>
                </a:solidFill>
                <a:latin typeface="Times New Roman" pitchFamily="18" charset="0"/>
                <a:sym typeface="Times New Roman" pitchFamily="18" charset="0"/>
              </a:rPr>
              <a:t>根据你选择的器材，请在线框内画出实验电路图。</a:t>
            </a:r>
            <a:endParaRPr lang="en-US" altLang="zh-CN" sz="2200" b="1">
              <a:solidFill>
                <a:srgbClr val="000000"/>
              </a:solidFill>
              <a:latin typeface="Times New Roman" pitchFamily="18" charset="0"/>
              <a:sym typeface="Times New Roman" pitchFamily="18" charset="0"/>
            </a:endParaRPr>
          </a:p>
        </p:txBody>
      </p:sp>
      <p:sp>
        <p:nvSpPr>
          <p:cNvPr id="36868" name="Text Box 4"/>
          <p:cNvSpPr txBox="1">
            <a:spLocks noChangeArrowheads="1"/>
          </p:cNvSpPr>
          <p:nvPr/>
        </p:nvSpPr>
        <p:spPr bwMode="auto">
          <a:xfrm>
            <a:off x="427038" y="535305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V</a:t>
            </a:r>
            <a:r>
              <a:rPr lang="en-US" altLang="zh-CN" sz="2400" b="1" baseline="-25000">
                <a:solidFill>
                  <a:srgbClr val="FF0000"/>
                </a:solidFill>
                <a:latin typeface="Times New Roman" pitchFamily="18" charset="0"/>
              </a:rPr>
              <a:t>1</a:t>
            </a:r>
          </a:p>
        </p:txBody>
      </p:sp>
      <p:sp>
        <p:nvSpPr>
          <p:cNvPr id="36870" name="Text Box 6">
            <a:hlinkClick r:id="rId2" action="ppaction://hlinksldjump"/>
          </p:cNvPr>
          <p:cNvSpPr txBox="1">
            <a:spLocks noChangeArrowheads="1"/>
          </p:cNvSpPr>
          <p:nvPr/>
        </p:nvSpPr>
        <p:spPr bwMode="auto">
          <a:xfrm>
            <a:off x="7733211" y="5988755"/>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a:sym typeface="+mn-ea"/>
              </a:rPr>
              <a:t>转</a:t>
            </a:r>
            <a:r>
              <a:rPr lang="zh-CN" altLang="en-US" dirty="0" smtClean="0">
                <a:sym typeface="+mn-ea"/>
              </a:rPr>
              <a:t>解析</a:t>
            </a:r>
          </a:p>
        </p:txBody>
      </p:sp>
      <p:sp>
        <p:nvSpPr>
          <p:cNvPr id="3" name="矩形 2"/>
          <p:cNvSpPr/>
          <p:nvPr/>
        </p:nvSpPr>
        <p:spPr>
          <a:xfrm>
            <a:off x="5561013" y="1620838"/>
            <a:ext cx="3357562" cy="2868612"/>
          </a:xfrm>
          <a:prstGeom prst="rect">
            <a:avLst/>
          </a:prstGeom>
          <a:noFill/>
          <a:ln w="28575">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10" name="Text Box 4"/>
          <p:cNvSpPr txBox="1">
            <a:spLocks noChangeArrowheads="1"/>
          </p:cNvSpPr>
          <p:nvPr/>
        </p:nvSpPr>
        <p:spPr bwMode="auto">
          <a:xfrm>
            <a:off x="2701925" y="535305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0000"/>
                </a:solidFill>
                <a:latin typeface="Times New Roman" pitchFamily="18" charset="0"/>
              </a:rPr>
              <a:t>A</a:t>
            </a:r>
            <a:r>
              <a:rPr lang="en-US" altLang="zh-CN" sz="2400" b="1" baseline="-25000">
                <a:solidFill>
                  <a:srgbClr val="FF0000"/>
                </a:solidFill>
                <a:latin typeface="Times New Roman" pitchFamily="18" charset="0"/>
              </a:rPr>
              <a:t>2</a:t>
            </a:r>
          </a:p>
        </p:txBody>
      </p:sp>
      <p:sp>
        <p:nvSpPr>
          <p:cNvPr id="11" name="Text Box 4"/>
          <p:cNvSpPr txBox="1">
            <a:spLocks noChangeArrowheads="1"/>
          </p:cNvSpPr>
          <p:nvPr/>
        </p:nvSpPr>
        <p:spPr bwMode="auto">
          <a:xfrm>
            <a:off x="5461000" y="535305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i="1">
                <a:solidFill>
                  <a:srgbClr val="FF0000"/>
                </a:solidFill>
                <a:latin typeface="Times New Roman" pitchFamily="18" charset="0"/>
              </a:rPr>
              <a:t>R</a:t>
            </a:r>
            <a:r>
              <a:rPr lang="en-US" altLang="zh-CN" sz="2400" b="1" baseline="-25000">
                <a:solidFill>
                  <a:srgbClr val="FF0000"/>
                </a:solidFill>
                <a:latin typeface="Times New Roman" pitchFamily="18" charset="0"/>
              </a:rPr>
              <a:t>1</a:t>
            </a:r>
          </a:p>
        </p:txBody>
      </p:sp>
      <p:pic>
        <p:nvPicPr>
          <p:cNvPr id="4" name="图片 3"/>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a:off x="5588328" y="1778696"/>
            <a:ext cx="3287325" cy="245257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fade">
                                      <p:cBhvr>
                                        <p:cTn id="7" dur="500"/>
                                        <p:tgtEl>
                                          <p:spTgt spid="368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3"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1" presetClass="entr" presetSubtype="0" fill="hold" nodeType="withEffect">
                                  <p:stCondLst>
                                    <p:cond delay="0"/>
                                  </p:stCondLst>
                                  <p:childTnLst>
                                    <p:set>
                                      <p:cBhvr>
                                        <p:cTn id="26"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4579" name="矩形 3"/>
          <p:cNvSpPr>
            <a:spLocks noChangeArrowheads="1"/>
          </p:cNvSpPr>
          <p:nvPr/>
        </p:nvSpPr>
        <p:spPr bwMode="auto">
          <a:xfrm>
            <a:off x="206375" y="881063"/>
            <a:ext cx="8661400" cy="531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0" hangingPunct="0">
              <a:lnSpc>
                <a:spcPct val="120000"/>
              </a:lnSpc>
            </a:pPr>
            <a:r>
              <a:rPr lang="zh-CN" altLang="zh-CN" sz="2400" b="1">
                <a:solidFill>
                  <a:srgbClr val="0000FF"/>
                </a:solidFill>
                <a:latin typeface="Times New Roman" pitchFamily="18" charset="0"/>
                <a:sym typeface="Times New Roman" pitchFamily="18" charset="0"/>
              </a:rPr>
              <a:t>解析　</a:t>
            </a: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1</a:t>
            </a:r>
            <a:r>
              <a:rPr lang="zh-CN" altLang="zh-CN" sz="2400" b="1">
                <a:solidFill>
                  <a:srgbClr val="000000"/>
                </a:solidFill>
                <a:latin typeface="Times New Roman" pitchFamily="18" charset="0"/>
                <a:sym typeface="Times New Roman" pitchFamily="18" charset="0"/>
              </a:rPr>
              <a:t>）游标卡尺读数为</a:t>
            </a:r>
            <a:r>
              <a:rPr lang="en-US" altLang="zh-CN" sz="2400" b="1">
                <a:solidFill>
                  <a:srgbClr val="000000"/>
                </a:solidFill>
                <a:latin typeface="Times New Roman" pitchFamily="18" charset="0"/>
                <a:sym typeface="Times New Roman" pitchFamily="18" charset="0"/>
              </a:rPr>
              <a:t>50 mm</a:t>
            </a: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3</a:t>
            </a: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0.05 mm</a:t>
            </a: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50.15 mm</a:t>
            </a:r>
            <a:r>
              <a:rPr lang="zh-CN" altLang="zh-CN" sz="2400" b="1">
                <a:solidFill>
                  <a:srgbClr val="000000"/>
                </a:solidFill>
                <a:latin typeface="Times New Roman" pitchFamily="18" charset="0"/>
                <a:sym typeface="Times New Roman" pitchFamily="18" charset="0"/>
              </a:rPr>
              <a:t>。</a:t>
            </a:r>
          </a:p>
          <a:p>
            <a:pPr eaLnBrk="0" hangingPunct="0">
              <a:lnSpc>
                <a:spcPct val="120000"/>
              </a:lnSpc>
            </a:pP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2</a:t>
            </a:r>
            <a:r>
              <a:rPr lang="zh-CN" altLang="zh-CN" sz="2400" b="1">
                <a:solidFill>
                  <a:srgbClr val="000000"/>
                </a:solidFill>
                <a:latin typeface="Times New Roman" pitchFamily="18" charset="0"/>
                <a:sym typeface="Times New Roman" pitchFamily="18" charset="0"/>
              </a:rPr>
              <a:t>）螺旋测微器读数为</a:t>
            </a:r>
            <a:r>
              <a:rPr lang="en-US" altLang="zh-CN" sz="2400" b="1">
                <a:solidFill>
                  <a:srgbClr val="000000"/>
                </a:solidFill>
                <a:latin typeface="Times New Roman" pitchFamily="18" charset="0"/>
                <a:sym typeface="Times New Roman" pitchFamily="18" charset="0"/>
              </a:rPr>
              <a:t>4.5 mm</a:t>
            </a: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20.0</a:t>
            </a: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0.01 mm</a:t>
            </a: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4.700 mm</a:t>
            </a:r>
            <a:r>
              <a:rPr lang="zh-CN" altLang="zh-CN" sz="2400" b="1">
                <a:solidFill>
                  <a:srgbClr val="000000"/>
                </a:solidFill>
                <a:latin typeface="Times New Roman" pitchFamily="18" charset="0"/>
                <a:sym typeface="Times New Roman" pitchFamily="18" charset="0"/>
              </a:rPr>
              <a:t>。</a:t>
            </a:r>
          </a:p>
          <a:p>
            <a:pPr eaLnBrk="0" hangingPunct="0">
              <a:lnSpc>
                <a:spcPct val="120000"/>
              </a:lnSpc>
            </a:pP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3</a:t>
            </a:r>
            <a:r>
              <a:rPr lang="zh-CN" altLang="zh-CN" sz="2400" b="1">
                <a:solidFill>
                  <a:srgbClr val="000000"/>
                </a:solidFill>
                <a:latin typeface="Times New Roman" pitchFamily="18" charset="0"/>
                <a:sym typeface="Times New Roman" pitchFamily="18" charset="0"/>
              </a:rPr>
              <a:t>）多用电表的读数为</a:t>
            </a:r>
            <a:r>
              <a:rPr lang="en-US" altLang="zh-CN" sz="2400" b="1">
                <a:solidFill>
                  <a:srgbClr val="000000"/>
                </a:solidFill>
                <a:latin typeface="Times New Roman" pitchFamily="18" charset="0"/>
                <a:sym typeface="Times New Roman" pitchFamily="18" charset="0"/>
              </a:rPr>
              <a:t>22 </a:t>
            </a:r>
            <a:r>
              <a:rPr lang="zh-CN" altLang="zh-CN" sz="2400" b="1">
                <a:solidFill>
                  <a:srgbClr val="000000"/>
                </a:solidFill>
                <a:latin typeface="Times New Roman" pitchFamily="18" charset="0"/>
                <a:sym typeface="Times New Roman" pitchFamily="18" charset="0"/>
              </a:rPr>
              <a:t>Ω。</a:t>
            </a:r>
          </a:p>
          <a:p>
            <a:pPr eaLnBrk="0" hangingPunct="0">
              <a:lnSpc>
                <a:spcPct val="120000"/>
              </a:lnSpc>
            </a:pP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4</a:t>
            </a:r>
            <a:r>
              <a:rPr lang="zh-CN" altLang="zh-CN" sz="2400" b="1">
                <a:solidFill>
                  <a:srgbClr val="000000"/>
                </a:solidFill>
                <a:latin typeface="Times New Roman" pitchFamily="18" charset="0"/>
                <a:sym typeface="Times New Roman" pitchFamily="18" charset="0"/>
              </a:rPr>
              <a:t>）由于电源电压为</a:t>
            </a:r>
            <a:r>
              <a:rPr lang="en-US" altLang="zh-CN" sz="2400" b="1">
                <a:solidFill>
                  <a:srgbClr val="000000"/>
                </a:solidFill>
                <a:latin typeface="Times New Roman" pitchFamily="18" charset="0"/>
                <a:sym typeface="Times New Roman" pitchFamily="18" charset="0"/>
              </a:rPr>
              <a:t>4 V</a:t>
            </a:r>
            <a:r>
              <a:rPr lang="zh-CN" altLang="zh-CN" sz="2400" b="1">
                <a:solidFill>
                  <a:srgbClr val="000000"/>
                </a:solidFill>
                <a:latin typeface="Times New Roman" pitchFamily="18" charset="0"/>
                <a:sym typeface="Times New Roman" pitchFamily="18" charset="0"/>
              </a:rPr>
              <a:t>，显然电压表选</a:t>
            </a:r>
            <a:r>
              <a:rPr lang="en-US" altLang="zh-CN" sz="2400" b="1">
                <a:solidFill>
                  <a:srgbClr val="000000"/>
                </a:solidFill>
                <a:latin typeface="Times New Roman" pitchFamily="18" charset="0"/>
                <a:sym typeface="Times New Roman" pitchFamily="18" charset="0"/>
              </a:rPr>
              <a:t>V</a:t>
            </a:r>
            <a:r>
              <a:rPr lang="en-US" altLang="zh-CN" sz="2400" b="1" baseline="-25000">
                <a:solidFill>
                  <a:srgbClr val="000000"/>
                </a:solidFill>
                <a:latin typeface="Times New Roman" pitchFamily="18" charset="0"/>
                <a:sym typeface="Times New Roman" pitchFamily="18" charset="0"/>
              </a:rPr>
              <a:t>2</a:t>
            </a:r>
            <a:r>
              <a:rPr lang="zh-CN" altLang="zh-CN" sz="2400" b="1">
                <a:solidFill>
                  <a:srgbClr val="000000"/>
                </a:solidFill>
                <a:latin typeface="Times New Roman" pitchFamily="18" charset="0"/>
                <a:sym typeface="Times New Roman" pitchFamily="18" charset="0"/>
              </a:rPr>
              <a:t>时不满足读数不得小于其量程的</a:t>
            </a:r>
            <a:r>
              <a:rPr lang="en-US" altLang="zh-CN" sz="2400" b="1">
                <a:solidFill>
                  <a:srgbClr val="000000"/>
                </a:solidFill>
                <a:latin typeface="Times New Roman" pitchFamily="18" charset="0"/>
                <a:sym typeface="Times New Roman" pitchFamily="18" charset="0"/>
              </a:rPr>
              <a:t>1/3</a:t>
            </a:r>
            <a:r>
              <a:rPr lang="zh-CN" altLang="zh-CN" sz="2400" b="1">
                <a:solidFill>
                  <a:srgbClr val="000000"/>
                </a:solidFill>
                <a:latin typeface="Times New Roman" pitchFamily="18" charset="0"/>
                <a:sym typeface="Times New Roman" pitchFamily="18" charset="0"/>
              </a:rPr>
              <a:t>的要求，因此只能选</a:t>
            </a:r>
            <a:r>
              <a:rPr lang="en-US" altLang="zh-CN" sz="2400" b="1">
                <a:solidFill>
                  <a:srgbClr val="000000"/>
                </a:solidFill>
                <a:latin typeface="Times New Roman" pitchFamily="18" charset="0"/>
                <a:sym typeface="Times New Roman" pitchFamily="18" charset="0"/>
              </a:rPr>
              <a:t>V</a:t>
            </a:r>
            <a:r>
              <a:rPr lang="en-US" altLang="zh-CN" sz="2400" b="1" baseline="-25000">
                <a:solidFill>
                  <a:srgbClr val="000000"/>
                </a:solidFill>
                <a:latin typeface="Times New Roman" pitchFamily="18" charset="0"/>
                <a:sym typeface="Times New Roman" pitchFamily="18" charset="0"/>
              </a:rPr>
              <a:t>1</a:t>
            </a:r>
            <a:r>
              <a:rPr lang="zh-CN" altLang="zh-CN" sz="2400" b="1">
                <a:solidFill>
                  <a:srgbClr val="000000"/>
                </a:solidFill>
                <a:latin typeface="Times New Roman" pitchFamily="18" charset="0"/>
                <a:sym typeface="Times New Roman" pitchFamily="18" charset="0"/>
              </a:rPr>
              <a:t>，而</a:t>
            </a:r>
            <a:r>
              <a:rPr lang="en-US" altLang="zh-CN" sz="2400" b="1">
                <a:solidFill>
                  <a:srgbClr val="000000"/>
                </a:solidFill>
                <a:latin typeface="Times New Roman" pitchFamily="18" charset="0"/>
                <a:sym typeface="Times New Roman" pitchFamily="18" charset="0"/>
              </a:rPr>
              <a:t>V</a:t>
            </a:r>
            <a:r>
              <a:rPr lang="en-US" altLang="zh-CN" sz="2400" b="1" baseline="-25000">
                <a:solidFill>
                  <a:srgbClr val="000000"/>
                </a:solidFill>
                <a:latin typeface="Times New Roman" pitchFamily="18" charset="0"/>
                <a:sym typeface="Times New Roman" pitchFamily="18" charset="0"/>
              </a:rPr>
              <a:t>1</a:t>
            </a:r>
            <a:r>
              <a:rPr lang="zh-CN" altLang="zh-CN" sz="2400" b="1">
                <a:solidFill>
                  <a:srgbClr val="000000"/>
                </a:solidFill>
                <a:latin typeface="Times New Roman" pitchFamily="18" charset="0"/>
                <a:sym typeface="Times New Roman" pitchFamily="18" charset="0"/>
              </a:rPr>
              <a:t>读数又太小，而题目中给了一个定值电阻，将定值电阻与电压表串联，改装成一个新电压表，量程为</a:t>
            </a:r>
            <a:r>
              <a:rPr lang="en-US" altLang="zh-CN" sz="2400" b="1">
                <a:solidFill>
                  <a:srgbClr val="000000"/>
                </a:solidFill>
                <a:latin typeface="Times New Roman" pitchFamily="18" charset="0"/>
                <a:sym typeface="Times New Roman" pitchFamily="18" charset="0"/>
              </a:rPr>
              <a:t>2 V</a:t>
            </a:r>
            <a:r>
              <a:rPr lang="zh-CN" altLang="zh-CN" sz="2400" b="1">
                <a:solidFill>
                  <a:srgbClr val="000000"/>
                </a:solidFill>
                <a:latin typeface="Times New Roman" pitchFamily="18" charset="0"/>
                <a:sym typeface="Times New Roman" pitchFamily="18" charset="0"/>
              </a:rPr>
              <a:t>，基本满足要求，这样由于电阻值约</a:t>
            </a:r>
            <a:r>
              <a:rPr lang="en-US" altLang="zh-CN" sz="2400" b="1">
                <a:solidFill>
                  <a:srgbClr val="000000"/>
                </a:solidFill>
                <a:latin typeface="Times New Roman" pitchFamily="18" charset="0"/>
                <a:sym typeface="Times New Roman" pitchFamily="18" charset="0"/>
              </a:rPr>
              <a:t>22 </a:t>
            </a:r>
            <a:r>
              <a:rPr lang="zh-CN" altLang="zh-CN" sz="2400" b="1">
                <a:solidFill>
                  <a:srgbClr val="000000"/>
                </a:solidFill>
                <a:latin typeface="Times New Roman" pitchFamily="18" charset="0"/>
                <a:sym typeface="Times New Roman" pitchFamily="18" charset="0"/>
              </a:rPr>
              <a:t>Ω，因此回路电流最大约</a:t>
            </a:r>
            <a:r>
              <a:rPr lang="en-US" altLang="zh-CN" sz="2400" b="1">
                <a:solidFill>
                  <a:srgbClr val="000000"/>
                </a:solidFill>
                <a:latin typeface="Times New Roman" pitchFamily="18" charset="0"/>
                <a:sym typeface="Times New Roman" pitchFamily="18" charset="0"/>
              </a:rPr>
              <a:t>100 mA</a:t>
            </a:r>
            <a:r>
              <a:rPr lang="zh-CN" altLang="zh-CN" sz="2400" b="1">
                <a:solidFill>
                  <a:srgbClr val="000000"/>
                </a:solidFill>
                <a:latin typeface="Times New Roman" pitchFamily="18" charset="0"/>
                <a:sym typeface="Times New Roman" pitchFamily="18" charset="0"/>
              </a:rPr>
              <a:t>左右，因此电流表选</a:t>
            </a:r>
            <a:r>
              <a:rPr lang="en-US" altLang="zh-CN" sz="2400" b="1">
                <a:solidFill>
                  <a:srgbClr val="000000"/>
                </a:solidFill>
                <a:latin typeface="Times New Roman" pitchFamily="18" charset="0"/>
                <a:sym typeface="Times New Roman" pitchFamily="18" charset="0"/>
              </a:rPr>
              <a:t>A</a:t>
            </a:r>
            <a:r>
              <a:rPr lang="en-US" altLang="zh-CN" sz="2400" b="1" baseline="-25000">
                <a:solidFill>
                  <a:srgbClr val="000000"/>
                </a:solidFill>
                <a:latin typeface="Times New Roman" pitchFamily="18" charset="0"/>
                <a:sym typeface="Times New Roman" pitchFamily="18" charset="0"/>
              </a:rPr>
              <a:t>2</a:t>
            </a:r>
            <a:r>
              <a:rPr lang="zh-CN" altLang="zh-CN" sz="2400" b="1">
                <a:solidFill>
                  <a:srgbClr val="000000"/>
                </a:solidFill>
                <a:latin typeface="Times New Roman" pitchFamily="18" charset="0"/>
                <a:sym typeface="Times New Roman" pitchFamily="18" charset="0"/>
              </a:rPr>
              <a:t>，为了测量精确，滑动变阻器采分压式接法，为了便于调节，滑动变阻器选用</a:t>
            </a:r>
            <a:r>
              <a:rPr lang="en-US" altLang="zh-CN" sz="2400" b="1" i="1">
                <a:solidFill>
                  <a:srgbClr val="000000"/>
                </a:solidFill>
                <a:latin typeface="Times New Roman" pitchFamily="18" charset="0"/>
                <a:sym typeface="Times New Roman" pitchFamily="18" charset="0"/>
              </a:rPr>
              <a:t>R</a:t>
            </a:r>
            <a:r>
              <a:rPr lang="en-US" altLang="zh-CN" sz="2400" b="1" baseline="-25000">
                <a:solidFill>
                  <a:srgbClr val="000000"/>
                </a:solidFill>
                <a:latin typeface="Times New Roman" pitchFamily="18" charset="0"/>
                <a:sym typeface="Times New Roman" pitchFamily="18" charset="0"/>
              </a:rPr>
              <a:t>1</a:t>
            </a:r>
            <a:r>
              <a:rPr lang="zh-CN" altLang="zh-CN" sz="2400" b="1">
                <a:solidFill>
                  <a:srgbClr val="000000"/>
                </a:solidFill>
                <a:latin typeface="Times New Roman" pitchFamily="18" charset="0"/>
                <a:sym typeface="Times New Roman" pitchFamily="18" charset="0"/>
              </a:rPr>
              <a:t>，电路图电流表采用外接法，实验电路图如图。</a:t>
            </a:r>
          </a:p>
          <a:p>
            <a:pPr eaLnBrk="0" hangingPunct="0">
              <a:lnSpc>
                <a:spcPct val="120000"/>
              </a:lnSpc>
            </a:pPr>
            <a:r>
              <a:rPr lang="zh-CN" altLang="zh-CN" sz="2400" b="1">
                <a:solidFill>
                  <a:srgbClr val="0000FF"/>
                </a:solidFill>
                <a:latin typeface="Times New Roman" pitchFamily="18" charset="0"/>
                <a:sym typeface="Times New Roman" pitchFamily="18" charset="0"/>
              </a:rPr>
              <a:t>答案　（</a:t>
            </a:r>
            <a:r>
              <a:rPr lang="en-US" altLang="zh-CN" sz="2400" b="1">
                <a:solidFill>
                  <a:srgbClr val="0000FF"/>
                </a:solidFill>
                <a:latin typeface="Times New Roman" pitchFamily="18" charset="0"/>
                <a:sym typeface="Times New Roman" pitchFamily="18" charset="0"/>
              </a:rPr>
              <a:t>1</a:t>
            </a:r>
            <a:r>
              <a:rPr lang="zh-CN" altLang="zh-CN" sz="2400" b="1">
                <a:solidFill>
                  <a:srgbClr val="0000FF"/>
                </a:solidFill>
                <a:latin typeface="Times New Roman" pitchFamily="18" charset="0"/>
                <a:sym typeface="Times New Roman" pitchFamily="18" charset="0"/>
              </a:rPr>
              <a:t>）</a:t>
            </a:r>
            <a:r>
              <a:rPr lang="en-US" altLang="zh-CN" sz="2400" b="1">
                <a:solidFill>
                  <a:srgbClr val="0000FF"/>
                </a:solidFill>
                <a:latin typeface="Times New Roman" pitchFamily="18" charset="0"/>
                <a:sym typeface="Times New Roman" pitchFamily="18" charset="0"/>
              </a:rPr>
              <a:t>50.15</a:t>
            </a:r>
            <a:r>
              <a:rPr lang="zh-CN" altLang="zh-CN" sz="2400" b="1">
                <a:solidFill>
                  <a:srgbClr val="0000FF"/>
                </a:solidFill>
                <a:latin typeface="Times New Roman" pitchFamily="18" charset="0"/>
                <a:sym typeface="Times New Roman" pitchFamily="18" charset="0"/>
              </a:rPr>
              <a:t>　（</a:t>
            </a:r>
            <a:r>
              <a:rPr lang="en-US" altLang="zh-CN" sz="2400" b="1">
                <a:solidFill>
                  <a:srgbClr val="0000FF"/>
                </a:solidFill>
                <a:latin typeface="Times New Roman" pitchFamily="18" charset="0"/>
                <a:sym typeface="Times New Roman" pitchFamily="18" charset="0"/>
              </a:rPr>
              <a:t>2</a:t>
            </a:r>
            <a:r>
              <a:rPr lang="zh-CN" altLang="zh-CN" sz="2400" b="1">
                <a:solidFill>
                  <a:srgbClr val="0000FF"/>
                </a:solidFill>
                <a:latin typeface="Times New Roman" pitchFamily="18" charset="0"/>
                <a:sym typeface="Times New Roman" pitchFamily="18" charset="0"/>
              </a:rPr>
              <a:t>）</a:t>
            </a:r>
            <a:r>
              <a:rPr lang="en-US" altLang="zh-CN" sz="2400" b="1">
                <a:solidFill>
                  <a:srgbClr val="0000FF"/>
                </a:solidFill>
                <a:latin typeface="Times New Roman" pitchFamily="18" charset="0"/>
                <a:sym typeface="Times New Roman" pitchFamily="18" charset="0"/>
              </a:rPr>
              <a:t>4.700</a:t>
            </a:r>
            <a:r>
              <a:rPr lang="zh-CN" altLang="zh-CN" sz="2400" b="1">
                <a:solidFill>
                  <a:srgbClr val="0000FF"/>
                </a:solidFill>
                <a:latin typeface="Times New Roman" pitchFamily="18" charset="0"/>
                <a:sym typeface="Times New Roman" pitchFamily="18" charset="0"/>
              </a:rPr>
              <a:t>　（</a:t>
            </a:r>
            <a:r>
              <a:rPr lang="en-US" altLang="zh-CN" sz="2400" b="1">
                <a:solidFill>
                  <a:srgbClr val="0000FF"/>
                </a:solidFill>
                <a:latin typeface="Times New Roman" pitchFamily="18" charset="0"/>
                <a:sym typeface="Times New Roman" pitchFamily="18" charset="0"/>
              </a:rPr>
              <a:t>3</a:t>
            </a:r>
            <a:r>
              <a:rPr lang="zh-CN" altLang="zh-CN" sz="2400" b="1">
                <a:solidFill>
                  <a:srgbClr val="0000FF"/>
                </a:solidFill>
                <a:latin typeface="Times New Roman" pitchFamily="18" charset="0"/>
                <a:sym typeface="Times New Roman" pitchFamily="18" charset="0"/>
              </a:rPr>
              <a:t>）</a:t>
            </a:r>
            <a:r>
              <a:rPr lang="en-US" altLang="zh-CN" sz="2400" b="1">
                <a:solidFill>
                  <a:srgbClr val="0000FF"/>
                </a:solidFill>
                <a:latin typeface="Times New Roman" pitchFamily="18" charset="0"/>
                <a:sym typeface="Times New Roman" pitchFamily="18" charset="0"/>
              </a:rPr>
              <a:t>22</a:t>
            </a:r>
            <a:r>
              <a:rPr lang="zh-CN" altLang="zh-CN" sz="2400" b="1">
                <a:solidFill>
                  <a:srgbClr val="0000FF"/>
                </a:solidFill>
                <a:latin typeface="Times New Roman" pitchFamily="18" charset="0"/>
                <a:sym typeface="Times New Roman" pitchFamily="18" charset="0"/>
              </a:rPr>
              <a:t>　（</a:t>
            </a:r>
            <a:r>
              <a:rPr lang="en-US" altLang="zh-CN" sz="2400" b="1">
                <a:solidFill>
                  <a:srgbClr val="0000FF"/>
                </a:solidFill>
                <a:latin typeface="Times New Roman" pitchFamily="18" charset="0"/>
                <a:sym typeface="Times New Roman" pitchFamily="18" charset="0"/>
              </a:rPr>
              <a:t>4</a:t>
            </a:r>
            <a:r>
              <a:rPr lang="zh-CN" altLang="zh-CN" sz="2400" b="1">
                <a:solidFill>
                  <a:srgbClr val="0000FF"/>
                </a:solidFill>
                <a:latin typeface="Times New Roman" pitchFamily="18" charset="0"/>
                <a:sym typeface="Times New Roman" pitchFamily="18" charset="0"/>
              </a:rPr>
              <a:t>）</a:t>
            </a:r>
            <a:r>
              <a:rPr lang="en-US" altLang="zh-CN" sz="2400" b="1">
                <a:solidFill>
                  <a:srgbClr val="0000FF"/>
                </a:solidFill>
                <a:latin typeface="Times New Roman" pitchFamily="18" charset="0"/>
                <a:sym typeface="Times New Roman" pitchFamily="18" charset="0"/>
              </a:rPr>
              <a:t>V</a:t>
            </a:r>
            <a:r>
              <a:rPr lang="en-US" altLang="zh-CN" sz="2400" b="1" baseline="-25000">
                <a:solidFill>
                  <a:srgbClr val="0000FF"/>
                </a:solidFill>
                <a:latin typeface="Times New Roman" pitchFamily="18" charset="0"/>
                <a:sym typeface="Times New Roman" pitchFamily="18" charset="0"/>
              </a:rPr>
              <a:t>1</a:t>
            </a:r>
            <a:r>
              <a:rPr lang="zh-CN" altLang="zh-CN" sz="2400" b="1">
                <a:solidFill>
                  <a:srgbClr val="0000FF"/>
                </a:solidFill>
                <a:latin typeface="Times New Roman" pitchFamily="18" charset="0"/>
                <a:sym typeface="Times New Roman" pitchFamily="18" charset="0"/>
              </a:rPr>
              <a:t>　</a:t>
            </a:r>
            <a:r>
              <a:rPr lang="en-US" altLang="zh-CN" sz="2400" b="1">
                <a:solidFill>
                  <a:srgbClr val="0000FF"/>
                </a:solidFill>
                <a:latin typeface="Times New Roman" pitchFamily="18" charset="0"/>
                <a:sym typeface="Times New Roman" pitchFamily="18" charset="0"/>
              </a:rPr>
              <a:t>A</a:t>
            </a:r>
            <a:r>
              <a:rPr lang="en-US" altLang="zh-CN" sz="2400" b="1" baseline="-25000">
                <a:solidFill>
                  <a:srgbClr val="0000FF"/>
                </a:solidFill>
                <a:latin typeface="Times New Roman" pitchFamily="18" charset="0"/>
                <a:sym typeface="Times New Roman" pitchFamily="18" charset="0"/>
              </a:rPr>
              <a:t>2</a:t>
            </a:r>
            <a:r>
              <a:rPr lang="zh-CN" altLang="zh-CN" sz="2400" b="1">
                <a:solidFill>
                  <a:srgbClr val="0000FF"/>
                </a:solidFill>
                <a:latin typeface="Times New Roman" pitchFamily="18" charset="0"/>
                <a:sym typeface="Times New Roman" pitchFamily="18" charset="0"/>
              </a:rPr>
              <a:t>　</a:t>
            </a:r>
            <a:r>
              <a:rPr lang="en-US" altLang="zh-CN" sz="2400" b="1" i="1">
                <a:solidFill>
                  <a:srgbClr val="0000FF"/>
                </a:solidFill>
                <a:latin typeface="Times New Roman" pitchFamily="18" charset="0"/>
                <a:sym typeface="Times New Roman" pitchFamily="18" charset="0"/>
              </a:rPr>
              <a:t>R</a:t>
            </a:r>
            <a:r>
              <a:rPr lang="en-US" altLang="zh-CN" sz="2400" b="1" baseline="-25000">
                <a:solidFill>
                  <a:srgbClr val="0000FF"/>
                </a:solidFill>
                <a:latin typeface="Times New Roman" pitchFamily="18" charset="0"/>
                <a:sym typeface="Times New Roman" pitchFamily="18" charset="0"/>
              </a:rPr>
              <a:t>1</a:t>
            </a:r>
            <a:r>
              <a:rPr lang="zh-CN" altLang="zh-CN" sz="2400" b="1">
                <a:solidFill>
                  <a:srgbClr val="0000FF"/>
                </a:solidFill>
                <a:latin typeface="Times New Roman" pitchFamily="18" charset="0"/>
                <a:sym typeface="Times New Roman" pitchFamily="18" charset="0"/>
              </a:rPr>
              <a:t>　实验电路图见解析</a:t>
            </a:r>
            <a:endParaRPr lang="zh-CN" altLang="en-US" sz="2400" b="1">
              <a:solidFill>
                <a:srgbClr val="0000FF"/>
              </a:solidFill>
              <a:latin typeface="Times New Roman" pitchFamily="18" charset="0"/>
              <a:sym typeface="Times New Roman" pitchFamily="18" charset="0"/>
            </a:endParaRPr>
          </a:p>
        </p:txBody>
      </p:sp>
      <p:sp>
        <p:nvSpPr>
          <p:cNvPr id="12" name="Text Box 6">
            <a:hlinkClick r:id="rId2" action="ppaction://hlinksldjump"/>
          </p:cNvPr>
          <p:cNvSpPr txBox="1">
            <a:spLocks noChangeArrowheads="1"/>
          </p:cNvSpPr>
          <p:nvPr/>
        </p:nvSpPr>
        <p:spPr bwMode="auto">
          <a:xfrm>
            <a:off x="7733211" y="5988755"/>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smtClean="0">
                <a:sym typeface="+mn-ea"/>
              </a:rPr>
              <a:t>转原题</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AutoShape 2"/>
          <p:cNvSpPr>
            <a:spLocks noChangeArrowheads="1"/>
          </p:cNvSpPr>
          <p:nvPr/>
        </p:nvSpPr>
        <p:spPr bwMode="gray">
          <a:xfrm>
            <a:off x="247650" y="642938"/>
            <a:ext cx="8699500" cy="5729287"/>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eaLnBrk="0" hangingPunct="0">
              <a:buFontTx/>
              <a:buNone/>
              <a:defRPr/>
            </a:pPr>
            <a:endParaRPr lang="zh-CN" altLang="en-US" kern="0" dirty="0">
              <a:solidFill>
                <a:prstClr val="white"/>
              </a:solidFill>
              <a:latin typeface="Calibri" panose="020F0502020204030204"/>
            </a:endParaRPr>
          </a:p>
        </p:txBody>
      </p:sp>
      <p:sp>
        <p:nvSpPr>
          <p:cNvPr id="34818" name="Rectangle 4"/>
          <p:cNvSpPr>
            <a:spLocks noChangeArrowheads="1"/>
          </p:cNvSpPr>
          <p:nvPr/>
        </p:nvSpPr>
        <p:spPr bwMode="auto">
          <a:xfrm>
            <a:off x="311150" y="646113"/>
            <a:ext cx="8513763"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0" hangingPunct="0"/>
            <a:r>
              <a:rPr lang="en-US" altLang="zh-CN" sz="2400" b="1">
                <a:solidFill>
                  <a:srgbClr val="0000FF"/>
                </a:solidFill>
                <a:latin typeface="Times New Roman" pitchFamily="18" charset="0"/>
                <a:sym typeface="Times New Roman" pitchFamily="18" charset="0"/>
              </a:rPr>
              <a:t>【</a:t>
            </a:r>
            <a:r>
              <a:rPr lang="zh-CN" altLang="en-US" sz="2400" b="1">
                <a:solidFill>
                  <a:srgbClr val="0000FF"/>
                </a:solidFill>
                <a:latin typeface="Times New Roman" pitchFamily="18" charset="0"/>
                <a:sym typeface="Times New Roman" pitchFamily="18" charset="0"/>
              </a:rPr>
              <a:t>即学即练</a:t>
            </a:r>
            <a:r>
              <a:rPr lang="en-US" altLang="zh-CN" sz="2400" b="1">
                <a:solidFill>
                  <a:srgbClr val="0000FF"/>
                </a:solidFill>
                <a:latin typeface="Times New Roman" pitchFamily="18" charset="0"/>
                <a:sym typeface="Times New Roman" pitchFamily="18" charset="0"/>
              </a:rPr>
              <a:t>】</a:t>
            </a:r>
            <a:r>
              <a:rPr lang="zh-CN" altLang="zh-CN" sz="2400" b="1">
                <a:solidFill>
                  <a:srgbClr val="000000"/>
                </a:solidFill>
                <a:latin typeface="Times New Roman" pitchFamily="18" charset="0"/>
                <a:sym typeface="Times New Roman" pitchFamily="18" charset="0"/>
              </a:rPr>
              <a:t>某同学为了测量某电池的电动势</a:t>
            </a:r>
            <a:r>
              <a:rPr lang="en-US" altLang="zh-CN" sz="2400" b="1" i="1">
                <a:solidFill>
                  <a:srgbClr val="000000"/>
                </a:solidFill>
                <a:latin typeface="Times New Roman" pitchFamily="18" charset="0"/>
                <a:sym typeface="Times New Roman" pitchFamily="18" charset="0"/>
              </a:rPr>
              <a:t>E</a:t>
            </a:r>
            <a:r>
              <a:rPr lang="zh-CN" altLang="zh-CN" sz="2400" b="1">
                <a:solidFill>
                  <a:srgbClr val="000000"/>
                </a:solidFill>
                <a:latin typeface="Times New Roman" pitchFamily="18" charset="0"/>
                <a:sym typeface="Times New Roman" pitchFamily="18" charset="0"/>
              </a:rPr>
              <a:t>和内阻</a:t>
            </a:r>
            <a:r>
              <a:rPr lang="en-US" altLang="zh-CN" sz="2400" b="1" i="1">
                <a:solidFill>
                  <a:srgbClr val="000000"/>
                </a:solidFill>
                <a:latin typeface="Times New Roman" pitchFamily="18" charset="0"/>
                <a:sym typeface="Times New Roman" pitchFamily="18" charset="0"/>
              </a:rPr>
              <a:t>r</a:t>
            </a:r>
            <a:r>
              <a:rPr lang="zh-CN" altLang="zh-CN" sz="2400" b="1">
                <a:solidFill>
                  <a:srgbClr val="000000"/>
                </a:solidFill>
                <a:latin typeface="Times New Roman" pitchFamily="18" charset="0"/>
                <a:sym typeface="Times New Roman" pitchFamily="18" charset="0"/>
              </a:rPr>
              <a:t>，设计了如图甲所示的电路，已知定值电阻</a:t>
            </a:r>
            <a:r>
              <a:rPr lang="en-US" altLang="zh-CN" sz="2400" b="1" i="1">
                <a:solidFill>
                  <a:srgbClr val="000000"/>
                </a:solidFill>
                <a:latin typeface="Times New Roman" pitchFamily="18" charset="0"/>
                <a:sym typeface="Times New Roman" pitchFamily="18" charset="0"/>
              </a:rPr>
              <a:t>R</a:t>
            </a:r>
            <a:r>
              <a:rPr lang="en-US" altLang="zh-CN" sz="2400" b="1" baseline="-25000">
                <a:solidFill>
                  <a:srgbClr val="000000"/>
                </a:solidFill>
                <a:latin typeface="Times New Roman" pitchFamily="18" charset="0"/>
                <a:sym typeface="Times New Roman" pitchFamily="18" charset="0"/>
              </a:rPr>
              <a:t>0</a:t>
            </a:r>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20 </a:t>
            </a:r>
            <a:r>
              <a:rPr lang="zh-CN" altLang="zh-CN" sz="2400" b="1">
                <a:solidFill>
                  <a:srgbClr val="000000"/>
                </a:solidFill>
                <a:latin typeface="Times New Roman" pitchFamily="18" charset="0"/>
                <a:sym typeface="Times New Roman" pitchFamily="18" charset="0"/>
              </a:rPr>
              <a:t>Ω，电压表</a:t>
            </a:r>
            <a:r>
              <a:rPr lang="en-US" altLang="zh-CN" sz="2400" b="1">
                <a:solidFill>
                  <a:srgbClr val="000000"/>
                </a:solidFill>
                <a:latin typeface="Times New Roman" pitchFamily="18" charset="0"/>
                <a:sym typeface="Times New Roman" pitchFamily="18" charset="0"/>
              </a:rPr>
              <a:t>V</a:t>
            </a:r>
            <a:r>
              <a:rPr lang="en-US" altLang="zh-CN" sz="2400" b="1" baseline="-25000">
                <a:solidFill>
                  <a:srgbClr val="000000"/>
                </a:solidFill>
                <a:latin typeface="Times New Roman" pitchFamily="18" charset="0"/>
                <a:sym typeface="Times New Roman" pitchFamily="18" charset="0"/>
              </a:rPr>
              <a:t>2</a:t>
            </a:r>
            <a:r>
              <a:rPr lang="zh-CN" altLang="zh-CN" sz="2400" b="1">
                <a:solidFill>
                  <a:srgbClr val="000000"/>
                </a:solidFill>
                <a:latin typeface="Times New Roman" pitchFamily="18" charset="0"/>
                <a:sym typeface="Times New Roman" pitchFamily="18" charset="0"/>
              </a:rPr>
              <a:t>的内阻很大，可视为理想电压表。</a:t>
            </a:r>
          </a:p>
          <a:p>
            <a:pPr eaLnBrk="0" hangingPunct="0"/>
            <a:r>
              <a:rPr lang="zh-CN" altLang="zh-CN" sz="2400" b="1">
                <a:solidFill>
                  <a:srgbClr val="000000"/>
                </a:solidFill>
                <a:latin typeface="Times New Roman" pitchFamily="18" charset="0"/>
                <a:sym typeface="Times New Roman" pitchFamily="18" charset="0"/>
              </a:rPr>
              <a:t>（</a:t>
            </a:r>
            <a:r>
              <a:rPr lang="en-US" altLang="zh-CN" sz="2400" b="1">
                <a:solidFill>
                  <a:srgbClr val="000000"/>
                </a:solidFill>
                <a:latin typeface="Times New Roman" pitchFamily="18" charset="0"/>
                <a:sym typeface="Times New Roman" pitchFamily="18" charset="0"/>
              </a:rPr>
              <a:t>1</a:t>
            </a:r>
            <a:r>
              <a:rPr lang="zh-CN" altLang="zh-CN" sz="2400" b="1">
                <a:solidFill>
                  <a:srgbClr val="000000"/>
                </a:solidFill>
                <a:latin typeface="Times New Roman" pitchFamily="18" charset="0"/>
                <a:sym typeface="Times New Roman" pitchFamily="18" charset="0"/>
              </a:rPr>
              <a:t>）根据图甲所示电路，</a:t>
            </a:r>
            <a:endParaRPr lang="en-US" altLang="zh-CN" sz="2400" b="1">
              <a:solidFill>
                <a:srgbClr val="000000"/>
              </a:solidFill>
              <a:latin typeface="Times New Roman" pitchFamily="18" charset="0"/>
              <a:sym typeface="Times New Roman" pitchFamily="18" charset="0"/>
            </a:endParaRPr>
          </a:p>
          <a:p>
            <a:pPr eaLnBrk="0" hangingPunct="0"/>
            <a:r>
              <a:rPr lang="zh-CN" altLang="zh-CN" sz="2400" b="1">
                <a:solidFill>
                  <a:srgbClr val="000000"/>
                </a:solidFill>
                <a:latin typeface="Times New Roman" pitchFamily="18" charset="0"/>
                <a:sym typeface="Times New Roman" pitchFamily="18" charset="0"/>
              </a:rPr>
              <a:t>请在乙图中用笔画线代替</a:t>
            </a:r>
            <a:endParaRPr lang="en-US" altLang="zh-CN" sz="2400" b="1">
              <a:solidFill>
                <a:srgbClr val="000000"/>
              </a:solidFill>
              <a:latin typeface="Times New Roman" pitchFamily="18" charset="0"/>
              <a:sym typeface="Times New Roman" pitchFamily="18" charset="0"/>
            </a:endParaRPr>
          </a:p>
          <a:p>
            <a:pPr eaLnBrk="0" hangingPunct="0"/>
            <a:r>
              <a:rPr lang="zh-CN" altLang="zh-CN" sz="2400" b="1">
                <a:solidFill>
                  <a:srgbClr val="000000"/>
                </a:solidFill>
                <a:latin typeface="Times New Roman" pitchFamily="18" charset="0"/>
                <a:sym typeface="Times New Roman" pitchFamily="18" charset="0"/>
              </a:rPr>
              <a:t>导线，完成实物电路的连</a:t>
            </a:r>
            <a:endParaRPr lang="en-US" altLang="zh-CN" sz="2400" b="1">
              <a:solidFill>
                <a:srgbClr val="000000"/>
              </a:solidFill>
              <a:latin typeface="Times New Roman" pitchFamily="18" charset="0"/>
              <a:sym typeface="Times New Roman" pitchFamily="18" charset="0"/>
            </a:endParaRPr>
          </a:p>
          <a:p>
            <a:pPr eaLnBrk="0" hangingPunct="0"/>
            <a:r>
              <a:rPr lang="zh-CN" altLang="zh-CN" sz="2400" b="1">
                <a:solidFill>
                  <a:srgbClr val="000000"/>
                </a:solidFill>
                <a:latin typeface="Times New Roman" pitchFamily="18" charset="0"/>
                <a:sym typeface="Times New Roman" pitchFamily="18" charset="0"/>
              </a:rPr>
              <a:t>接。</a:t>
            </a:r>
            <a:endParaRPr lang="zh-CN" altLang="en-US" sz="2400" b="1">
              <a:solidFill>
                <a:srgbClr val="000000"/>
              </a:solidFill>
              <a:latin typeface="Times New Roman" pitchFamily="18" charset="0"/>
              <a:sym typeface="Times New Roman" pitchFamily="18" charset="0"/>
            </a:endParaRPr>
          </a:p>
        </p:txBody>
      </p:sp>
      <p:pic>
        <p:nvPicPr>
          <p:cNvPr id="34819" name="图片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2750" y="3302000"/>
            <a:ext cx="3186113"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a:off x="3871798" y="1496424"/>
            <a:ext cx="4890181" cy="4652854"/>
          </a:xfrm>
          <a:prstGeom prst="rect">
            <a:avLst/>
          </a:prstGeom>
          <a:ln>
            <a:noFill/>
          </a:ln>
          <a:effectLst>
            <a:outerShdw blurRad="292100" dist="139700" dir="2700000" algn="tl" rotWithShape="0">
              <a:srgbClr val="333333">
                <a:alpha val="65000"/>
              </a:srgbClr>
            </a:outerShdw>
          </a:effectLst>
        </p:spPr>
      </p:pic>
      <p:sp>
        <p:nvSpPr>
          <p:cNvPr id="7" name="任意多边形 6"/>
          <p:cNvSpPr/>
          <p:nvPr/>
        </p:nvSpPr>
        <p:spPr>
          <a:xfrm>
            <a:off x="6143625" y="4191000"/>
            <a:ext cx="1662113" cy="1292225"/>
          </a:xfrm>
          <a:custGeom>
            <a:avLst/>
            <a:gdLst>
              <a:gd name="connsiteX0" fmla="*/ 0 w 1381125"/>
              <a:gd name="connsiteY0" fmla="*/ 962025 h 1019505"/>
              <a:gd name="connsiteX1" fmla="*/ 657225 w 1381125"/>
              <a:gd name="connsiteY1" fmla="*/ 914400 h 1019505"/>
              <a:gd name="connsiteX2" fmla="*/ 1381125 w 1381125"/>
              <a:gd name="connsiteY2" fmla="*/ 0 h 1019505"/>
              <a:gd name="connsiteX0-1" fmla="*/ 0 w 1832062"/>
              <a:gd name="connsiteY0-2" fmla="*/ 974551 h 1032831"/>
              <a:gd name="connsiteX1-3" fmla="*/ 657225 w 1832062"/>
              <a:gd name="connsiteY1-4" fmla="*/ 926926 h 1032831"/>
              <a:gd name="connsiteX2-5" fmla="*/ 1832062 w 1832062"/>
              <a:gd name="connsiteY2-6" fmla="*/ 0 h 1032831"/>
              <a:gd name="connsiteX0-7" fmla="*/ 0 w 1656698"/>
              <a:gd name="connsiteY0-8" fmla="*/ 123209 h 1476299"/>
              <a:gd name="connsiteX1-9" fmla="*/ 657225 w 1656698"/>
              <a:gd name="connsiteY1-10" fmla="*/ 75584 h 1476299"/>
              <a:gd name="connsiteX2-11" fmla="*/ 1656698 w 1656698"/>
              <a:gd name="connsiteY2-12" fmla="*/ 1415869 h 1476299"/>
              <a:gd name="connsiteX0-13" fmla="*/ 0 w 1669883"/>
              <a:gd name="connsiteY0-14" fmla="*/ 123209 h 1415869"/>
              <a:gd name="connsiteX1-15" fmla="*/ 657225 w 1669883"/>
              <a:gd name="connsiteY1-16" fmla="*/ 75584 h 1415869"/>
              <a:gd name="connsiteX2-17" fmla="*/ 1656698 w 1669883"/>
              <a:gd name="connsiteY2-18" fmla="*/ 1415869 h 1415869"/>
              <a:gd name="connsiteX0-19" fmla="*/ 0 w 1684190"/>
              <a:gd name="connsiteY0-20" fmla="*/ 102546 h 1395206"/>
              <a:gd name="connsiteX1-21" fmla="*/ 1158266 w 1684190"/>
              <a:gd name="connsiteY1-22" fmla="*/ 79973 h 1395206"/>
              <a:gd name="connsiteX2-23" fmla="*/ 1656698 w 1684190"/>
              <a:gd name="connsiteY2-24" fmla="*/ 1395206 h 1395206"/>
              <a:gd name="connsiteX0-25" fmla="*/ 0 w 1690871"/>
              <a:gd name="connsiteY0-26" fmla="*/ 91711 h 1384371"/>
              <a:gd name="connsiteX1-27" fmla="*/ 1158266 w 1690871"/>
              <a:gd name="connsiteY1-28" fmla="*/ 69138 h 1384371"/>
              <a:gd name="connsiteX2-29" fmla="*/ 1656698 w 1690871"/>
              <a:gd name="connsiteY2-30" fmla="*/ 1384371 h 1384371"/>
              <a:gd name="connsiteX0-31" fmla="*/ 0 w 1685365"/>
              <a:gd name="connsiteY0-32" fmla="*/ 0 h 1292660"/>
              <a:gd name="connsiteX1-33" fmla="*/ 1083110 w 1685365"/>
              <a:gd name="connsiteY1-34" fmla="*/ 290578 h 1292660"/>
              <a:gd name="connsiteX2-35" fmla="*/ 1656698 w 1685365"/>
              <a:gd name="connsiteY2-36" fmla="*/ 1292660 h 1292660"/>
              <a:gd name="connsiteX0-37" fmla="*/ 0 w 1672267"/>
              <a:gd name="connsiteY0-38" fmla="*/ 0 h 1292660"/>
              <a:gd name="connsiteX1-39" fmla="*/ 1083110 w 1672267"/>
              <a:gd name="connsiteY1-40" fmla="*/ 290578 h 1292660"/>
              <a:gd name="connsiteX2-41" fmla="*/ 1656698 w 1672267"/>
              <a:gd name="connsiteY2-42" fmla="*/ 1292660 h 1292660"/>
              <a:gd name="connsiteX0-43" fmla="*/ 0 w 1663197"/>
              <a:gd name="connsiteY0-44" fmla="*/ 0 h 1292660"/>
              <a:gd name="connsiteX1-45" fmla="*/ 1083110 w 1663197"/>
              <a:gd name="connsiteY1-46" fmla="*/ 290578 h 1292660"/>
              <a:gd name="connsiteX2-47" fmla="*/ 1656698 w 1663197"/>
              <a:gd name="connsiteY2-48" fmla="*/ 1292660 h 1292660"/>
              <a:gd name="connsiteX0-49" fmla="*/ 0 w 1663085"/>
              <a:gd name="connsiteY0-50" fmla="*/ 0 h 1292660"/>
              <a:gd name="connsiteX1-51" fmla="*/ 1070584 w 1663085"/>
              <a:gd name="connsiteY1-52" fmla="*/ 177844 h 1292660"/>
              <a:gd name="connsiteX2-53" fmla="*/ 1656698 w 1663085"/>
              <a:gd name="connsiteY2-54" fmla="*/ 1292660 h 1292660"/>
              <a:gd name="connsiteX0-55" fmla="*/ 0 w 1661528"/>
              <a:gd name="connsiteY0-56" fmla="*/ 0 h 1292660"/>
              <a:gd name="connsiteX1-57" fmla="*/ 835453 w 1661528"/>
              <a:gd name="connsiteY1-58" fmla="*/ 134301 h 1292660"/>
              <a:gd name="connsiteX2-59" fmla="*/ 1656698 w 1661528"/>
              <a:gd name="connsiteY2-60" fmla="*/ 1292660 h 1292660"/>
            </a:gdLst>
            <a:ahLst/>
            <a:cxnLst>
              <a:cxn ang="0">
                <a:pos x="connsiteX0-1" y="connsiteY0-2"/>
              </a:cxn>
              <a:cxn ang="0">
                <a:pos x="connsiteX1-3" y="connsiteY1-4"/>
              </a:cxn>
              <a:cxn ang="0">
                <a:pos x="connsiteX2-5" y="connsiteY2-6"/>
              </a:cxn>
            </a:cxnLst>
            <a:rect l="l" t="t" r="r" b="b"/>
            <a:pathLst>
              <a:path w="1661528" h="1292660">
                <a:moveTo>
                  <a:pt x="0" y="0"/>
                </a:moveTo>
                <a:cubicBezTo>
                  <a:pt x="213519" y="56356"/>
                  <a:pt x="847436" y="119274"/>
                  <a:pt x="835453" y="134301"/>
                </a:cubicBezTo>
                <a:cubicBezTo>
                  <a:pt x="823470" y="149328"/>
                  <a:pt x="1735519" y="379511"/>
                  <a:pt x="1656698" y="1292660"/>
                </a:cubicBezTo>
              </a:path>
            </a:pathLst>
          </a:cu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8" name="任意多边形 7"/>
          <p:cNvSpPr/>
          <p:nvPr/>
        </p:nvSpPr>
        <p:spPr>
          <a:xfrm>
            <a:off x="6848475" y="2066925"/>
            <a:ext cx="679450" cy="1165225"/>
          </a:xfrm>
          <a:custGeom>
            <a:avLst/>
            <a:gdLst>
              <a:gd name="connsiteX0" fmla="*/ 116383 w 680054"/>
              <a:gd name="connsiteY0" fmla="*/ 0 h 1164920"/>
              <a:gd name="connsiteX1" fmla="*/ 41227 w 680054"/>
              <a:gd name="connsiteY1" fmla="*/ 501041 h 1164920"/>
              <a:gd name="connsiteX2" fmla="*/ 680054 w 680054"/>
              <a:gd name="connsiteY2" fmla="*/ 1164920 h 1164920"/>
            </a:gdLst>
            <a:ahLst/>
            <a:cxnLst>
              <a:cxn ang="0">
                <a:pos x="connsiteX0" y="connsiteY0"/>
              </a:cxn>
              <a:cxn ang="0">
                <a:pos x="connsiteX1" y="connsiteY1"/>
              </a:cxn>
              <a:cxn ang="0">
                <a:pos x="connsiteX2" y="connsiteY2"/>
              </a:cxn>
            </a:cxnLst>
            <a:rect l="l" t="t" r="r" b="b"/>
            <a:pathLst>
              <a:path w="680054" h="1164920">
                <a:moveTo>
                  <a:pt x="116383" y="0"/>
                </a:moveTo>
                <a:cubicBezTo>
                  <a:pt x="31832" y="153444"/>
                  <a:pt x="-52718" y="306888"/>
                  <a:pt x="41227" y="501041"/>
                </a:cubicBezTo>
                <a:cubicBezTo>
                  <a:pt x="135172" y="695194"/>
                  <a:pt x="407613" y="930057"/>
                  <a:pt x="680054" y="1164920"/>
                </a:cubicBezTo>
              </a:path>
            </a:pathLst>
          </a:cu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9" name="任意多边形 8"/>
          <p:cNvSpPr/>
          <p:nvPr/>
        </p:nvSpPr>
        <p:spPr>
          <a:xfrm>
            <a:off x="6062663" y="1728788"/>
            <a:ext cx="876300" cy="363537"/>
          </a:xfrm>
          <a:custGeom>
            <a:avLst/>
            <a:gdLst>
              <a:gd name="connsiteX0" fmla="*/ 876822 w 876822"/>
              <a:gd name="connsiteY0" fmla="*/ 363255 h 363255"/>
              <a:gd name="connsiteX1" fmla="*/ 425885 w 876822"/>
              <a:gd name="connsiteY1" fmla="*/ 212942 h 363255"/>
              <a:gd name="connsiteX2" fmla="*/ 0 w 876822"/>
              <a:gd name="connsiteY2" fmla="*/ 0 h 363255"/>
            </a:gdLst>
            <a:ahLst/>
            <a:cxnLst>
              <a:cxn ang="0">
                <a:pos x="connsiteX0" y="connsiteY0"/>
              </a:cxn>
              <a:cxn ang="0">
                <a:pos x="connsiteX1" y="connsiteY1"/>
              </a:cxn>
              <a:cxn ang="0">
                <a:pos x="connsiteX2" y="connsiteY2"/>
              </a:cxn>
            </a:cxnLst>
            <a:rect l="l" t="t" r="r" b="b"/>
            <a:pathLst>
              <a:path w="876822" h="363255">
                <a:moveTo>
                  <a:pt x="876822" y="363255"/>
                </a:moveTo>
                <a:cubicBezTo>
                  <a:pt x="724422" y="318370"/>
                  <a:pt x="572022" y="273485"/>
                  <a:pt x="425885" y="212942"/>
                </a:cubicBezTo>
                <a:cubicBezTo>
                  <a:pt x="279748" y="152399"/>
                  <a:pt x="139874" y="76199"/>
                  <a:pt x="0" y="0"/>
                </a:cubicBezTo>
              </a:path>
            </a:pathLst>
          </a:cu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AutoShape 2"/>
          <p:cNvSpPr>
            <a:spLocks noChangeArrowheads="1"/>
          </p:cNvSpPr>
          <p:nvPr/>
        </p:nvSpPr>
        <p:spPr bwMode="gray">
          <a:xfrm>
            <a:off x="222250" y="625475"/>
            <a:ext cx="8699500" cy="5783263"/>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eaLnBrk="0" hangingPunct="0">
              <a:buFontTx/>
              <a:buNone/>
              <a:defRPr/>
            </a:pPr>
            <a:endParaRPr lang="zh-CN" altLang="en-US" kern="0" dirty="0">
              <a:solidFill>
                <a:prstClr val="white"/>
              </a:solidFill>
              <a:latin typeface="Calibri" panose="020F0502020204030204"/>
            </a:endParaRPr>
          </a:p>
        </p:txBody>
      </p:sp>
      <p:sp>
        <p:nvSpPr>
          <p:cNvPr id="35842" name="Rectangle 4"/>
          <p:cNvSpPr>
            <a:spLocks noChangeArrowheads="1"/>
          </p:cNvSpPr>
          <p:nvPr/>
        </p:nvSpPr>
        <p:spPr bwMode="auto">
          <a:xfrm>
            <a:off x="311150" y="646113"/>
            <a:ext cx="85137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0" hangingPunct="0"/>
            <a:r>
              <a:rPr lang="zh-CN" altLang="zh-CN" sz="2200" b="1">
                <a:solidFill>
                  <a:srgbClr val="000000"/>
                </a:solidFill>
                <a:latin typeface="Times New Roman" pitchFamily="18" charset="0"/>
                <a:sym typeface="Times New Roman" pitchFamily="18" charset="0"/>
              </a:rPr>
              <a:t>（</a:t>
            </a:r>
            <a:r>
              <a:rPr lang="en-US" altLang="zh-CN" sz="2200" b="1">
                <a:solidFill>
                  <a:srgbClr val="000000"/>
                </a:solidFill>
                <a:latin typeface="Times New Roman" pitchFamily="18" charset="0"/>
                <a:sym typeface="Times New Roman" pitchFamily="18" charset="0"/>
              </a:rPr>
              <a:t>2</a:t>
            </a:r>
            <a:r>
              <a:rPr lang="zh-CN" altLang="zh-CN" sz="2200" b="1">
                <a:solidFill>
                  <a:srgbClr val="000000"/>
                </a:solidFill>
                <a:latin typeface="Times New Roman" pitchFamily="18" charset="0"/>
                <a:sym typeface="Times New Roman" pitchFamily="18" charset="0"/>
              </a:rPr>
              <a:t>）实验中，该同学移动滑动变阻器滑片，读出电压表</a:t>
            </a:r>
            <a:r>
              <a:rPr lang="en-US" altLang="zh-CN" sz="2200" b="1">
                <a:solidFill>
                  <a:srgbClr val="000000"/>
                </a:solidFill>
                <a:latin typeface="Times New Roman" pitchFamily="18" charset="0"/>
                <a:sym typeface="Times New Roman" pitchFamily="18" charset="0"/>
              </a:rPr>
              <a:t>V</a:t>
            </a:r>
            <a:r>
              <a:rPr lang="en-US" altLang="zh-CN" sz="2200" b="1" baseline="-25000">
                <a:solidFill>
                  <a:srgbClr val="000000"/>
                </a:solidFill>
                <a:latin typeface="Times New Roman" pitchFamily="18" charset="0"/>
                <a:sym typeface="Times New Roman" pitchFamily="18" charset="0"/>
              </a:rPr>
              <a:t>1</a:t>
            </a:r>
            <a:r>
              <a:rPr lang="zh-CN" altLang="zh-CN" sz="2200" b="1">
                <a:solidFill>
                  <a:srgbClr val="000000"/>
                </a:solidFill>
                <a:latin typeface="Times New Roman" pitchFamily="18" charset="0"/>
                <a:sym typeface="Times New Roman" pitchFamily="18" charset="0"/>
              </a:rPr>
              <a:t>和</a:t>
            </a:r>
            <a:r>
              <a:rPr lang="en-US" altLang="zh-CN" sz="2200" b="1">
                <a:solidFill>
                  <a:srgbClr val="000000"/>
                </a:solidFill>
                <a:latin typeface="Times New Roman" pitchFamily="18" charset="0"/>
                <a:sym typeface="Times New Roman" pitchFamily="18" charset="0"/>
              </a:rPr>
              <a:t>V</a:t>
            </a:r>
            <a:r>
              <a:rPr lang="en-US" altLang="zh-CN" sz="2200" b="1" baseline="-25000">
                <a:solidFill>
                  <a:srgbClr val="000000"/>
                </a:solidFill>
                <a:latin typeface="Times New Roman" pitchFamily="18" charset="0"/>
                <a:sym typeface="Times New Roman" pitchFamily="18" charset="0"/>
              </a:rPr>
              <a:t>2</a:t>
            </a:r>
            <a:r>
              <a:rPr lang="zh-CN" altLang="zh-CN" sz="2200" b="1">
                <a:solidFill>
                  <a:srgbClr val="000000"/>
                </a:solidFill>
                <a:latin typeface="Times New Roman" pitchFamily="18" charset="0"/>
                <a:sym typeface="Times New Roman" pitchFamily="18" charset="0"/>
              </a:rPr>
              <a:t>的示数</a:t>
            </a:r>
            <a:r>
              <a:rPr lang="en-US" altLang="zh-CN" sz="2200" b="1" i="1">
                <a:solidFill>
                  <a:srgbClr val="000000"/>
                </a:solidFill>
                <a:latin typeface="Times New Roman" pitchFamily="18" charset="0"/>
                <a:sym typeface="Times New Roman" pitchFamily="18" charset="0"/>
              </a:rPr>
              <a:t>U</a:t>
            </a:r>
            <a:r>
              <a:rPr lang="en-US" altLang="zh-CN" sz="2200" b="1" baseline="-25000">
                <a:solidFill>
                  <a:srgbClr val="000000"/>
                </a:solidFill>
                <a:latin typeface="Times New Roman" pitchFamily="18" charset="0"/>
                <a:sym typeface="Times New Roman" pitchFamily="18" charset="0"/>
              </a:rPr>
              <a:t>1</a:t>
            </a:r>
            <a:r>
              <a:rPr lang="zh-CN" altLang="zh-CN" sz="2200" b="1">
                <a:solidFill>
                  <a:srgbClr val="000000"/>
                </a:solidFill>
                <a:latin typeface="Times New Roman" pitchFamily="18" charset="0"/>
                <a:sym typeface="Times New Roman" pitchFamily="18" charset="0"/>
              </a:rPr>
              <a:t>、</a:t>
            </a:r>
            <a:r>
              <a:rPr lang="en-US" altLang="zh-CN" sz="2200" b="1" i="1">
                <a:solidFill>
                  <a:srgbClr val="000000"/>
                </a:solidFill>
                <a:latin typeface="Times New Roman" pitchFamily="18" charset="0"/>
                <a:sym typeface="Times New Roman" pitchFamily="18" charset="0"/>
              </a:rPr>
              <a:t>U</a:t>
            </a:r>
            <a:r>
              <a:rPr lang="en-US" altLang="zh-CN" sz="2200" b="1" baseline="-25000">
                <a:solidFill>
                  <a:srgbClr val="000000"/>
                </a:solidFill>
                <a:latin typeface="Times New Roman" pitchFamily="18" charset="0"/>
                <a:sym typeface="Times New Roman" pitchFamily="18" charset="0"/>
              </a:rPr>
              <a:t>2</a:t>
            </a:r>
            <a:r>
              <a:rPr lang="zh-CN" altLang="zh-CN" sz="2200" b="1">
                <a:solidFill>
                  <a:srgbClr val="000000"/>
                </a:solidFill>
                <a:latin typeface="Times New Roman" pitchFamily="18" charset="0"/>
                <a:sym typeface="Times New Roman" pitchFamily="18" charset="0"/>
              </a:rPr>
              <a:t>数据如表格中所示。请根据表格中的数据在下面的虚线框内画出</a:t>
            </a:r>
            <a:r>
              <a:rPr lang="en-US" altLang="zh-CN" sz="2200" b="1" i="1">
                <a:solidFill>
                  <a:srgbClr val="000000"/>
                </a:solidFill>
                <a:latin typeface="Times New Roman" pitchFamily="18" charset="0"/>
                <a:sym typeface="Times New Roman" pitchFamily="18" charset="0"/>
              </a:rPr>
              <a:t>U</a:t>
            </a:r>
            <a:r>
              <a:rPr lang="en-US" altLang="zh-CN" sz="2200" b="1" baseline="-25000">
                <a:solidFill>
                  <a:srgbClr val="000000"/>
                </a:solidFill>
                <a:latin typeface="Times New Roman" pitchFamily="18" charset="0"/>
                <a:sym typeface="Times New Roman" pitchFamily="18" charset="0"/>
              </a:rPr>
              <a:t>2</a:t>
            </a:r>
            <a:r>
              <a:rPr lang="zh-CN" altLang="zh-CN" sz="2200" b="1">
                <a:solidFill>
                  <a:srgbClr val="000000"/>
                </a:solidFill>
                <a:latin typeface="Times New Roman" pitchFamily="18" charset="0"/>
                <a:sym typeface="Times New Roman" pitchFamily="18" charset="0"/>
              </a:rPr>
              <a:t>－</a:t>
            </a:r>
            <a:r>
              <a:rPr lang="en-US" altLang="zh-CN" sz="2200" b="1" i="1">
                <a:solidFill>
                  <a:srgbClr val="000000"/>
                </a:solidFill>
                <a:latin typeface="Times New Roman" pitchFamily="18" charset="0"/>
                <a:sym typeface="Times New Roman" pitchFamily="18" charset="0"/>
              </a:rPr>
              <a:t>U</a:t>
            </a:r>
            <a:r>
              <a:rPr lang="en-US" altLang="zh-CN" sz="2200" b="1" baseline="-25000">
                <a:solidFill>
                  <a:srgbClr val="000000"/>
                </a:solidFill>
                <a:latin typeface="Times New Roman" pitchFamily="18" charset="0"/>
                <a:sym typeface="Times New Roman" pitchFamily="18" charset="0"/>
              </a:rPr>
              <a:t>1</a:t>
            </a:r>
            <a:r>
              <a:rPr lang="zh-CN" altLang="zh-CN" sz="2200" b="1">
                <a:solidFill>
                  <a:srgbClr val="000000"/>
                </a:solidFill>
                <a:latin typeface="Times New Roman" pitchFamily="18" charset="0"/>
                <a:sym typeface="Times New Roman" pitchFamily="18" charset="0"/>
              </a:rPr>
              <a:t>的关系图线。</a:t>
            </a:r>
            <a:endParaRPr lang="zh-CN" altLang="en-US" sz="2200" b="1">
              <a:solidFill>
                <a:srgbClr val="000000"/>
              </a:solidFill>
              <a:latin typeface="Times New Roman" pitchFamily="18" charset="0"/>
              <a:sym typeface="Times New Roman" pitchFamily="18" charset="0"/>
            </a:endParaRPr>
          </a:p>
        </p:txBody>
      </p:sp>
      <p:sp>
        <p:nvSpPr>
          <p:cNvPr id="6" name="Rectangle 4"/>
          <p:cNvSpPr>
            <a:spLocks noChangeArrowheads="1"/>
          </p:cNvSpPr>
          <p:nvPr/>
        </p:nvSpPr>
        <p:spPr bwMode="auto">
          <a:xfrm>
            <a:off x="5383213" y="4016375"/>
            <a:ext cx="2997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0" hangingPunct="0"/>
            <a:r>
              <a:rPr lang="zh-CN" altLang="zh-CN" sz="2200" b="1">
                <a:solidFill>
                  <a:srgbClr val="000000"/>
                </a:solidFill>
                <a:latin typeface="Times New Roman" pitchFamily="18" charset="0"/>
                <a:sym typeface="Times New Roman" pitchFamily="18" charset="0"/>
              </a:rPr>
              <a:t>（</a:t>
            </a:r>
            <a:r>
              <a:rPr lang="en-US" altLang="zh-CN" sz="2200" b="1">
                <a:solidFill>
                  <a:srgbClr val="000000"/>
                </a:solidFill>
                <a:latin typeface="Times New Roman" pitchFamily="18" charset="0"/>
                <a:sym typeface="Times New Roman" pitchFamily="18" charset="0"/>
              </a:rPr>
              <a:t>3</a:t>
            </a:r>
            <a:r>
              <a:rPr lang="zh-CN" altLang="zh-CN" sz="2200" b="1">
                <a:solidFill>
                  <a:srgbClr val="000000"/>
                </a:solidFill>
                <a:latin typeface="Times New Roman" pitchFamily="18" charset="0"/>
                <a:sym typeface="Times New Roman" pitchFamily="18" charset="0"/>
              </a:rPr>
              <a:t>）由图象可得该电池的电动势</a:t>
            </a:r>
            <a:r>
              <a:rPr lang="en-US" altLang="zh-CN" sz="2200" b="1" i="1">
                <a:solidFill>
                  <a:srgbClr val="000000"/>
                </a:solidFill>
                <a:latin typeface="Times New Roman" pitchFamily="18" charset="0"/>
                <a:sym typeface="Times New Roman" pitchFamily="18" charset="0"/>
              </a:rPr>
              <a:t>E</a:t>
            </a:r>
            <a:r>
              <a:rPr lang="zh-CN" altLang="zh-CN" sz="2200" b="1">
                <a:solidFill>
                  <a:srgbClr val="000000"/>
                </a:solidFill>
                <a:latin typeface="Times New Roman" pitchFamily="18" charset="0"/>
                <a:sym typeface="Times New Roman" pitchFamily="18" charset="0"/>
              </a:rPr>
              <a:t>＝</a:t>
            </a:r>
            <a:r>
              <a:rPr lang="zh-CN" altLang="zh-CN" sz="2200" b="1" u="sng">
                <a:solidFill>
                  <a:srgbClr val="000000"/>
                </a:solidFill>
                <a:latin typeface="Times New Roman" pitchFamily="18" charset="0"/>
                <a:sym typeface="Times New Roman" pitchFamily="18" charset="0"/>
              </a:rPr>
              <a:t>　　　　</a:t>
            </a:r>
            <a:r>
              <a:rPr lang="en-US" altLang="zh-CN" sz="2200" b="1">
                <a:solidFill>
                  <a:srgbClr val="000000"/>
                </a:solidFill>
                <a:latin typeface="Times New Roman" pitchFamily="18" charset="0"/>
                <a:sym typeface="Times New Roman" pitchFamily="18" charset="0"/>
              </a:rPr>
              <a:t>V,</a:t>
            </a:r>
            <a:r>
              <a:rPr lang="zh-CN" altLang="zh-CN" sz="2200" b="1">
                <a:solidFill>
                  <a:srgbClr val="000000"/>
                </a:solidFill>
                <a:latin typeface="Times New Roman" pitchFamily="18" charset="0"/>
                <a:sym typeface="Times New Roman" pitchFamily="18" charset="0"/>
              </a:rPr>
              <a:t>内阻</a:t>
            </a:r>
            <a:r>
              <a:rPr lang="en-US" altLang="zh-CN" sz="2200" b="1" i="1">
                <a:solidFill>
                  <a:srgbClr val="000000"/>
                </a:solidFill>
                <a:latin typeface="Times New Roman" pitchFamily="18" charset="0"/>
                <a:sym typeface="Times New Roman" pitchFamily="18" charset="0"/>
              </a:rPr>
              <a:t>r</a:t>
            </a:r>
            <a:r>
              <a:rPr lang="zh-CN" altLang="zh-CN" sz="2200" b="1">
                <a:solidFill>
                  <a:srgbClr val="000000"/>
                </a:solidFill>
                <a:latin typeface="Times New Roman" pitchFamily="18" charset="0"/>
                <a:sym typeface="Times New Roman" pitchFamily="18" charset="0"/>
              </a:rPr>
              <a:t>＝</a:t>
            </a:r>
            <a:r>
              <a:rPr lang="zh-CN" altLang="zh-CN" sz="2200" b="1" u="sng">
                <a:solidFill>
                  <a:srgbClr val="000000"/>
                </a:solidFill>
                <a:latin typeface="Times New Roman" pitchFamily="18" charset="0"/>
                <a:sym typeface="Times New Roman" pitchFamily="18" charset="0"/>
              </a:rPr>
              <a:t>　　　　</a:t>
            </a:r>
            <a:r>
              <a:rPr lang="zh-CN" altLang="zh-CN" sz="2200" b="1">
                <a:solidFill>
                  <a:srgbClr val="000000"/>
                </a:solidFill>
                <a:latin typeface="Times New Roman" pitchFamily="18" charset="0"/>
                <a:sym typeface="Times New Roman" pitchFamily="18" charset="0"/>
              </a:rPr>
              <a:t>Ω。</a:t>
            </a:r>
            <a:endParaRPr lang="zh-CN" altLang="en-US" sz="2200" b="1">
              <a:solidFill>
                <a:srgbClr val="000000"/>
              </a:solidFill>
              <a:latin typeface="Times New Roman" pitchFamily="18" charset="0"/>
              <a:sym typeface="Times New Roman" pitchFamily="18" charset="0"/>
            </a:endParaRPr>
          </a:p>
        </p:txBody>
      </p:sp>
      <p:graphicFrame>
        <p:nvGraphicFramePr>
          <p:cNvPr id="2" name="表格 1"/>
          <p:cNvGraphicFramePr>
            <a:graphicFrameLocks noGrp="1"/>
          </p:cNvGraphicFramePr>
          <p:nvPr/>
        </p:nvGraphicFramePr>
        <p:xfrm>
          <a:off x="527050" y="1685925"/>
          <a:ext cx="8191500" cy="1182688"/>
        </p:xfrm>
        <a:graphic>
          <a:graphicData uri="http://schemas.openxmlformats.org/drawingml/2006/table">
            <a:tbl>
              <a:tblPr>
                <a:tableStyleId>{5C22544A-7EE6-4342-B048-85BDC9FD1C3A}</a:tableStyleId>
              </a:tblPr>
              <a:tblGrid>
                <a:gridCol w="1255100"/>
                <a:gridCol w="1158088"/>
                <a:gridCol w="1158088"/>
                <a:gridCol w="1158088"/>
                <a:gridCol w="1158088"/>
                <a:gridCol w="1145961"/>
                <a:gridCol w="1158088"/>
              </a:tblGrid>
              <a:tr h="394229">
                <a:tc>
                  <a:txBody>
                    <a:bodyPr/>
                    <a:lstStyle/>
                    <a:p>
                      <a:pPr algn="ctr">
                        <a:spcAft>
                          <a:spcPts val="0"/>
                        </a:spcAft>
                      </a:pPr>
                      <a:r>
                        <a:rPr lang="zh-CN" sz="2400" b="1" kern="100" dirty="0">
                          <a:effectLst/>
                          <a:latin typeface="Times New Roman" panose="02020603050405020304" pitchFamily="18" charset="0"/>
                          <a:cs typeface="Times New Roman" panose="02020603050405020304" pitchFamily="18" charset="0"/>
                        </a:rPr>
                        <a:t>次数</a:t>
                      </a:r>
                      <a:endParaRPr lang="zh-CN" sz="24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1</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2</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3</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4</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5</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6</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r>
              <a:tr h="394229">
                <a:tc>
                  <a:txBody>
                    <a:bodyPr/>
                    <a:lstStyle/>
                    <a:p>
                      <a:pPr algn="ctr">
                        <a:spcAft>
                          <a:spcPts val="0"/>
                        </a:spcAft>
                      </a:pPr>
                      <a:r>
                        <a:rPr lang="en-US" sz="2400" b="1" i="1" kern="100" dirty="0">
                          <a:effectLst/>
                          <a:latin typeface="Times New Roman" panose="02020603050405020304" pitchFamily="18" charset="0"/>
                          <a:cs typeface="Times New Roman" panose="02020603050405020304" pitchFamily="18" charset="0"/>
                        </a:rPr>
                        <a:t>U</a:t>
                      </a:r>
                      <a:r>
                        <a:rPr lang="en-US" sz="2400" b="1" kern="100" baseline="-25000" dirty="0">
                          <a:effectLst/>
                          <a:latin typeface="Times New Roman" panose="02020603050405020304" pitchFamily="18" charset="0"/>
                          <a:cs typeface="Times New Roman" panose="02020603050405020304" pitchFamily="18" charset="0"/>
                        </a:rPr>
                        <a:t>1</a:t>
                      </a:r>
                      <a:r>
                        <a:rPr lang="en-US" sz="2400" b="1" kern="100" dirty="0">
                          <a:effectLst/>
                          <a:latin typeface="Times New Roman" panose="02020603050405020304" pitchFamily="18" charset="0"/>
                          <a:cs typeface="Times New Roman" panose="02020603050405020304" pitchFamily="18" charset="0"/>
                        </a:rPr>
                        <a:t>/V</a:t>
                      </a:r>
                      <a:endParaRPr lang="zh-CN" sz="24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1.0</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2.0</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3.0</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4.0</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4.5</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5.0</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r>
              <a:tr h="394229">
                <a:tc>
                  <a:txBody>
                    <a:bodyPr/>
                    <a:lstStyle/>
                    <a:p>
                      <a:pPr algn="ctr">
                        <a:spcAft>
                          <a:spcPts val="0"/>
                        </a:spcAft>
                      </a:pPr>
                      <a:r>
                        <a:rPr lang="en-US" sz="2400" b="1" i="1" kern="100" dirty="0">
                          <a:effectLst/>
                          <a:latin typeface="Times New Roman" panose="02020603050405020304" pitchFamily="18" charset="0"/>
                          <a:cs typeface="Times New Roman" panose="02020603050405020304" pitchFamily="18" charset="0"/>
                        </a:rPr>
                        <a:t>U</a:t>
                      </a:r>
                      <a:r>
                        <a:rPr lang="en-US" sz="2400" b="1" kern="100" baseline="-25000" dirty="0">
                          <a:effectLst/>
                          <a:latin typeface="Times New Roman" panose="02020603050405020304" pitchFamily="18" charset="0"/>
                          <a:cs typeface="Times New Roman" panose="02020603050405020304" pitchFamily="18" charset="0"/>
                        </a:rPr>
                        <a:t>2</a:t>
                      </a:r>
                      <a:r>
                        <a:rPr lang="en-US" sz="2400" b="1" kern="100" dirty="0">
                          <a:effectLst/>
                          <a:latin typeface="Times New Roman" panose="02020603050405020304" pitchFamily="18" charset="0"/>
                          <a:cs typeface="Times New Roman" panose="02020603050405020304" pitchFamily="18" charset="0"/>
                        </a:rPr>
                        <a:t>/V</a:t>
                      </a:r>
                      <a:endParaRPr lang="zh-CN" sz="24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16.5</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15.2</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15.0</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12.0</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a:effectLst/>
                          <a:latin typeface="Times New Roman" panose="02020603050405020304" pitchFamily="18" charset="0"/>
                          <a:cs typeface="Times New Roman" panose="02020603050405020304" pitchFamily="18" charset="0"/>
                        </a:rPr>
                        <a:t>11.1</a:t>
                      </a:r>
                      <a:endParaRPr lang="zh-CN" sz="2400" b="1"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c>
                  <a:txBody>
                    <a:bodyPr/>
                    <a:lstStyle/>
                    <a:p>
                      <a:pPr algn="ctr">
                        <a:spcAft>
                          <a:spcPts val="0"/>
                        </a:spcAft>
                      </a:pPr>
                      <a:r>
                        <a:rPr lang="en-US" sz="2400" b="1" kern="100" dirty="0">
                          <a:effectLst/>
                          <a:latin typeface="Times New Roman" panose="02020603050405020304" pitchFamily="18" charset="0"/>
                          <a:cs typeface="Times New Roman" panose="02020603050405020304" pitchFamily="18" charset="0"/>
                        </a:rPr>
                        <a:t>10.3</a:t>
                      </a:r>
                      <a:endParaRPr lang="zh-CN" sz="24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78" marR="68578" marT="0" marB="0" anchor="ctr">
                    <a:solidFill>
                      <a:srgbClr val="79DCFF"/>
                    </a:solidFill>
                  </a:tcPr>
                </a:tc>
              </a:tr>
            </a:tbl>
          </a:graphicData>
        </a:graphic>
      </p:graphicFrame>
      <p:pic>
        <p:nvPicPr>
          <p:cNvPr id="3" name="图片 2"/>
          <p:cNvPicPr>
            <a:picLocks noChangeAspect="1"/>
          </p:cNvPicPr>
          <p:nvPr/>
        </p:nvPicPr>
        <p:blipFill>
          <a:blip r:embed="rId2">
            <a:clrChange>
              <a:clrFrom>
                <a:srgbClr val="FFFFFF"/>
              </a:clrFrom>
              <a:clrTo>
                <a:srgbClr val="FFFFFF">
                  <a:alpha val="0"/>
                </a:srgbClr>
              </a:clrTo>
            </a:clrChange>
            <a:duotone>
              <a:schemeClr val="accent2">
                <a:shade val="45000"/>
                <a:satMod val="135000"/>
              </a:schemeClr>
              <a:prstClr val="white"/>
            </a:duotone>
          </a:blip>
          <a:stretch>
            <a:fillRect/>
          </a:stretch>
        </p:blipFill>
        <p:spPr>
          <a:xfrm>
            <a:off x="602749" y="3003699"/>
            <a:ext cx="4439537" cy="3111472"/>
          </a:xfrm>
          <a:prstGeom prst="rect">
            <a:avLst/>
          </a:prstGeom>
        </p:spPr>
      </p:pic>
      <p:pic>
        <p:nvPicPr>
          <p:cNvPr id="5" name="图片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1150" y="2917825"/>
            <a:ext cx="5100638"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 Box 5"/>
          <p:cNvSpPr txBox="1">
            <a:spLocks noChangeArrowheads="1"/>
          </p:cNvSpPr>
          <p:nvPr/>
        </p:nvSpPr>
        <p:spPr bwMode="auto">
          <a:xfrm>
            <a:off x="7138988" y="4338638"/>
            <a:ext cx="838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3300"/>
                </a:solidFill>
                <a:latin typeface="Times New Roman" pitchFamily="18" charset="0"/>
              </a:rPr>
              <a:t>18.0</a:t>
            </a:r>
          </a:p>
        </p:txBody>
      </p:sp>
      <p:sp>
        <p:nvSpPr>
          <p:cNvPr id="12" name="Text Box 5"/>
          <p:cNvSpPr txBox="1">
            <a:spLocks noChangeArrowheads="1"/>
          </p:cNvSpPr>
          <p:nvPr/>
        </p:nvSpPr>
        <p:spPr bwMode="auto">
          <a:xfrm>
            <a:off x="6456363" y="4662488"/>
            <a:ext cx="838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b="1">
                <a:solidFill>
                  <a:srgbClr val="FF3300"/>
                </a:solidFill>
                <a:latin typeface="Times New Roman" pitchFamily="18" charset="0"/>
              </a:rPr>
              <a:t>30.8</a:t>
            </a:r>
          </a:p>
        </p:txBody>
      </p:sp>
      <p:sp>
        <p:nvSpPr>
          <p:cNvPr id="11" name="Text Box 6">
            <a:hlinkClick r:id="rId4" action="ppaction://hlinksldjump"/>
          </p:cNvPr>
          <p:cNvSpPr txBox="1">
            <a:spLocks noChangeArrowheads="1"/>
          </p:cNvSpPr>
          <p:nvPr/>
        </p:nvSpPr>
        <p:spPr bwMode="auto">
          <a:xfrm>
            <a:off x="7733211" y="5988755"/>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a:sym typeface="+mn-ea"/>
              </a:rPr>
              <a:t>转</a:t>
            </a:r>
            <a:r>
              <a:rPr lang="zh-CN" altLang="en-US" dirty="0" smtClean="0">
                <a:sym typeface="+mn-ea"/>
              </a:rPr>
              <a:t>解析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3" presetClass="entr" presetSubtype="32" fill="hold" grpId="0" nodeType="clickEffect">
                                  <p:stCondLst>
                                    <p:cond delay="0"/>
                                  </p:stCondLst>
                                  <p:childTnLst>
                                    <p:set>
                                      <p:cBhvr>
                                        <p:cTn id="15" dur="1" fill="hold">
                                          <p:stCondLst>
                                            <p:cond delay="0"/>
                                          </p:stCondLst>
                                        </p:cTn>
                                        <p:tgtEl>
                                          <p:spTgt spid="34821"/>
                                        </p:tgtEl>
                                        <p:attrNameLst>
                                          <p:attrName>style.visibility</p:attrName>
                                        </p:attrNameLst>
                                      </p:cBhvr>
                                      <p:to>
                                        <p:strVal val="visible"/>
                                      </p:to>
                                    </p:set>
                                    <p:anim calcmode="lin" valueType="num">
                                      <p:cBhvr>
                                        <p:cTn id="16" dur="500" fill="hold"/>
                                        <p:tgtEl>
                                          <p:spTgt spid="34821"/>
                                        </p:tgtEl>
                                        <p:attrNameLst>
                                          <p:attrName>ppt_w</p:attrName>
                                        </p:attrNameLst>
                                      </p:cBhvr>
                                      <p:tavLst>
                                        <p:tav tm="0">
                                          <p:val>
                                            <p:strVal val="4*#ppt_w"/>
                                          </p:val>
                                        </p:tav>
                                        <p:tav tm="100000">
                                          <p:val>
                                            <p:strVal val="#ppt_w"/>
                                          </p:val>
                                        </p:tav>
                                      </p:tavLst>
                                    </p:anim>
                                    <p:anim calcmode="lin" valueType="num">
                                      <p:cBhvr>
                                        <p:cTn id="17" dur="500" fill="hold"/>
                                        <p:tgtEl>
                                          <p:spTgt spid="34821"/>
                                        </p:tgtEl>
                                        <p:attrNameLst>
                                          <p:attrName>ppt_h</p:attrName>
                                        </p:attrNameLst>
                                      </p:cBhvr>
                                      <p:tavLst>
                                        <p:tav tm="0">
                                          <p:val>
                                            <p:strVal val="4*#ppt_h"/>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strVal val="4*#ppt_w"/>
                                          </p:val>
                                        </p:tav>
                                        <p:tav tm="100000">
                                          <p:val>
                                            <p:strVal val="#ppt_w"/>
                                          </p:val>
                                        </p:tav>
                                      </p:tavLst>
                                    </p:anim>
                                    <p:anim calcmode="lin" valueType="num">
                                      <p:cBhvr>
                                        <p:cTn id="23" dur="500" fill="hold"/>
                                        <p:tgtEl>
                                          <p:spTgt spid="12"/>
                                        </p:tgtEl>
                                        <p:attrNameLst>
                                          <p:attrName>ppt_h</p:attrName>
                                        </p:attrNameLst>
                                      </p:cBhvr>
                                      <p:tavLst>
                                        <p:tav tm="0">
                                          <p:val>
                                            <p:strVal val="4*#ppt_h"/>
                                          </p:val>
                                        </p:tav>
                                        <p:tav tm="100000">
                                          <p:val>
                                            <p:strVal val="#ppt_h"/>
                                          </p:val>
                                        </p:tav>
                                      </p:tavLst>
                                    </p:anim>
                                  </p:childTnLst>
                                </p:cTn>
                              </p:par>
                              <p:par>
                                <p:cTn id="24" presetID="1"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82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aphicFrame>
        <p:nvGraphicFramePr>
          <p:cNvPr id="36865" name="Object 4"/>
          <p:cNvGraphicFramePr>
            <a:graphicFrameLocks noChangeAspect="1"/>
          </p:cNvGraphicFramePr>
          <p:nvPr/>
        </p:nvGraphicFramePr>
        <p:xfrm>
          <a:off x="203200" y="635000"/>
          <a:ext cx="8739188" cy="5553075"/>
        </p:xfrm>
        <a:graphic>
          <a:graphicData uri="http://schemas.openxmlformats.org/presentationml/2006/ole">
            <mc:AlternateContent xmlns:mc="http://schemas.openxmlformats.org/markup-compatibility/2006">
              <mc:Choice xmlns:v="urn:schemas-microsoft-com:vml" Requires="v">
                <p:oleObj spid="_x0000_s36870" r:id="rId3" imgW="8743320" imgH="5545800" progId="Word.Document.8">
                  <p:embed/>
                </p:oleObj>
              </mc:Choice>
              <mc:Fallback>
                <p:oleObj r:id="rId3" imgW="8743320" imgH="55458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 y="635000"/>
                        <a:ext cx="8739188"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2" name="Text Box 6">
            <a:hlinkClick r:id="rId5" action="ppaction://hlinksldjump"/>
          </p:cNvPr>
          <p:cNvSpPr txBox="1">
            <a:spLocks noChangeArrowheads="1"/>
          </p:cNvSpPr>
          <p:nvPr/>
        </p:nvSpPr>
        <p:spPr bwMode="auto">
          <a:xfrm>
            <a:off x="7844659" y="6030341"/>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smtClean="0">
                <a:sym typeface="+mn-ea"/>
              </a:rPr>
              <a:t>转原题</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AutoShape 2"/>
          <p:cNvSpPr>
            <a:spLocks noChangeArrowheads="1"/>
          </p:cNvSpPr>
          <p:nvPr/>
        </p:nvSpPr>
        <p:spPr bwMode="gray">
          <a:xfrm>
            <a:off x="247650" y="642938"/>
            <a:ext cx="8699500" cy="5729287"/>
          </a:xfrm>
          <a:prstGeom prst="roundRect">
            <a:avLst>
              <a:gd name="adj" fmla="val 2573"/>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eaLnBrk="0" hangingPunct="0">
              <a:buFontTx/>
              <a:buNone/>
              <a:defRPr/>
            </a:pPr>
            <a:endParaRPr lang="zh-CN" altLang="en-US" kern="0" dirty="0">
              <a:solidFill>
                <a:prstClr val="white"/>
              </a:solidFill>
              <a:latin typeface="Calibri" panose="020F0502020204030204"/>
            </a:endParaRPr>
          </a:p>
        </p:txBody>
      </p:sp>
      <p:sp>
        <p:nvSpPr>
          <p:cNvPr id="37890" name="Rectangle 4"/>
          <p:cNvSpPr>
            <a:spLocks noChangeArrowheads="1"/>
          </p:cNvSpPr>
          <p:nvPr/>
        </p:nvSpPr>
        <p:spPr bwMode="auto">
          <a:xfrm>
            <a:off x="276225" y="646113"/>
            <a:ext cx="86360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0" hangingPunct="0"/>
            <a:r>
              <a:rPr lang="en-US" altLang="zh-CN" sz="2200" b="1">
                <a:solidFill>
                  <a:srgbClr val="0000FF"/>
                </a:solidFill>
                <a:latin typeface="Times New Roman" pitchFamily="18" charset="0"/>
                <a:sym typeface="Times New Roman" pitchFamily="18" charset="0"/>
              </a:rPr>
              <a:t>【</a:t>
            </a:r>
            <a:r>
              <a:rPr lang="zh-CN" altLang="en-US" sz="2200" b="1">
                <a:solidFill>
                  <a:srgbClr val="0000FF"/>
                </a:solidFill>
                <a:latin typeface="Times New Roman" pitchFamily="18" charset="0"/>
                <a:sym typeface="Times New Roman" pitchFamily="18" charset="0"/>
              </a:rPr>
              <a:t>即学即练</a:t>
            </a:r>
            <a:r>
              <a:rPr lang="en-US" altLang="zh-CN" sz="2200" b="1">
                <a:solidFill>
                  <a:srgbClr val="0000FF"/>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为测定木块与桌面之间的动摩擦因数</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小亮设计了如图甲所示的装置进行实验</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实验中</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当木块</a:t>
            </a:r>
            <a:r>
              <a:rPr lang="en-US" altLang="zh-CN" sz="2200" b="1" i="1">
                <a:solidFill>
                  <a:srgbClr val="000000"/>
                </a:solidFill>
                <a:latin typeface="Times New Roman" pitchFamily="18" charset="0"/>
                <a:sym typeface="Times New Roman" pitchFamily="18" charset="0"/>
              </a:rPr>
              <a:t>A</a:t>
            </a:r>
            <a:r>
              <a:rPr lang="zh-CN" altLang="zh-CN" sz="2200" b="1">
                <a:solidFill>
                  <a:srgbClr val="000000"/>
                </a:solidFill>
                <a:latin typeface="Times New Roman" pitchFamily="18" charset="0"/>
                <a:sym typeface="Times New Roman" pitchFamily="18" charset="0"/>
              </a:rPr>
              <a:t>位于水平桌面上的</a:t>
            </a:r>
            <a:r>
              <a:rPr lang="en-US" altLang="zh-CN" sz="2200" b="1" i="1">
                <a:solidFill>
                  <a:srgbClr val="000000"/>
                </a:solidFill>
                <a:latin typeface="Times New Roman" pitchFamily="18" charset="0"/>
                <a:sym typeface="Times New Roman" pitchFamily="18" charset="0"/>
              </a:rPr>
              <a:t>O</a:t>
            </a:r>
            <a:r>
              <a:rPr lang="zh-CN" altLang="zh-CN" sz="2200" b="1">
                <a:solidFill>
                  <a:srgbClr val="000000"/>
                </a:solidFill>
                <a:latin typeface="Times New Roman" pitchFamily="18" charset="0"/>
                <a:sym typeface="Times New Roman" pitchFamily="18" charset="0"/>
              </a:rPr>
              <a:t>点时</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重物</a:t>
            </a:r>
            <a:r>
              <a:rPr lang="en-US" altLang="zh-CN" sz="2200" b="1" i="1">
                <a:solidFill>
                  <a:srgbClr val="000000"/>
                </a:solidFill>
                <a:latin typeface="Times New Roman" pitchFamily="18" charset="0"/>
                <a:sym typeface="Times New Roman" pitchFamily="18" charset="0"/>
              </a:rPr>
              <a:t>B</a:t>
            </a:r>
            <a:r>
              <a:rPr lang="zh-CN" altLang="zh-CN" sz="2200" b="1">
                <a:solidFill>
                  <a:srgbClr val="000000"/>
                </a:solidFill>
                <a:latin typeface="Times New Roman" pitchFamily="18" charset="0"/>
                <a:sym typeface="Times New Roman" pitchFamily="18" charset="0"/>
              </a:rPr>
              <a:t>刚好接触地面</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将</a:t>
            </a:r>
            <a:r>
              <a:rPr lang="en-US" altLang="zh-CN" sz="2200" b="1" i="1">
                <a:solidFill>
                  <a:srgbClr val="000000"/>
                </a:solidFill>
                <a:latin typeface="Times New Roman" pitchFamily="18" charset="0"/>
                <a:sym typeface="Times New Roman" pitchFamily="18" charset="0"/>
              </a:rPr>
              <a:t>A</a:t>
            </a:r>
            <a:r>
              <a:rPr lang="zh-CN" altLang="zh-CN" sz="2200" b="1">
                <a:solidFill>
                  <a:srgbClr val="000000"/>
                </a:solidFill>
                <a:latin typeface="Times New Roman" pitchFamily="18" charset="0"/>
                <a:sym typeface="Times New Roman" pitchFamily="18" charset="0"/>
              </a:rPr>
              <a:t>拉到</a:t>
            </a:r>
            <a:r>
              <a:rPr lang="en-US" altLang="zh-CN" sz="2200" b="1" i="1">
                <a:solidFill>
                  <a:srgbClr val="000000"/>
                </a:solidFill>
                <a:latin typeface="Times New Roman" pitchFamily="18" charset="0"/>
                <a:sym typeface="Times New Roman" pitchFamily="18" charset="0"/>
              </a:rPr>
              <a:t>P</a:t>
            </a:r>
            <a:r>
              <a:rPr lang="zh-CN" altLang="zh-CN" sz="2200" b="1">
                <a:solidFill>
                  <a:srgbClr val="000000"/>
                </a:solidFill>
                <a:latin typeface="Times New Roman" pitchFamily="18" charset="0"/>
                <a:sym typeface="Times New Roman" pitchFamily="18" charset="0"/>
              </a:rPr>
              <a:t>点</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待</a:t>
            </a:r>
            <a:r>
              <a:rPr lang="en-US" altLang="zh-CN" sz="2200" b="1" i="1">
                <a:solidFill>
                  <a:srgbClr val="000000"/>
                </a:solidFill>
                <a:latin typeface="Times New Roman" pitchFamily="18" charset="0"/>
                <a:sym typeface="Times New Roman" pitchFamily="18" charset="0"/>
              </a:rPr>
              <a:t>B</a:t>
            </a:r>
            <a:r>
              <a:rPr lang="zh-CN" altLang="zh-CN" sz="2200" b="1">
                <a:solidFill>
                  <a:srgbClr val="000000"/>
                </a:solidFill>
                <a:latin typeface="Times New Roman" pitchFamily="18" charset="0"/>
                <a:sym typeface="Times New Roman" pitchFamily="18" charset="0"/>
              </a:rPr>
              <a:t>稳定后静止释放</a:t>
            </a:r>
            <a:r>
              <a:rPr lang="en-US" altLang="zh-CN" sz="2200" b="1">
                <a:solidFill>
                  <a:srgbClr val="000000"/>
                </a:solidFill>
                <a:latin typeface="Times New Roman" pitchFamily="18" charset="0"/>
                <a:sym typeface="Times New Roman" pitchFamily="18" charset="0"/>
              </a:rPr>
              <a:t>,</a:t>
            </a:r>
            <a:r>
              <a:rPr lang="en-US" altLang="zh-CN" sz="2200" b="1" i="1">
                <a:solidFill>
                  <a:srgbClr val="000000"/>
                </a:solidFill>
                <a:latin typeface="Times New Roman" pitchFamily="18" charset="0"/>
                <a:sym typeface="Times New Roman" pitchFamily="18" charset="0"/>
              </a:rPr>
              <a:t>A</a:t>
            </a:r>
            <a:r>
              <a:rPr lang="zh-CN" altLang="zh-CN" sz="2200" b="1">
                <a:solidFill>
                  <a:srgbClr val="000000"/>
                </a:solidFill>
                <a:latin typeface="Times New Roman" pitchFamily="18" charset="0"/>
                <a:sym typeface="Times New Roman" pitchFamily="18" charset="0"/>
              </a:rPr>
              <a:t>最终滑到</a:t>
            </a:r>
            <a:r>
              <a:rPr lang="en-US" altLang="zh-CN" sz="2200" b="1" i="1">
                <a:solidFill>
                  <a:srgbClr val="000000"/>
                </a:solidFill>
                <a:latin typeface="Times New Roman" pitchFamily="18" charset="0"/>
                <a:sym typeface="Times New Roman" pitchFamily="18" charset="0"/>
              </a:rPr>
              <a:t>Q</a:t>
            </a:r>
            <a:r>
              <a:rPr lang="zh-CN" altLang="zh-CN" sz="2200" b="1">
                <a:solidFill>
                  <a:srgbClr val="000000"/>
                </a:solidFill>
                <a:latin typeface="Times New Roman" pitchFamily="18" charset="0"/>
                <a:sym typeface="Times New Roman" pitchFamily="18" charset="0"/>
              </a:rPr>
              <a:t>点</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分别测量</a:t>
            </a:r>
            <a:r>
              <a:rPr lang="en-US" altLang="zh-CN" sz="2200" b="1" i="1">
                <a:solidFill>
                  <a:srgbClr val="000000"/>
                </a:solidFill>
                <a:latin typeface="Times New Roman" pitchFamily="18" charset="0"/>
                <a:sym typeface="Times New Roman" pitchFamily="18" charset="0"/>
              </a:rPr>
              <a:t>OP</a:t>
            </a:r>
            <a:r>
              <a:rPr lang="zh-CN" altLang="zh-CN" sz="2200" b="1">
                <a:solidFill>
                  <a:srgbClr val="000000"/>
                </a:solidFill>
                <a:latin typeface="Times New Roman" pitchFamily="18" charset="0"/>
                <a:sym typeface="Times New Roman" pitchFamily="18" charset="0"/>
              </a:rPr>
              <a:t>、</a:t>
            </a:r>
            <a:r>
              <a:rPr lang="en-US" altLang="zh-CN" sz="2200" b="1" i="1">
                <a:solidFill>
                  <a:srgbClr val="000000"/>
                </a:solidFill>
                <a:latin typeface="Times New Roman" pitchFamily="18" charset="0"/>
                <a:sym typeface="Times New Roman" pitchFamily="18" charset="0"/>
              </a:rPr>
              <a:t>OQ</a:t>
            </a:r>
            <a:r>
              <a:rPr lang="zh-CN" altLang="zh-CN" sz="2200" b="1">
                <a:solidFill>
                  <a:srgbClr val="000000"/>
                </a:solidFill>
                <a:latin typeface="Times New Roman" pitchFamily="18" charset="0"/>
                <a:sym typeface="Times New Roman" pitchFamily="18" charset="0"/>
              </a:rPr>
              <a:t>的长度为</a:t>
            </a:r>
            <a:r>
              <a:rPr lang="en-US" altLang="zh-CN" sz="2200" b="1" i="1">
                <a:solidFill>
                  <a:srgbClr val="000000"/>
                </a:solidFill>
                <a:latin typeface="Times New Roman" pitchFamily="18" charset="0"/>
                <a:sym typeface="Times New Roman" pitchFamily="18" charset="0"/>
              </a:rPr>
              <a:t>h</a:t>
            </a:r>
            <a:r>
              <a:rPr lang="zh-CN" altLang="zh-CN" sz="2200" b="1">
                <a:solidFill>
                  <a:srgbClr val="000000"/>
                </a:solidFill>
                <a:latin typeface="Times New Roman" pitchFamily="18" charset="0"/>
                <a:sym typeface="Times New Roman" pitchFamily="18" charset="0"/>
              </a:rPr>
              <a:t>和</a:t>
            </a:r>
            <a:r>
              <a:rPr lang="en-US" altLang="zh-CN" sz="2200" b="1" i="1">
                <a:solidFill>
                  <a:srgbClr val="000000"/>
                </a:solidFill>
                <a:latin typeface="Times New Roman" pitchFamily="18" charset="0"/>
                <a:sym typeface="Times New Roman" pitchFamily="18" charset="0"/>
              </a:rPr>
              <a:t>s</a:t>
            </a:r>
            <a:r>
              <a:rPr lang="zh-CN" altLang="zh-CN" sz="2200" b="1">
                <a:solidFill>
                  <a:srgbClr val="000000"/>
                </a:solidFill>
                <a:latin typeface="Times New Roman" pitchFamily="18" charset="0"/>
                <a:sym typeface="Times New Roman" pitchFamily="18" charset="0"/>
              </a:rPr>
              <a:t>，重复上述实验</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分别记录几组实验数据</a:t>
            </a:r>
            <a:r>
              <a:rPr lang="en-US" altLang="zh-CN" sz="2200" b="1">
                <a:solidFill>
                  <a:srgbClr val="000000"/>
                </a:solidFill>
                <a:latin typeface="Times New Roman" pitchFamily="18" charset="0"/>
                <a:sym typeface="Times New Roman" pitchFamily="18" charset="0"/>
              </a:rPr>
              <a:t>,</a:t>
            </a:r>
            <a:r>
              <a:rPr lang="zh-CN" altLang="zh-CN" sz="2200" b="1">
                <a:solidFill>
                  <a:srgbClr val="000000"/>
                </a:solidFill>
                <a:latin typeface="Times New Roman" pitchFamily="18" charset="0"/>
                <a:sym typeface="Times New Roman" pitchFamily="18" charset="0"/>
              </a:rPr>
              <a:t>根据实验数据作出</a:t>
            </a:r>
            <a:r>
              <a:rPr lang="en-US" altLang="zh-CN" sz="2200" b="1" i="1">
                <a:solidFill>
                  <a:srgbClr val="000000"/>
                </a:solidFill>
                <a:latin typeface="Times New Roman" pitchFamily="18" charset="0"/>
                <a:sym typeface="Times New Roman" pitchFamily="18" charset="0"/>
              </a:rPr>
              <a:t>s-h</a:t>
            </a:r>
            <a:r>
              <a:rPr lang="zh-CN" altLang="zh-CN" sz="2200" b="1">
                <a:solidFill>
                  <a:srgbClr val="000000"/>
                </a:solidFill>
                <a:latin typeface="Times New Roman" pitchFamily="18" charset="0"/>
                <a:sym typeface="Times New Roman" pitchFamily="18" charset="0"/>
              </a:rPr>
              <a:t>关系图象如图乙所示。</a:t>
            </a:r>
            <a:endParaRPr lang="zh-CN" altLang="en-US" sz="2200" b="1">
              <a:solidFill>
                <a:srgbClr val="000000"/>
              </a:solidFill>
              <a:latin typeface="Times New Roman" pitchFamily="18" charset="0"/>
              <a:sym typeface="Times New Roman" pitchFamily="18" charset="0"/>
            </a:endParaRPr>
          </a:p>
        </p:txBody>
      </p:sp>
      <p:pic>
        <p:nvPicPr>
          <p:cNvPr id="37891" name="图片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0563" y="2406650"/>
            <a:ext cx="37846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311150" y="4660900"/>
            <a:ext cx="8513763" cy="1692275"/>
          </a:xfrm>
          <a:prstGeom prst="rect">
            <a:avLst/>
          </a:prstGeom>
        </p:spPr>
        <p:txBody>
          <a:bodyPr lIns="0" tIns="0" rIns="0" bIns="0">
            <a:spAutoFit/>
          </a:bodyPr>
          <a:lstStyle/>
          <a:p>
            <a:pPr algn="just" eaLnBrk="0" hangingPunct="0">
              <a:spcBef>
                <a:spcPts val="0"/>
              </a:spcBef>
              <a:spcAft>
                <a:spcPts val="0"/>
              </a:spcAft>
              <a:buFontTx/>
              <a:buNone/>
              <a:defRPr/>
            </a:pP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en-US" altLang="zh-CN" sz="2200" b="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1</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）实验测得</a:t>
            </a:r>
            <a:r>
              <a:rPr lang="en-US" altLang="zh-CN" sz="2200" b="1" i="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A</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en-US" altLang="zh-CN" sz="2200" b="1" i="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B</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的质量分别为</a:t>
            </a:r>
            <a:r>
              <a:rPr lang="en-US"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p>
          <a:p>
            <a:pPr algn="just" eaLnBrk="0" hangingPunct="0">
              <a:spcBef>
                <a:spcPts val="0"/>
              </a:spcBef>
              <a:spcAft>
                <a:spcPts val="0"/>
              </a:spcAft>
              <a:buFontTx/>
              <a:buNone/>
              <a:defRPr/>
            </a:pPr>
            <a:r>
              <a:rPr lang="en-US" altLang="zh-CN" sz="2200" b="1" i="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m</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en-US" altLang="zh-CN" sz="2200" b="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0.4 kg</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en-US" altLang="zh-CN" sz="2200" b="1" i="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M</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en-US" altLang="zh-CN" sz="2200" b="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0.5 kg</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，根据</a:t>
            </a:r>
            <a:r>
              <a:rPr lang="en-US" altLang="zh-CN" sz="2200" b="1" i="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s-h</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图象可计算出</a:t>
            </a:r>
            <a:r>
              <a:rPr lang="en-US" altLang="zh-CN" sz="2200" b="1" i="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rPr>
              <a:t>A</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木块与桌面间的动摩擦因数</a:t>
            </a:r>
            <a:r>
              <a:rPr lang="zh-CN" altLang="zh-CN" sz="2200" b="1" i="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μ</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zh-CN" altLang="zh-CN" sz="2200" b="1" u="sng"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　　　　</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（结果保留一位有效数字）。</a:t>
            </a:r>
            <a:endParaRPr lang="zh-CN" altLang="zh-CN" sz="2200" b="1" kern="100" dirty="0">
              <a:solidFill>
                <a:srgbClr val="000000"/>
              </a:solidFill>
              <a:latin typeface="Times New Roman" panose="02020603050405020304" pitchFamily="18" charset="0"/>
              <a:cs typeface="Courier New" panose="02070309020205020404" pitchFamily="49" charset="0"/>
              <a:sym typeface="Times New Roman" panose="02020603050405020304" pitchFamily="18" charset="0"/>
            </a:endParaRPr>
          </a:p>
          <a:p>
            <a:pPr eaLnBrk="0" hangingPunct="0">
              <a:spcBef>
                <a:spcPts val="0"/>
              </a:spcBef>
              <a:spcAft>
                <a:spcPts val="0"/>
              </a:spcAft>
              <a:buFontTx/>
              <a:buNone/>
              <a:defRPr/>
            </a:pP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en-US" altLang="zh-CN" sz="2200" b="1" kern="100" dirty="0">
                <a:solidFill>
                  <a:srgbClr val="000000"/>
                </a:solidFill>
                <a:latin typeface="Times New Roman" panose="02020603050405020304" pitchFamily="18" charset="0"/>
                <a:sym typeface="Times New Roman" panose="02020603050405020304" pitchFamily="18" charset="0"/>
              </a:rPr>
              <a:t>2</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）实验中</a:t>
            </a:r>
            <a:r>
              <a:rPr lang="en-US"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滑轮轴的摩擦会导致</a:t>
            </a:r>
            <a:r>
              <a:rPr lang="en-US" altLang="zh-CN" sz="2200" b="1" i="1" kern="100" dirty="0">
                <a:solidFill>
                  <a:srgbClr val="000000"/>
                </a:solidFill>
                <a:latin typeface="Times New Roman" panose="02020603050405020304" pitchFamily="18" charset="0"/>
                <a:sym typeface="Times New Roman" panose="02020603050405020304" pitchFamily="18" charset="0"/>
              </a:rPr>
              <a:t>μ</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的测量结果</a:t>
            </a:r>
            <a:r>
              <a:rPr lang="zh-CN" altLang="zh-CN" sz="2200" b="1" u="sng"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　　　</a:t>
            </a:r>
            <a:r>
              <a:rPr lang="en-US" altLang="zh-CN" sz="2200" b="1" u="sng"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zh-CN" altLang="zh-CN" sz="2200" b="1" kern="1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填“偏大”、“偏小”、“不变”）。</a:t>
            </a:r>
            <a:endParaRPr lang="zh-CN" altLang="en-US" sz="2200" b="1" dirty="0">
              <a:solidFill>
                <a:srgbClr val="000000"/>
              </a:solidFill>
              <a:latin typeface="Times New Roman" panose="02020603050405020304" pitchFamily="18" charset="0"/>
              <a:sym typeface="Times New Roman" panose="02020603050405020304" pitchFamily="18" charset="0"/>
            </a:endParaRPr>
          </a:p>
        </p:txBody>
      </p:sp>
      <p:pic>
        <p:nvPicPr>
          <p:cNvPr id="4" name="图片 3"/>
          <p:cNvPicPr>
            <a:picLocks noChangeAspect="1"/>
          </p:cNvPicPr>
          <p:nvPr/>
        </p:nvPicPr>
        <p:blipFill>
          <a:blip r:embed="rId3">
            <a:clrChange>
              <a:clrFrom>
                <a:srgbClr val="FFFFFF"/>
              </a:clrFrom>
              <a:clrTo>
                <a:srgbClr val="FFFFFF">
                  <a:alpha val="0"/>
                </a:srgbClr>
              </a:clrTo>
            </a:clrChange>
            <a:duotone>
              <a:schemeClr val="accent6">
                <a:shade val="45000"/>
                <a:satMod val="135000"/>
              </a:schemeClr>
              <a:prstClr val="white"/>
            </a:duotone>
          </a:blip>
          <a:stretch>
            <a:fillRect/>
          </a:stretch>
        </p:blipFill>
        <p:spPr>
          <a:xfrm>
            <a:off x="5425440" y="2011683"/>
            <a:ext cx="3183400" cy="2964693"/>
          </a:xfrm>
          <a:prstGeom prst="rect">
            <a:avLst/>
          </a:prstGeom>
          <a:ln>
            <a:noFill/>
          </a:ln>
          <a:effectLst>
            <a:outerShdw blurRad="292100" dist="139700" dir="2700000" algn="tl" rotWithShape="0">
              <a:srgbClr val="333333">
                <a:alpha val="65000"/>
              </a:srgbClr>
            </a:outerShdw>
          </a:effectLst>
        </p:spPr>
      </p:pic>
      <p:sp>
        <p:nvSpPr>
          <p:cNvPr id="6" name="矩形 5"/>
          <p:cNvSpPr/>
          <p:nvPr/>
        </p:nvSpPr>
        <p:spPr>
          <a:xfrm>
            <a:off x="1984375" y="5280025"/>
            <a:ext cx="384175" cy="368300"/>
          </a:xfrm>
          <a:prstGeom prst="rect">
            <a:avLst/>
          </a:prstGeom>
        </p:spPr>
        <p:txBody>
          <a:bodyPr wrap="none" lIns="0" tIns="0" rIns="0" bIns="0">
            <a:spAutoFit/>
          </a:bodyPr>
          <a:lstStyle/>
          <a:p>
            <a:pPr eaLnBrk="0" hangingPunct="0">
              <a:spcBef>
                <a:spcPts val="0"/>
              </a:spcBef>
              <a:spcAft>
                <a:spcPts val="0"/>
              </a:spcAft>
              <a:buFontTx/>
              <a:buNone/>
              <a:defRPr/>
            </a:pPr>
            <a:r>
              <a:rPr lang="en-US" altLang="zh-CN" sz="2400" b="1" kern="100" dirty="0">
                <a:solidFill>
                  <a:srgbClr val="FF0000"/>
                </a:solidFill>
                <a:latin typeface="Times New Roman" panose="02020603050405020304" pitchFamily="18" charset="0"/>
                <a:sym typeface="Times New Roman" panose="02020603050405020304" pitchFamily="18" charset="0"/>
              </a:rPr>
              <a:t>0.4</a:t>
            </a:r>
            <a:endParaRPr lang="zh-CN" altLang="en-US" sz="2400" b="1" dirty="0">
              <a:solidFill>
                <a:srgbClr val="FF0000"/>
              </a:solidFill>
              <a:latin typeface="Times New Roman" panose="02020603050405020304" pitchFamily="18" charset="0"/>
              <a:sym typeface="Times New Roman" panose="02020603050405020304" pitchFamily="18" charset="0"/>
            </a:endParaRPr>
          </a:p>
        </p:txBody>
      </p:sp>
      <p:sp>
        <p:nvSpPr>
          <p:cNvPr id="11" name="矩形 10"/>
          <p:cNvSpPr/>
          <p:nvPr/>
        </p:nvSpPr>
        <p:spPr>
          <a:xfrm>
            <a:off x="6092825" y="5586413"/>
            <a:ext cx="619125" cy="369887"/>
          </a:xfrm>
          <a:prstGeom prst="rect">
            <a:avLst/>
          </a:prstGeom>
        </p:spPr>
        <p:txBody>
          <a:bodyPr wrap="none" lIns="0" tIns="0" rIns="0" bIns="0">
            <a:spAutoFit/>
          </a:bodyPr>
          <a:lstStyle/>
          <a:p>
            <a:pPr eaLnBrk="0" hangingPunct="0">
              <a:spcBef>
                <a:spcPts val="0"/>
              </a:spcBef>
              <a:spcAft>
                <a:spcPts val="0"/>
              </a:spcAft>
              <a:buFontTx/>
              <a:buNone/>
              <a:defRPr/>
            </a:pPr>
            <a:r>
              <a:rPr lang="zh-CN" altLang="zh-CN" sz="2400" b="1" kern="100" dirty="0">
                <a:solidFill>
                  <a:srgbClr val="FF0000"/>
                </a:solidFill>
                <a:latin typeface="Times New Roman" panose="02020603050405020304" pitchFamily="18" charset="0"/>
                <a:cs typeface="Times New Roman" panose="02020603050405020304" pitchFamily="18" charset="0"/>
                <a:sym typeface="Times New Roman" panose="02020603050405020304" pitchFamily="18" charset="0"/>
              </a:rPr>
              <a:t>偏大</a:t>
            </a:r>
            <a:endParaRPr lang="zh-CN" altLang="en-US" sz="2400" b="1" dirty="0">
              <a:solidFill>
                <a:srgbClr val="FF0000"/>
              </a:solidFill>
              <a:latin typeface="Times New Roman" panose="02020603050405020304" pitchFamily="18" charset="0"/>
              <a:sym typeface="Times New Roman" panose="02020603050405020304" pitchFamily="18" charset="0"/>
            </a:endParaRPr>
          </a:p>
        </p:txBody>
      </p:sp>
      <p:sp>
        <p:nvSpPr>
          <p:cNvPr id="15" name="Text Box 6">
            <a:hlinkClick r:id="rId4" action="ppaction://hlinksldjump"/>
          </p:cNvPr>
          <p:cNvSpPr txBox="1">
            <a:spLocks noChangeArrowheads="1"/>
          </p:cNvSpPr>
          <p:nvPr/>
        </p:nvSpPr>
        <p:spPr bwMode="auto">
          <a:xfrm>
            <a:off x="7733211" y="5988755"/>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a:sym typeface="+mn-ea"/>
              </a:rPr>
              <a:t>转</a:t>
            </a:r>
            <a:r>
              <a:rPr lang="zh-CN" altLang="en-US" dirty="0" smtClean="0">
                <a:sym typeface="+mn-ea"/>
              </a:rPr>
              <a:t>解析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aphicFrame>
        <p:nvGraphicFramePr>
          <p:cNvPr id="38913" name="Object 4"/>
          <p:cNvGraphicFramePr>
            <a:graphicFrameLocks noChangeAspect="1"/>
          </p:cNvGraphicFramePr>
          <p:nvPr/>
        </p:nvGraphicFramePr>
        <p:xfrm>
          <a:off x="265113" y="747713"/>
          <a:ext cx="8740775" cy="5405437"/>
        </p:xfrm>
        <a:graphic>
          <a:graphicData uri="http://schemas.openxmlformats.org/presentationml/2006/ole">
            <mc:AlternateContent xmlns:mc="http://schemas.openxmlformats.org/markup-compatibility/2006">
              <mc:Choice xmlns:v="urn:schemas-microsoft-com:vml" Requires="v">
                <p:oleObj spid="_x0000_s38918" r:id="rId3" imgW="8743320" imgH="5397120" progId="Word.Document.8">
                  <p:embed/>
                </p:oleObj>
              </mc:Choice>
              <mc:Fallback>
                <p:oleObj r:id="rId3" imgW="8743320" imgH="539712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113" y="747713"/>
                        <a:ext cx="8740775"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2" name="Text Box 6">
            <a:hlinkClick r:id="" action="ppaction://noaction"/>
          </p:cNvPr>
          <p:cNvSpPr txBox="1">
            <a:spLocks noChangeArrowheads="1"/>
          </p:cNvSpPr>
          <p:nvPr/>
        </p:nvSpPr>
        <p:spPr bwMode="auto">
          <a:xfrm>
            <a:off x="7844659" y="6030341"/>
            <a:ext cx="1085112" cy="391628"/>
          </a:xfrm>
          <a:prstGeom prst="rect">
            <a:avLst/>
          </a:prstGeom>
          <a:solidFill>
            <a:schemeClr val="bg1">
              <a:lumMod val="75000"/>
            </a:schemeClr>
          </a:solidFill>
          <a:ln w="9525">
            <a:solidFill>
              <a:schemeClr val="tx1">
                <a:lumMod val="50000"/>
                <a:lumOff val="50000"/>
              </a:schemeClr>
            </a:solidFill>
            <a:miter lim="800000"/>
          </a:ln>
          <a:effectLst/>
          <a:scene3d>
            <a:camera prst="orthographicFront"/>
            <a:lightRig rig="threePt" dir="t"/>
          </a:scene3d>
          <a:sp3d>
            <a:bevelT prst="relaxedInset"/>
          </a:sp3d>
        </p:spPr>
        <p:txBody>
          <a:bodyPr lIns="36000" tIns="72000" rIns="36000" bIns="72000">
            <a:spAutoFit/>
          </a:bodyPr>
          <a:lstStyle>
            <a:defPPr>
              <a:defRPr lang="zh-CN"/>
            </a:defPPr>
            <a:lvl1pPr algn="ctr" eaLnBrk="1" hangingPunct="1">
              <a:spcBef>
                <a:spcPct val="50000"/>
              </a:spcBef>
              <a:defRPr sz="1600" b="1">
                <a:solidFill>
                  <a:schemeClr val="tx1"/>
                </a:solidFill>
                <a:latin typeface="Arial" panose="020B060402020202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a:defRPr>
                <a:solidFill>
                  <a:schemeClr val="tx1"/>
                </a:solidFill>
                <a:latin typeface="Calibri" panose="020F0502020204030204" pitchFamily="34" charset="0"/>
                <a:ea typeface="宋体" panose="02010600030101010101" pitchFamily="2" charset="-122"/>
              </a:defRPr>
            </a:lvl6pPr>
            <a:lvl7pPr>
              <a:defRPr>
                <a:solidFill>
                  <a:schemeClr val="tx1"/>
                </a:solidFill>
                <a:latin typeface="Calibri" panose="020F0502020204030204" pitchFamily="34" charset="0"/>
                <a:ea typeface="宋体" panose="02010600030101010101" pitchFamily="2" charset="-122"/>
              </a:defRPr>
            </a:lvl7pPr>
            <a:lvl8pPr>
              <a:defRPr>
                <a:solidFill>
                  <a:schemeClr val="tx1"/>
                </a:solidFill>
                <a:latin typeface="Calibri" panose="020F0502020204030204" pitchFamily="34" charset="0"/>
                <a:ea typeface="宋体" panose="02010600030101010101" pitchFamily="2" charset="-122"/>
              </a:defRPr>
            </a:lvl8pPr>
            <a:lvl9pPr>
              <a:defRPr>
                <a:solidFill>
                  <a:schemeClr val="tx1"/>
                </a:solidFill>
                <a:latin typeface="Calibri" panose="020F0502020204030204" pitchFamily="34" charset="0"/>
                <a:ea typeface="宋体" panose="02010600030101010101" pitchFamily="2" charset="-122"/>
              </a:defRPr>
            </a:lvl9pPr>
          </a:lstStyle>
          <a:p>
            <a:pPr>
              <a:buFontTx/>
              <a:buNone/>
              <a:defRPr/>
            </a:pPr>
            <a:r>
              <a:rPr lang="zh-CN" altLang="en-US" dirty="0" smtClean="0">
                <a:sym typeface="+mn-ea"/>
              </a:rPr>
              <a:t>转原题</a:t>
            </a:r>
          </a:p>
        </p:txBody>
      </p:sp>
    </p:spTree>
  </p:cSld>
  <p:clrMapOvr>
    <a:masterClrMapping/>
  </p:clrMapOvr>
  <p:transition spd="slow"/>
</p:sld>
</file>

<file path=ppt/theme/theme1.xml><?xml version="1.0" encoding="utf-8"?>
<a:theme xmlns:a="http://schemas.openxmlformats.org/drawingml/2006/main" name="7_Office 主题">
  <a:themeElements>
    <a:clrScheme name="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新建 Microsoft PowerPoint 演示文稿</Template>
  <TotalTime>1</TotalTime>
  <Words>1890</Words>
  <Application>Microsoft Office PowerPoint</Application>
  <PresentationFormat>全屏显示(4:3)</PresentationFormat>
  <Paragraphs>155</Paragraphs>
  <Slides>28</Slides>
  <Notes>0</Notes>
  <HiddenSlides>6</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28</vt:i4>
      </vt:variant>
    </vt:vector>
  </HeadingPairs>
  <TitlesOfParts>
    <vt:vector size="30" baseType="lpstr">
      <vt:lpstr>7_Office 主题</vt:lpstr>
      <vt:lpstr>Microsoft Word 97 - 2003 文档</vt:lpstr>
      <vt:lpstr>PowerPoint 演示文稿</vt:lpstr>
      <vt:lpstr>PowerPoint 演示文稿</vt:lpstr>
      <vt:lpstr>一、方法技巧</vt:lpstr>
      <vt:lpstr>PowerPoint 演示文稿</vt:lpstr>
      <vt:lpstr>PowerPoint 演示文稿</vt:lpstr>
      <vt:lpstr>PowerPoint 演示文稿</vt:lpstr>
      <vt:lpstr>PowerPoint 演示文稿</vt:lpstr>
      <vt:lpstr>二、典例剖析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三、即学即练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mayn</cp:lastModifiedBy>
  <cp:revision>247</cp:revision>
  <dcterms:created xsi:type="dcterms:W3CDTF">2014-08-10T16:34:31Z</dcterms:created>
  <dcterms:modified xsi:type="dcterms:W3CDTF">2020-02-16T09:19:08Z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2052-10.1.0.7521</vt:lpwstr>
  </property>
</Properties>
</file>