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452" r:id="rId1"/>
    <p:sldMasterId id="2147487489" r:id="rId2"/>
  </p:sldMasterIdLst>
  <p:notesMasterIdLst>
    <p:notesMasterId r:id="rId3"/>
  </p:notesMasterIdLst>
  <p:sldIdLst>
    <p:sldId id="1994" r:id="rId4"/>
    <p:sldId id="1999" r:id="rId5"/>
    <p:sldId id="2003" r:id="rId6"/>
    <p:sldId id="2006" r:id="rId7"/>
    <p:sldId id="2009" r:id="rId8"/>
    <p:sldId id="2012" r:id="rId9"/>
    <p:sldId id="2015" r:id="rId10"/>
    <p:sldId id="2018" r:id="rId11"/>
    <p:sldId id="2021" r:id="rId12"/>
    <p:sldId id="2024" r:id="rId13"/>
    <p:sldId id="2027" r:id="rId14"/>
    <p:sldId id="2030" r:id="rId15"/>
    <p:sldId id="2033" r:id="rId16"/>
    <p:sldId id="2036" r:id="rId17"/>
    <p:sldId id="2039" r:id="rId18"/>
    <p:sldId id="2042" r:id="rId19"/>
    <p:sldId id="2045" r:id="rId20"/>
    <p:sldId id="2048" r:id="rId21"/>
    <p:sldId id="2051" r:id="rId22"/>
    <p:sldId id="2054" r:id="rId23"/>
    <p:sldId id="2057" r:id="rId24"/>
    <p:sldId id="2060" r:id="rId25"/>
    <p:sldId id="2063" r:id="rId26"/>
    <p:sldId id="2066" r:id="rId27"/>
    <p:sldId id="2069" r:id="rId28"/>
    <p:sldId id="2072" r:id="rId29"/>
    <p:sldId id="2075" r:id="rId30"/>
    <p:sldId id="2078" r:id="rId31"/>
    <p:sldId id="2081" r:id="rId32"/>
    <p:sldId id="2084"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4" name="幻灯片图像占位符 1"/>
          <p:cNvSpPr>
            <a:spLocks noChangeAspect="1" noRot="1" noGrp="1"/>
          </p:cNvSpPr>
          <p:nvPr>
            <p:ph type="sldImg"/>
          </p:nvPr>
        </p:nvSpPr>
        <p:spPr/>
      </p:sp>
      <p:sp>
        <p:nvSpPr>
          <p:cNvPr id="1048656" name="备注占位符 2"/>
          <p:cNvSpPr>
            <a:spLocks noGrp="1"/>
          </p:cNvSpPr>
          <p:nvPr>
            <p:ph type="body" idx="1"/>
          </p:nvPr>
        </p:nvSpPr>
        <p:spPr/>
        <p:txBody>
          <a:bodyPr/>
          <a:p>
            <a:endParaRPr altLang="en-US" dirty="0" lang="zh-CN"/>
          </a:p>
        </p:txBody>
      </p:sp>
      <p:sp>
        <p:nvSpPr>
          <p:cNvPr id="104865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image" Target="../media/image2.png"/><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tags" Target="../tags/tag12.xml"/><Relationship Id="rId7" Type="http://schemas.openxmlformats.org/officeDocument/2006/relationships/tags" Target="../tags/tag13.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pn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tags" Target="../tags/tag28.xml"/><Relationship Id="rId5" Type="http://schemas.openxmlformats.org/officeDocument/2006/relationships/tags" Target="../tags/tag29.xml"/><Relationship Id="rId6" Type="http://schemas.openxmlformats.org/officeDocument/2006/relationships/tags" Target="../tags/tag30.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5.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tags" Target="../tags/tag59.xml"/><Relationship Id="rId7" Type="http://schemas.openxmlformats.org/officeDocument/2006/relationships/tags" Target="../tags/tag60.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Ref idx="1001">
        <a:schemeClr val="bg1"/>
      </p:bgRef>
    </p:bg>
    <p:spTree>
      <p:nvGrpSpPr>
        <p:cNvPr id="33" name=""/>
        <p:cNvGrpSpPr/>
        <p:nvPr/>
      </p:nvGrpSpPr>
      <p:grpSpPr>
        <a:xfrm>
          <a:off x="0" y="0"/>
          <a:ext cx="0" cy="0"/>
          <a:chOff x="0" y="0"/>
          <a:chExt cx="0" cy="0"/>
        </a:xfrm>
      </p:grpSpPr>
      <p:pic>
        <p:nvPicPr>
          <p:cNvPr id="2097155" name="@png2x_bg_封面" descr="C:/Users/kingsoft/AppData/Local/Temp/fig2wpp/@png2x_bg_封面.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66" name="标题 1"/>
          <p:cNvSpPr>
            <a:spLocks noGrp="1"/>
          </p:cNvSpPr>
          <p:nvPr>
            <p:ph type="ctrTitle"/>
            <p:custDataLst>
              <p:tags r:id="rId3"/>
            </p:custDataLst>
          </p:nvPr>
        </p:nvSpPr>
        <p:spPr>
          <a:xfrm>
            <a:off x="1014984" y="808653"/>
            <a:ext cx="10158984" cy="1806531"/>
          </a:xfrm>
          <a:noFill/>
        </p:spPr>
        <p:txBody>
          <a:bodyPr anchor="b" wrap="square">
            <a:normAutofit/>
          </a:bodyPr>
          <a:lstStyle>
            <a:lvl1pPr algn="ctr">
              <a:lnSpc>
                <a:spcPct val="100000"/>
              </a:lnSpc>
              <a:defRPr b="1"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68" name="副标题 2"/>
          <p:cNvSpPr>
            <a:spLocks noGrp="1"/>
          </p:cNvSpPr>
          <p:nvPr>
            <p:ph type="subTitle" idx="1" hasCustomPrompt="1"/>
            <p:custDataLst>
              <p:tags r:id="rId4"/>
            </p:custDataLst>
          </p:nvPr>
        </p:nvSpPr>
        <p:spPr>
          <a:xfrm>
            <a:off x="1014920" y="2739957"/>
            <a:ext cx="10158984" cy="598297"/>
          </a:xfrm>
          <a:noFill/>
        </p:spPr>
        <p:txBody>
          <a:bodyPr anchor="t" wrap="square">
            <a:normAutofit/>
          </a:bodyPr>
          <a:lstStyle>
            <a:lvl1pPr algn="ctr" indent="0" marL="0">
              <a:lnSpc>
                <a:spcPct val="100000"/>
              </a:lnSpc>
              <a:buNone/>
              <a:defRPr b="0" sz="2000">
                <a:solidFill>
                  <a:schemeClr val="lt1">
                    <a:lumMod val="100000"/>
                  </a:schemeClr>
                </a:solidFill>
                <a:latin typeface="+mn-ea"/>
                <a:ea typeface="+mn-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单击此处编辑副标题样式</a:t>
            </a:r>
            <a:endParaRPr altLang="en-US" dirty="0" lang="zh-CN"/>
          </a:p>
        </p:txBody>
      </p:sp>
      <p:sp>
        <p:nvSpPr>
          <p:cNvPr id="1048670"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72" name="页脚占位符 4"/>
          <p:cNvSpPr>
            <a:spLocks noGrp="1"/>
          </p:cNvSpPr>
          <p:nvPr>
            <p:ph type="ftr" sz="quarter" idx="11"/>
            <p:custDataLst>
              <p:tags r:id="rId6"/>
            </p:custDataLst>
          </p:nvPr>
        </p:nvSpPr>
        <p:spPr/>
        <p:txBody>
          <a:bodyPr>
            <a:normAutofit/>
          </a:bodyPr>
          <a:p>
            <a:endParaRPr altLang="en-US" dirty="0" lang="zh-CN"/>
          </a:p>
        </p:txBody>
      </p:sp>
      <p:sp>
        <p:nvSpPr>
          <p:cNvPr id="1048674" name="灯片编号占位符 5"/>
          <p:cNvSpPr>
            <a:spLocks noGrp="1"/>
          </p:cNvSpPr>
          <p:nvPr>
            <p:ph type="sldNum" sz="quarter" idx="12"/>
            <p:custDataLst>
              <p:tags r:id="rId7"/>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676" name="文本占位符 23"/>
          <p:cNvSpPr>
            <a:spLocks noGrp="1"/>
          </p:cNvSpPr>
          <p:nvPr>
            <p:ph type="body" sz="quarter" idx="17" hasCustomPrompt="1"/>
            <p:custDataLst>
              <p:tags r:id="rId8"/>
            </p:custDataLst>
          </p:nvPr>
        </p:nvSpPr>
        <p:spPr>
          <a:xfrm>
            <a:off x="1014920" y="3644517"/>
            <a:ext cx="10158984" cy="1450413"/>
          </a:xfrm>
          <a:noFill/>
        </p:spPr>
        <p:txBody>
          <a:bodyPr anchor="t" wrap="square">
            <a:normAutofit/>
          </a:bodyPr>
          <a:lstStyle>
            <a:lvl1pPr algn="ctr" indent="0" marL="0">
              <a:lnSpc>
                <a:spcPct val="100000"/>
              </a:lnSpc>
              <a:buNone/>
              <a:defRPr b="0" sz="1800">
                <a:solidFill>
                  <a:schemeClr val="lt1">
                    <a:lumMod val="100000"/>
                  </a:schemeClr>
                </a:solidFill>
                <a:latin typeface="+mn-ea"/>
                <a:ea typeface="+mn-ea"/>
              </a:defRPr>
            </a:lvl1pPr>
          </a:lstStyle>
          <a:p>
            <a:pPr lvl="0"/>
            <a:r>
              <a:rPr altLang="en-US" dirty="0" lang="zh-CN"/>
              <a:t>署名占位符</a:t>
            </a:r>
            <a:endParaRPr altLang="en-US" dirty="0" lang="zh-CN"/>
          </a:p>
        </p:txBody>
      </p:sp>
    </p:spTree>
  </p:cSld>
  <p:clrMapOvr>
    <a:overrideClrMapping accent1="accent1" accent2="accent2" accent3="accent3" accent4="accent4" accent5="accent5" accent6="accent6" bg1="dk1" bg2="dk2" tx1="lt1" tx2="lt2"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2x_bg_正文" descr="C:/Users/kingsoft/AppData/Local/Temp/fig2wpp/@png2x_bg_正文.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78" name="标题 1"/>
          <p:cNvSpPr>
            <a:spLocks noGrp="1"/>
          </p:cNvSpPr>
          <p:nvPr>
            <p:ph type="title"/>
            <p:custDataLst>
              <p:tags r:id="rId3"/>
            </p:custDataLst>
          </p:nvPr>
        </p:nvSpPr>
        <p:spPr/>
        <p:txBody>
          <a:bodyPr wrap="square">
            <a:normAutofit/>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80" name="内容占位符 2"/>
          <p:cNvSpPr>
            <a:spLocks noGrp="1"/>
          </p:cNvSpPr>
          <p:nvPr>
            <p:ph idx="1"/>
            <p:custDataLst>
              <p:tags r:id="rId4"/>
            </p:custDataLst>
          </p:nvPr>
        </p:nvSpPr>
        <p:spPr/>
        <p:txBody>
          <a:bodyPr wrap="square">
            <a:normAutofit/>
          </a:bodyPr>
          <a:lstStyle>
            <a:lvl1pPr>
              <a:defRPr>
                <a:solidFill>
                  <a:schemeClr val="lt1">
                    <a:lumMod val="100000"/>
                  </a:schemeClr>
                </a:solidFill>
              </a:defRPr>
            </a:lvl1pPr>
            <a:lvl2pPr>
              <a:defRPr>
                <a:solidFill>
                  <a:schemeClr val="lt1">
                    <a:lumMod val="100000"/>
                  </a:schemeClr>
                </a:solidFill>
              </a:defRPr>
            </a:lvl2pPr>
            <a:lvl3pPr>
              <a:defRPr>
                <a:solidFill>
                  <a:schemeClr val="lt1">
                    <a:lumMod val="100000"/>
                  </a:schemeClr>
                </a:solidFill>
              </a:defRPr>
            </a:lvl3pPr>
            <a:lvl4pPr>
              <a:defRPr>
                <a:solidFill>
                  <a:schemeClr val="lt1">
                    <a:lumMod val="100000"/>
                  </a:schemeClr>
                </a:solidFill>
              </a:defRPr>
            </a:lvl4pPr>
            <a:lvl5pPr>
              <a:defRPr>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2" name="日期占位符 3"/>
          <p:cNvSpPr>
            <a:spLocks noGrp="1"/>
          </p:cNvSpPr>
          <p:nvPr>
            <p:ph type="dt" sz="half" idx="10"/>
            <p:custDataLst>
              <p:tags r:id="rId5"/>
            </p:custDataLst>
          </p:nvPr>
        </p:nvSpPr>
        <p:spPr/>
        <p:txBody>
          <a:bodyPr wrap="square">
            <a:normAutofit/>
          </a:bodyPr>
          <a:p>
            <a:fld id="{5592522B-0F24-4480-B9DD-A9474A6880D6}" type="datetimeFigureOut">
              <a:rPr altLang="en-US" lang="zh-CN" smtClean="0"/>
            </a:fld>
            <a:endParaRPr altLang="en-US" lang="zh-CN"/>
          </a:p>
        </p:txBody>
      </p:sp>
      <p:sp>
        <p:nvSpPr>
          <p:cNvPr id="1048684" name="页脚占位符 4"/>
          <p:cNvSpPr>
            <a:spLocks noGrp="1"/>
          </p:cNvSpPr>
          <p:nvPr>
            <p:ph type="ftr" sz="quarter" idx="11"/>
            <p:custDataLst>
              <p:tags r:id="rId6"/>
            </p:custDataLst>
          </p:nvPr>
        </p:nvSpPr>
        <p:spPr/>
        <p:txBody>
          <a:bodyPr/>
          <a:p>
            <a:endParaRPr altLang="en-US" lang="zh-CN"/>
          </a:p>
        </p:txBody>
      </p:sp>
      <p:sp>
        <p:nvSpPr>
          <p:cNvPr id="1048686" name="灯片编号占位符 5"/>
          <p:cNvSpPr>
            <a:spLocks noGrp="1"/>
          </p:cNvSpPr>
          <p:nvPr>
            <p:ph type="sldNum" sz="quarter" idx="12"/>
            <p:custDataLst>
              <p:tags r:id="rId7"/>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png2x_bg_目录" descr="C:/Users/kingsoft/AppData/Local/Temp/fig2wpp/@png2x_bg_目录.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88" name="标题 1"/>
          <p:cNvSpPr>
            <a:spLocks noGrp="1"/>
          </p:cNvSpPr>
          <p:nvPr>
            <p:ph type="title" hasCustomPrompt="1"/>
            <p:custDataLst>
              <p:tags r:id="rId3"/>
            </p:custDataLst>
          </p:nvPr>
        </p:nvSpPr>
        <p:spPr>
          <a:xfrm>
            <a:off x="1271016" y="1271016"/>
            <a:ext cx="6345936" cy="630936"/>
          </a:xfrm>
          <a:noFill/>
        </p:spPr>
        <p:txBody>
          <a:bodyPr anchor="t" wrap="square">
            <a:normAutofit/>
          </a:bodyPr>
          <a:lstStyle>
            <a:lvl1pPr algn="l">
              <a:defRPr b="1" sz="4400">
                <a:solidFill>
                  <a:schemeClr val="lt1">
                    <a:lumMod val="100000"/>
                  </a:schemeClr>
                </a:solidFill>
                <a:latin typeface="+mj-ea"/>
                <a:ea typeface="+mj-ea"/>
              </a:defRPr>
            </a:lvl1pPr>
          </a:lstStyle>
          <a:p>
            <a:r>
              <a:rPr altLang="en-US" dirty="0" lang="zh-CN"/>
              <a:t>标题</a:t>
            </a:r>
            <a:endParaRPr altLang="en-US" dirty="0" lang="zh-CN"/>
          </a:p>
        </p:txBody>
      </p:sp>
      <p:sp>
        <p:nvSpPr>
          <p:cNvPr id="1048690" name="日期占位符 6"/>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692" name="页脚占位符 7"/>
          <p:cNvSpPr>
            <a:spLocks noGrp="1"/>
          </p:cNvSpPr>
          <p:nvPr>
            <p:ph type="ftr" sz="quarter" idx="11"/>
            <p:custDataLst>
              <p:tags r:id="rId5"/>
            </p:custDataLst>
          </p:nvPr>
        </p:nvSpPr>
        <p:spPr/>
        <p:txBody>
          <a:bodyPr>
            <a:normAutofit/>
          </a:bodyPr>
          <a:p>
            <a:endParaRPr altLang="en-US" lang="zh-CN"/>
          </a:p>
        </p:txBody>
      </p:sp>
      <p:sp>
        <p:nvSpPr>
          <p:cNvPr id="1048694" name="灯片编号占位符 8"/>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png2x_bg_章节" descr="C:/Users/kingsoft/AppData/Local/Temp/fig2wpp/@png2x_bg_章节.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696" name="标题 1"/>
          <p:cNvSpPr>
            <a:spLocks noGrp="1"/>
          </p:cNvSpPr>
          <p:nvPr>
            <p:ph type="title"/>
            <p:custDataLst>
              <p:tags r:id="rId3"/>
            </p:custDataLst>
          </p:nvPr>
        </p:nvSpPr>
        <p:spPr>
          <a:xfrm>
            <a:off x="1891004" y="2542032"/>
            <a:ext cx="9282964" cy="2490278"/>
          </a:xfrm>
          <a:noFill/>
        </p:spPr>
        <p:txBody>
          <a:bodyPr anchor="t" wrap="square">
            <a:normAutofit/>
          </a:bodyPr>
          <a:lstStyle>
            <a:lvl1pPr algn="r">
              <a:defRPr b="0" sz="39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698" name="日期占位符 3"/>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5"/>
            </p:custDataLst>
          </p:nvPr>
        </p:nvSpPr>
        <p:spPr/>
        <p:txBody>
          <a:bodyPr/>
          <a:p>
            <a:endParaRPr altLang="en-US" lang="zh-CN"/>
          </a:p>
        </p:txBody>
      </p:sp>
      <p:sp>
        <p:nvSpPr>
          <p:cNvPr id="1048702" name="灯片编号占位符 5"/>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
        <p:nvSpPr>
          <p:cNvPr id="1048704" name="文本占位符 7"/>
          <p:cNvSpPr>
            <a:spLocks noGrp="1"/>
          </p:cNvSpPr>
          <p:nvPr>
            <p:ph type="body" sz="quarter" idx="13" hasCustomPrompt="1"/>
            <p:custDataLst>
              <p:tags r:id="rId7"/>
            </p:custDataLst>
          </p:nvPr>
        </p:nvSpPr>
        <p:spPr>
          <a:xfrm>
            <a:off x="1891004" y="373224"/>
            <a:ext cx="9282964" cy="1912776"/>
          </a:xfrm>
          <a:noFill/>
        </p:spPr>
        <p:txBody>
          <a:bodyPr anchor="b" wrap="square">
            <a:normAutofit/>
          </a:bodyPr>
          <a:lstStyle>
            <a:lvl1pPr algn="r" indent="0" marL="0">
              <a:buNone/>
              <a:defRPr b="1" sz="9400">
                <a:solidFill>
                  <a:schemeClr val="accent1"/>
                </a:solidFill>
                <a:latin typeface="+mn-lt"/>
                <a:ea typeface="MiSans Bold" panose="00000800000000000000" charset="-122"/>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6"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08" name="内容占位符 2"/>
          <p:cNvSpPr>
            <a:spLocks noGrp="1"/>
          </p:cNvSpPr>
          <p:nvPr>
            <p:ph sz="half" idx="1"/>
            <p:custDataLst>
              <p:tags r:id="rId2"/>
            </p:custDataLst>
          </p:nvPr>
        </p:nvSpPr>
        <p:spPr>
          <a:xfrm>
            <a:off x="1014984" y="1754154"/>
            <a:ext cx="4824984" cy="4423445"/>
          </a:xfrm>
        </p:spPr>
        <p:txBody>
          <a:bodyPr wrap="square">
            <a:normAutofit/>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内容占位符 3"/>
          <p:cNvSpPr>
            <a:spLocks noGrp="1"/>
          </p:cNvSpPr>
          <p:nvPr>
            <p:ph sz="half" idx="2"/>
            <p:custDataLst>
              <p:tags r:id="rId3"/>
            </p:custDataLst>
          </p:nvPr>
        </p:nvSpPr>
        <p:spPr>
          <a:xfrm>
            <a:off x="6348984" y="1754154"/>
            <a:ext cx="4824984" cy="4423445"/>
          </a:xfrm>
        </p:spPr>
        <p:txBody>
          <a:bodyPr wrap="square">
            <a:normAutofit/>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2" name="日期占位符 4"/>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14" name="页脚占位符 5"/>
          <p:cNvSpPr>
            <a:spLocks noGrp="1"/>
          </p:cNvSpPr>
          <p:nvPr>
            <p:ph type="ftr" sz="quarter" idx="11"/>
            <p:custDataLst>
              <p:tags r:id="rId5"/>
            </p:custDataLst>
          </p:nvPr>
        </p:nvSpPr>
        <p:spPr/>
        <p:txBody>
          <a:bodyPr/>
          <a:p>
            <a:endParaRPr altLang="en-US" lang="zh-CN"/>
          </a:p>
        </p:txBody>
      </p:sp>
      <p:sp>
        <p:nvSpPr>
          <p:cNvPr id="1048716" name="灯片编号占位符 6"/>
          <p:cNvSpPr>
            <a:spLocks noGrp="1"/>
          </p:cNvSpPr>
          <p:nvPr>
            <p:ph type="sldNum" sz="quarter" idx="12"/>
            <p:custDataLst>
              <p:tags r:id="rId6"/>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8"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20" name="文本占位符 2"/>
          <p:cNvSpPr>
            <a:spLocks noGrp="1"/>
          </p:cNvSpPr>
          <p:nvPr>
            <p:ph type="body" idx="1"/>
            <p:custDataLst>
              <p:tags r:id="rId2"/>
            </p:custDataLst>
          </p:nvPr>
        </p:nvSpPr>
        <p:spPr>
          <a:xfrm>
            <a:off x="1020319" y="1672573"/>
            <a:ext cx="4796726"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2" name="内容占位符 3"/>
          <p:cNvSpPr>
            <a:spLocks noGrp="1"/>
          </p:cNvSpPr>
          <p:nvPr>
            <p:ph sz="half" idx="2"/>
            <p:custDataLst>
              <p:tags r:id="rId3"/>
            </p:custDataLst>
          </p:nvPr>
        </p:nvSpPr>
        <p:spPr>
          <a:xfrm>
            <a:off x="1020319" y="2358099"/>
            <a:ext cx="4796726" cy="3831564"/>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文本占位符 4"/>
          <p:cNvSpPr>
            <a:spLocks noGrp="1"/>
          </p:cNvSpPr>
          <p:nvPr>
            <p:ph type="body" sz="quarter" idx="3"/>
            <p:custDataLst>
              <p:tags r:id="rId4"/>
            </p:custDataLst>
          </p:nvPr>
        </p:nvSpPr>
        <p:spPr>
          <a:xfrm>
            <a:off x="6353620" y="1672573"/>
            <a:ext cx="4820348" cy="540000"/>
          </a:xfrm>
        </p:spPr>
        <p:txBody>
          <a:bodyPr anchor="b" wrap="square">
            <a:normAutofit/>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6" name="内容占位符 5"/>
          <p:cNvSpPr>
            <a:spLocks noGrp="1"/>
          </p:cNvSpPr>
          <p:nvPr>
            <p:ph sz="quarter" idx="4"/>
            <p:custDataLst>
              <p:tags r:id="rId5"/>
            </p:custDataLst>
          </p:nvPr>
        </p:nvSpPr>
        <p:spPr>
          <a:xfrm>
            <a:off x="6353620" y="2358099"/>
            <a:ext cx="4820348" cy="3831564"/>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8" name="日期占位符 6"/>
          <p:cNvSpPr>
            <a:spLocks noGrp="1"/>
          </p:cNvSpPr>
          <p:nvPr>
            <p:ph type="dt" sz="half" idx="10"/>
            <p:custDataLst>
              <p:tags r:id="rId6"/>
            </p:custDataLst>
          </p:nvPr>
        </p:nvSpPr>
        <p:spPr/>
        <p:txBody>
          <a:bodyPr wrap="square">
            <a:normAutofit/>
          </a:bodyPr>
          <a:p>
            <a:fld id="{5592522B-0F24-4480-B9DD-A9474A6880D6}" type="datetimeFigureOut">
              <a:rPr altLang="en-US" lang="zh-CN" smtClean="0"/>
            </a:fld>
            <a:endParaRPr altLang="en-US" lang="zh-CN"/>
          </a:p>
        </p:txBody>
      </p:sp>
      <p:sp>
        <p:nvSpPr>
          <p:cNvPr id="1048730" name="页脚占位符 7"/>
          <p:cNvSpPr>
            <a:spLocks noGrp="1"/>
          </p:cNvSpPr>
          <p:nvPr>
            <p:ph type="ftr" sz="quarter" idx="11"/>
            <p:custDataLst>
              <p:tags r:id="rId7"/>
            </p:custDataLst>
          </p:nvPr>
        </p:nvSpPr>
        <p:spPr/>
        <p:txBody>
          <a:bodyPr/>
          <a:p>
            <a:endParaRPr altLang="en-US" lang="zh-CN"/>
          </a:p>
        </p:txBody>
      </p:sp>
      <p:sp>
        <p:nvSpPr>
          <p:cNvPr id="1048732" name="灯片编号占位符 8"/>
          <p:cNvSpPr>
            <a:spLocks noGrp="1"/>
          </p:cNvSpPr>
          <p:nvPr>
            <p:ph type="sldNum" sz="quarter" idx="12"/>
            <p:custDataLst>
              <p:tags r:id="rId8"/>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4" name="标题 1"/>
          <p:cNvSpPr>
            <a:spLocks noGrp="1"/>
          </p:cNvSpPr>
          <p:nvPr>
            <p:ph type="title"/>
            <p:custDataLst>
              <p:tags r:id="rId1"/>
            </p:custDataLst>
          </p:nvPr>
        </p:nvSpPr>
        <p:spPr>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36"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38" name="页脚占位符 3"/>
          <p:cNvSpPr>
            <a:spLocks noGrp="1"/>
          </p:cNvSpPr>
          <p:nvPr>
            <p:ph type="ftr" sz="quarter" idx="11"/>
            <p:custDataLst>
              <p:tags r:id="rId3"/>
            </p:custDataLst>
          </p:nvPr>
        </p:nvSpPr>
        <p:spPr/>
        <p:txBody>
          <a:bodyPr/>
          <a:p>
            <a:endParaRPr altLang="en-US" lang="zh-CN"/>
          </a:p>
        </p:txBody>
      </p:sp>
      <p:sp>
        <p:nvSpPr>
          <p:cNvPr id="1048740"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2"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44" name="页脚占位符 2"/>
          <p:cNvSpPr>
            <a:spLocks noGrp="1"/>
          </p:cNvSpPr>
          <p:nvPr>
            <p:ph type="ftr" sz="quarter" idx="11"/>
            <p:custDataLst>
              <p:tags r:id="rId2"/>
            </p:custDataLst>
          </p:nvPr>
        </p:nvSpPr>
        <p:spPr/>
        <p:txBody>
          <a:bodyPr/>
          <a:p>
            <a:endParaRPr altLang="en-US" lang="zh-CN"/>
          </a:p>
        </p:txBody>
      </p:sp>
      <p:sp>
        <p:nvSpPr>
          <p:cNvPr id="1048746"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8" name="内容占位符 2"/>
          <p:cNvSpPr>
            <a:spLocks noGrp="1"/>
          </p:cNvSpPr>
          <p:nvPr>
            <p:ph idx="1"/>
            <p:custDataLst>
              <p:tags r:id="rId1"/>
            </p:custDataLst>
          </p:nvPr>
        </p:nvSpPr>
        <p:spPr>
          <a:xfrm>
            <a:off x="838200" y="360000"/>
            <a:ext cx="10515600" cy="5817600"/>
          </a:xfrm>
        </p:spPr>
        <p:txBody>
          <a:bodyPr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52" name="页脚占位符 4"/>
          <p:cNvSpPr>
            <a:spLocks noGrp="1"/>
          </p:cNvSpPr>
          <p:nvPr>
            <p:ph type="ftr" sz="quarter" idx="11"/>
            <p:custDataLst>
              <p:tags r:id="rId3"/>
            </p:custDataLst>
          </p:nvPr>
        </p:nvSpPr>
        <p:spPr/>
        <p:txBody>
          <a:bodyPr/>
          <a:p>
            <a:endParaRPr altLang="en-US" lang="zh-CN"/>
          </a:p>
        </p:txBody>
      </p:sp>
      <p:sp>
        <p:nvSpPr>
          <p:cNvPr id="1048754"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1014984" y="609600"/>
            <a:ext cx="10158984" cy="917448"/>
          </a:xfrm>
          <a:noFill/>
        </p:spPr>
        <p:txBody>
          <a:bodyPr anchor="b" bIns="0" lIns="0" rIns="0" rtlCol="0" tIns="0" vert="horz" wrap="square">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hasCustomPrompt="1"/>
            <p:custDataLst>
              <p:tags r:id="rId2"/>
            </p:custDataLst>
          </p:nvPr>
        </p:nvSpPr>
        <p:spPr>
          <a:xfrm>
            <a:off x="1014984" y="1603527"/>
            <a:ext cx="10158984" cy="576000"/>
          </a:xfrm>
        </p:spPr>
        <p:txBody>
          <a:bodyPr anchor="t" wrap="square">
            <a:normAutofit/>
          </a:bodyPr>
          <a:lstStyle>
            <a:lvl1pPr indent="0" marL="0">
              <a:buNone/>
              <a:defRPr b="0" sz="16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a:t>
            </a:r>
            <a:r>
              <a:rPr altLang="en-US" lang="zh-CN"/>
              <a:t>此处编辑副标题</a:t>
            </a:r>
            <a:r>
              <a:rPr altLang="en-US" dirty="0" lang="zh-CN"/>
              <a:t>样式</a:t>
            </a:r>
            <a:endParaRPr altLang="en-US" dirty="0" lang="zh-CN"/>
          </a:p>
        </p:txBody>
      </p:sp>
      <p:sp>
        <p:nvSpPr>
          <p:cNvPr id="1048760"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4"/>
            </p:custDataLst>
          </p:nvPr>
        </p:nvSpPr>
        <p:spPr/>
        <p:txBody>
          <a:bodyPr/>
          <a:p>
            <a:endParaRPr altLang="en-US" lang="zh-CN"/>
          </a:p>
        </p:txBody>
      </p:sp>
      <p:sp>
        <p:nvSpPr>
          <p:cNvPr id="1048764"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png2x_bg_结束" descr="C:/Users/kingsoft/AppData/Local/Temp/fig2wpp/@png2x_bg_结束.png"/>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88825" cy="6858000"/>
          </a:xfrm>
          <a:prstGeom prst="rect"/>
        </p:spPr>
      </p:pic>
      <p:sp>
        <p:nvSpPr>
          <p:cNvPr id="1048766" name="标题 1"/>
          <p:cNvSpPr>
            <a:spLocks noGrp="1"/>
          </p:cNvSpPr>
          <p:nvPr>
            <p:ph type="ctrTitle"/>
            <p:custDataLst>
              <p:tags r:id="rId3"/>
            </p:custDataLst>
          </p:nvPr>
        </p:nvSpPr>
        <p:spPr>
          <a:xfrm>
            <a:off x="1014984" y="683768"/>
            <a:ext cx="10158984" cy="2361184"/>
          </a:xfrm>
          <a:noFill/>
        </p:spPr>
        <p:txBody>
          <a:bodyPr anchor="b" wrap="square">
            <a:normAutofit/>
          </a:bodyPr>
          <a:lstStyle>
            <a:lvl1pPr algn="ctr">
              <a:lnSpc>
                <a:spcPct val="100000"/>
              </a:lnSpc>
              <a:defRPr b="1" sz="6400">
                <a:solidFill>
                  <a:schemeClr val="lt1">
                    <a:lumMod val="100000"/>
                  </a:schemeClr>
                </a:solidFill>
                <a:latin typeface="+mj-ea"/>
                <a:ea typeface="+mj-ea"/>
              </a:defRPr>
            </a:lvl1pPr>
          </a:lstStyle>
          <a:p>
            <a:r>
              <a:rPr altLang="en-US" dirty="0" lang="zh-CN"/>
              <a:t>单击此处编辑母版标题样式</a:t>
            </a:r>
            <a:endParaRPr altLang="en-US" dirty="0" lang="zh-CN"/>
          </a:p>
        </p:txBody>
      </p:sp>
      <p:sp>
        <p:nvSpPr>
          <p:cNvPr id="1048768" name="日期占位符 3"/>
          <p:cNvSpPr>
            <a:spLocks noGrp="1"/>
          </p:cNvSpPr>
          <p:nvPr>
            <p:ph type="dt" sz="half" idx="10"/>
            <p:custDataLst>
              <p:tags r:id="rId4"/>
            </p:custDataLst>
          </p:nvPr>
        </p:nvSpPr>
        <p:spPr/>
        <p:txBody>
          <a:bodyPr wrap="square">
            <a:normAutofit/>
          </a:bodyPr>
          <a:p>
            <a:fld id="{5592522B-0F24-4480-B9DD-A9474A6880D6}" type="datetimeFigureOut">
              <a:rPr altLang="en-US" lang="zh-CN" smtClean="0"/>
            </a:fld>
            <a:endParaRPr altLang="en-US" lang="zh-CN"/>
          </a:p>
        </p:txBody>
      </p:sp>
      <p:sp>
        <p:nvSpPr>
          <p:cNvPr id="1048770" name="页脚占位符 4"/>
          <p:cNvSpPr>
            <a:spLocks noGrp="1"/>
          </p:cNvSpPr>
          <p:nvPr>
            <p:ph type="ftr" sz="quarter" idx="11"/>
            <p:custDataLst>
              <p:tags r:id="rId5"/>
            </p:custDataLst>
          </p:nvPr>
        </p:nvSpPr>
        <p:spPr/>
        <p:txBody>
          <a:bodyPr/>
          <a:p>
            <a:endParaRPr altLang="en-US" lang="zh-CN"/>
          </a:p>
        </p:txBody>
      </p:sp>
      <p:sp>
        <p:nvSpPr>
          <p:cNvPr id="1048772" name="灯片编号占位符 5"/>
          <p:cNvSpPr>
            <a:spLocks noGrp="1"/>
          </p:cNvSpPr>
          <p:nvPr>
            <p:ph type="sldNum" sz="quarter" idx="12"/>
            <p:custDataLst>
              <p:tags r:id="rId6"/>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74" name="文本占位符 23"/>
          <p:cNvSpPr>
            <a:spLocks noGrp="1"/>
          </p:cNvSpPr>
          <p:nvPr>
            <p:ph type="body" sz="quarter" idx="17" hasCustomPrompt="1"/>
            <p:custDataLst>
              <p:tags r:id="rId7"/>
            </p:custDataLst>
          </p:nvPr>
        </p:nvSpPr>
        <p:spPr>
          <a:xfrm>
            <a:off x="1014730" y="3557270"/>
            <a:ext cx="10158730" cy="1314450"/>
          </a:xfrm>
          <a:noFill/>
        </p:spPr>
        <p:txBody>
          <a:bodyPr anchor="t" wrap="square">
            <a:normAutofit/>
          </a:bodyPr>
          <a:lstStyle>
            <a:lvl1pPr algn="ctr" indent="0" marL="0">
              <a:lnSpc>
                <a:spcPct val="100000"/>
              </a:lnSpc>
              <a:buNone/>
              <a:defRPr b="0" sz="1800">
                <a:solidFill>
                  <a:schemeClr val="lt1">
                    <a:lumMod val="100000"/>
                  </a:schemeClr>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1.xml"/><Relationship Id="rId13" Type="http://schemas.openxmlformats.org/officeDocument/2006/relationships/image" Target="../media/image2.png"/><Relationship Id="rId14" Type="http://schemas.openxmlformats.org/officeDocument/2006/relationships/tags" Target="../tags/tag62.xml"/><Relationship Id="rId15" Type="http://schemas.openxmlformats.org/officeDocument/2006/relationships/tags" Target="../tags/tag63.xml"/><Relationship Id="rId16" Type="http://schemas.openxmlformats.org/officeDocument/2006/relationships/tags" Target="../tags/tag64.xml"/><Relationship Id="rId17" Type="http://schemas.openxmlformats.org/officeDocument/2006/relationships/tags" Target="../tags/tag65.xml"/><Relationship Id="rId18" Type="http://schemas.openxmlformats.org/officeDocument/2006/relationships/tags" Target="../tags/tag66.xml"/><Relationship Id="rId19" Type="http://schemas.openxmlformats.org/officeDocument/2006/relationships/tags" Target="../tags/tag67.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453" r:id="rId1"/>
    <p:sldLayoutId id="2147487454" r:id="rId2"/>
    <p:sldLayoutId id="2147487455" r:id="rId3"/>
    <p:sldLayoutId id="2147487456" r:id="rId4"/>
    <p:sldLayoutId id="2147487457" r:id="rId5"/>
    <p:sldLayoutId id="2147487458" r:id="rId6"/>
    <p:sldLayoutId id="2147487459" r:id="rId7"/>
    <p:sldLayoutId id="2147487460" r:id="rId8"/>
    <p:sldLayoutId id="2147487461" r:id="rId9"/>
    <p:sldLayoutId id="2147487462" r:id="rId10"/>
    <p:sldLayoutId id="214748746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png2x_bg_正文" descr="C:/Users/kingsoft/AppData/Local/Temp/fig2wpp/@png2x_bg_正文.png"/>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88825" cy="6858000"/>
          </a:xfrm>
          <a:prstGeom prst="rect"/>
        </p:spPr>
      </p:pic>
      <p:sp>
        <p:nvSpPr>
          <p:cNvPr id="1048654" name="标题占位符 1"/>
          <p:cNvSpPr>
            <a:spLocks noGrp="1"/>
          </p:cNvSpPr>
          <p:nvPr>
            <p:ph type="title"/>
            <p:custDataLst>
              <p:tags r:id="rId14"/>
            </p:custDataLst>
          </p:nvPr>
        </p:nvSpPr>
        <p:spPr>
          <a:xfrm>
            <a:off x="1014984" y="609600"/>
            <a:ext cx="10158984" cy="917448"/>
          </a:xfrm>
          <a:prstGeom prst="rect"/>
          <a:noFill/>
        </p:spPr>
        <p:txBody>
          <a:bodyPr anchor="b" bIns="0" lIns="0" rIns="0" rtlCol="0" tIns="0" vert="horz" wrap="square">
            <a:normAutofit/>
          </a:bodyPr>
          <a:p>
            <a:pPr lvl="0"/>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014984" y="1773936"/>
            <a:ext cx="10158984" cy="418795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490" r:id="rId1"/>
    <p:sldLayoutId id="2147487491" r:id="rId2"/>
    <p:sldLayoutId id="2147487492" r:id="rId3"/>
    <p:sldLayoutId id="2147487493" r:id="rId4"/>
    <p:sldLayoutId id="2147487494" r:id="rId5"/>
    <p:sldLayoutId id="2147487495" r:id="rId6"/>
    <p:sldLayoutId id="2147487496" r:id="rId7"/>
    <p:sldLayoutId id="2147487497" r:id="rId8"/>
    <p:sldLayoutId id="2147487498" r:id="rId9"/>
    <p:sldLayoutId id="2147487499" r:id="rId10"/>
    <p:sldLayoutId id="2147487500" r:id="rId11"/>
  </p:sldLayoutIdLst>
  <p:txStyles>
    <p:titleStyle>
      <a:lvl1pPr algn="l" defTabSz="914400" eaLnBrk="1" hangingPunct="1" latinLnBrk="0" rtl="0">
        <a:lnSpc>
          <a:spcPct val="100000"/>
        </a:lnSpc>
        <a:spcBef>
          <a:spcPct val="0"/>
        </a:spcBef>
        <a:buNone/>
        <a:defRPr altLang="en-US" b="1" dirty="0" sz="3400" kern="1200" lang="zh-CN">
          <a:solidFill>
            <a:schemeClr val="lt1">
              <a:lumMod val="100000"/>
            </a:schemeClr>
          </a:solidFill>
          <a:latin typeface="+mj-ea"/>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2000" kern="1200">
          <a:solidFill>
            <a:schemeClr val="lt1">
              <a:lumMod val="100000"/>
            </a:schemeClr>
          </a:solidFill>
          <a:latin typeface="+mn-ea"/>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lt1">
              <a:lumMod val="100000"/>
            </a:schemeClr>
          </a:solidFill>
          <a:latin typeface="+mn-ea"/>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lt1">
              <a:lumMod val="100000"/>
            </a:schemeClr>
          </a:solidFill>
          <a:latin typeface="+mn-ea"/>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lt1">
              <a:lumMod val="100000"/>
            </a:schemeClr>
          </a:solidFill>
          <a:latin typeface="+mn-ea"/>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lt1">
              <a:lumMod val="100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tags" Target="../tags/tag116.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tags" Target="../tags/tag146.xml"/><Relationship Id="rId16" Type="http://schemas.openxmlformats.org/officeDocument/2006/relationships/tags" Target="../tags/tag147.xml"/><Relationship Id="rId17" Type="http://schemas.openxmlformats.org/officeDocument/2006/relationships/tags" Target="../tags/tag148.xml"/><Relationship Id="rId18" Type="http://schemas.openxmlformats.org/officeDocument/2006/relationships/tags" Target="../tags/tag149.xml"/><Relationship Id="rId19" Type="http://schemas.openxmlformats.org/officeDocument/2006/relationships/tags" Target="../tags/tag150.xml"/><Relationship Id="rId20" Type="http://schemas.openxmlformats.org/officeDocument/2006/relationships/tags" Target="../tags/tag151.xml"/><Relationship Id="rId21" Type="http://schemas.openxmlformats.org/officeDocument/2006/relationships/tags" Target="../tags/tag152.xml"/><Relationship Id="rId22" Type="http://schemas.openxmlformats.org/officeDocument/2006/relationships/tags" Target="../tags/tag153.xml"/><Relationship Id="rId23" Type="http://schemas.openxmlformats.org/officeDocument/2006/relationships/tags" Target="../tags/tag154.xml"/><Relationship Id="rId24" Type="http://schemas.openxmlformats.org/officeDocument/2006/relationships/tags" Target="../tags/tag155.xml"/><Relationship Id="rId25" Type="http://schemas.openxmlformats.org/officeDocument/2006/relationships/tags" Target="../tags/tag156.xml"/><Relationship Id="rId26" Type="http://schemas.openxmlformats.org/officeDocument/2006/relationships/tags" Target="../tags/tag157.xml"/><Relationship Id="rId27" Type="http://schemas.openxmlformats.org/officeDocument/2006/relationships/tags" Target="../tags/tag158.xml"/><Relationship Id="rId28" Type="http://schemas.openxmlformats.org/officeDocument/2006/relationships/tags" Target="../tags/tag159.xml"/><Relationship Id="rId29" Type="http://schemas.openxmlformats.org/officeDocument/2006/relationships/tags" Target="../tags/tag160.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tags" Target="../tags/tag177.xml"/><Relationship Id="rId18" Type="http://schemas.openxmlformats.org/officeDocument/2006/relationships/tags" Target="../tags/tag178.xml"/><Relationship Id="rId19" Type="http://schemas.openxmlformats.org/officeDocument/2006/relationships/tags" Target="../tags/tag179.xml"/><Relationship Id="rId20" Type="http://schemas.openxmlformats.org/officeDocument/2006/relationships/tags" Target="../tags/tag180.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tags" Target="../tags/tag209.xml"/><Relationship Id="rId18" Type="http://schemas.openxmlformats.org/officeDocument/2006/relationships/tags" Target="../tags/tag210.xml"/><Relationship Id="rId19" Type="http://schemas.openxmlformats.org/officeDocument/2006/relationships/tags" Target="../tags/tag211.xml"/><Relationship Id="rId20" Type="http://schemas.openxmlformats.org/officeDocument/2006/relationships/tags" Target="../tags/tag212.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tags" Target="../tags/tag267.xml"/><Relationship Id="rId18" Type="http://schemas.openxmlformats.org/officeDocument/2006/relationships/tags" Target="../tags/tag268.xml"/><Relationship Id="rId19" Type="http://schemas.openxmlformats.org/officeDocument/2006/relationships/tags" Target="../tags/tag269.xml"/><Relationship Id="rId20" Type="http://schemas.openxmlformats.org/officeDocument/2006/relationships/tags" Target="../tags/tag270.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ctrTitle"/>
            <p:custDataLst>
              <p:tags r:id="rId1"/>
            </p:custDataLst>
          </p:nvPr>
        </p:nvSpPr>
        <p:spPr/>
        <p:txBody>
          <a:bodyPr>
            <a:normAutofit fontScale="93125"/>
          </a:bodyPr>
          <a:p>
            <a:r>
              <a:rPr altLang="en-US" lang="zh-CN"/>
              <a:t>2024年智能城市与智能出行行业市场分析与投资机会预测</a:t>
            </a:r>
            <a:endParaRPr altLang="en-US" lang="zh-CN"/>
          </a:p>
        </p:txBody>
      </p:sp>
      <p:sp>
        <p:nvSpPr>
          <p:cNvPr id="1048650" name="副标题 4"/>
          <p:cNvSpPr>
            <a:spLocks noGrp="1"/>
          </p:cNvSpPr>
          <p:nvPr>
            <p:ph type="subTitle" idx="1"/>
            <p:custDataLst>
              <p:tags r:id="rId2"/>
            </p:custDataLst>
          </p:nvPr>
        </p:nvSpPr>
        <p:spPr/>
        <p:txBody>
          <a:bodyPr/>
          <a:p>
            <a:r>
              <a:rPr altLang="en-US" lang="zh-CN"/>
              <a:t>XX, a click to unlimited possibilities</a:t>
            </a:r>
            <a:endParaRPr altLang="en-US" lang="zh-CN"/>
          </a:p>
        </p:txBody>
      </p:sp>
      <p:sp>
        <p:nvSpPr>
          <p:cNvPr id="1048652" name="文本占位符 1"/>
          <p:cNvSpPr>
            <a:spLocks noGrp="1"/>
          </p:cNvSpPr>
          <p:nvPr>
            <p:ph type="body" sz="quarter" idx="17"/>
            <p:custDataLst>
              <p:tags r:id="rId3"/>
            </p:custDataLst>
          </p:nvPr>
        </p:nvSpPr>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88" name="序号"/>
          <p:cNvSpPr txBox="1"/>
          <p:nvPr>
            <p:custDataLst>
              <p:tags r:id="rId1"/>
            </p:custDataLst>
          </p:nvPr>
        </p:nvSpPr>
        <p:spPr>
          <a:xfrm>
            <a:off x="633490"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01</a:t>
            </a:r>
            <a:endParaRPr dirty="0" sz="8000" lang="en-US"/>
          </a:p>
        </p:txBody>
      </p:sp>
      <p:sp>
        <p:nvSpPr>
          <p:cNvPr id="1048790" name="项标题"/>
          <p:cNvSpPr txBox="1"/>
          <p:nvPr>
            <p:custDataLst>
              <p:tags r:id="rId2"/>
            </p:custDataLst>
          </p:nvPr>
        </p:nvSpPr>
        <p:spPr>
          <a:xfrm>
            <a:off x="633490"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智能城市与智能出行行业概述</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792" name="序号"/>
          <p:cNvSpPr txBox="1"/>
          <p:nvPr>
            <p:custDataLst>
              <p:tags r:id="rId3"/>
            </p:custDataLst>
          </p:nvPr>
        </p:nvSpPr>
        <p:spPr>
          <a:xfrm>
            <a:off x="2501721"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02</a:t>
            </a:r>
            <a:endParaRPr dirty="0" sz="8000" lang="en-US"/>
          </a:p>
        </p:txBody>
      </p:sp>
      <p:sp>
        <p:nvSpPr>
          <p:cNvPr id="1048794" name="项标题"/>
          <p:cNvSpPr txBox="1"/>
          <p:nvPr>
            <p:custDataLst>
              <p:tags r:id="rId4"/>
            </p:custDataLst>
          </p:nvPr>
        </p:nvSpPr>
        <p:spPr>
          <a:xfrm>
            <a:off x="2501721"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智能城市与智能出行行业市场分析</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796" name="序号"/>
          <p:cNvSpPr txBox="1"/>
          <p:nvPr>
            <p:custDataLst>
              <p:tags r:id="rId5"/>
            </p:custDataLst>
          </p:nvPr>
        </p:nvSpPr>
        <p:spPr>
          <a:xfrm>
            <a:off x="4369952"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03</a:t>
            </a:r>
            <a:endParaRPr dirty="0" sz="8000" lang="en-US"/>
          </a:p>
        </p:txBody>
      </p:sp>
      <p:sp>
        <p:nvSpPr>
          <p:cNvPr id="1048798" name="项标题"/>
          <p:cNvSpPr txBox="1"/>
          <p:nvPr>
            <p:custDataLst>
              <p:tags r:id="rId6"/>
            </p:custDataLst>
          </p:nvPr>
        </p:nvSpPr>
        <p:spPr>
          <a:xfrm>
            <a:off x="4369952"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智能城市与智能出行行业投资机会</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00" name="序号"/>
          <p:cNvSpPr txBox="1"/>
          <p:nvPr>
            <p:custDataLst>
              <p:tags r:id="rId7"/>
            </p:custDataLst>
          </p:nvPr>
        </p:nvSpPr>
        <p:spPr>
          <a:xfrm>
            <a:off x="6238183"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04</a:t>
            </a:r>
            <a:endParaRPr dirty="0" sz="8000" lang="en-US"/>
          </a:p>
        </p:txBody>
      </p:sp>
      <p:sp>
        <p:nvSpPr>
          <p:cNvPr id="1048802" name="项标题"/>
          <p:cNvSpPr txBox="1"/>
          <p:nvPr>
            <p:custDataLst>
              <p:tags r:id="rId8"/>
            </p:custDataLst>
          </p:nvPr>
        </p:nvSpPr>
        <p:spPr>
          <a:xfrm>
            <a:off x="6238183"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智能城市与智能出行行业未来发展展望</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04" name="序号"/>
          <p:cNvSpPr txBox="1"/>
          <p:nvPr>
            <p:custDataLst>
              <p:tags r:id="rId9"/>
            </p:custDataLst>
          </p:nvPr>
        </p:nvSpPr>
        <p:spPr>
          <a:xfrm>
            <a:off x="8106414"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05</a:t>
            </a:r>
            <a:endParaRPr dirty="0" sz="8000" lang="en-US"/>
          </a:p>
        </p:txBody>
      </p:sp>
      <p:sp>
        <p:nvSpPr>
          <p:cNvPr id="1048806" name="项标题"/>
          <p:cNvSpPr txBox="1"/>
          <p:nvPr>
            <p:custDataLst>
              <p:tags r:id="rId10"/>
            </p:custDataLst>
          </p:nvPr>
        </p:nvSpPr>
        <p:spPr>
          <a:xfrm>
            <a:off x="8106414"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智能城市与智能出行行业案例分析</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08" name="序号"/>
          <p:cNvSpPr txBox="1"/>
          <p:nvPr>
            <p:custDataLst>
              <p:tags r:id="rId11"/>
            </p:custDataLst>
          </p:nvPr>
        </p:nvSpPr>
        <p:spPr>
          <a:xfrm>
            <a:off x="9974647" y="3075940"/>
            <a:ext cx="1583864" cy="1271016"/>
          </a:xfrm>
          <a:prstGeom prst="rect"/>
          <a:noFill/>
        </p:spPr>
        <p:txBody>
          <a:bodyPr anchor="t" anchorCtr="0" bIns="0" lIns="0" rIns="0" rtlCol="0" tIns="0" wrap="square">
            <a:normAutofit fontScale="96250" lnSpcReduction="20000"/>
          </a:bodyPr>
          <a:lstStyle>
            <a:defPPr>
              <a:defRPr lang="zh-CN"/>
            </a:defPPr>
            <a:lvl1pPr algn="ctr">
              <a:lnSpc>
                <a:spcPct val="100000"/>
              </a:lnSpc>
              <a:defRPr sz="9400">
                <a:gradFill>
                  <a:gsLst>
                    <a:gs pos="0">
                      <a:schemeClr val="accent1"/>
                    </a:gs>
                    <a:gs pos="100000">
                      <a:srgbClr val="000000">
                        <a:alpha val="0"/>
                      </a:srgbClr>
                    </a:gs>
                  </a:gsLst>
                  <a:lin ang="5400000" scaled="1"/>
                </a:gradFill>
                <a:ea typeface="MiSans Bold" panose="00000800000000000000" charset="-122"/>
              </a:defRPr>
            </a:lvl1pPr>
          </a:lstStyle>
          <a:p>
            <a:r>
              <a:rPr dirty="0" sz="8000" lang="en-US"/>
              <a:t>06</a:t>
            </a:r>
            <a:endParaRPr dirty="0" sz="8000" lang="en-US"/>
          </a:p>
        </p:txBody>
      </p:sp>
      <p:sp>
        <p:nvSpPr>
          <p:cNvPr id="1048810" name="项标题"/>
          <p:cNvSpPr txBox="1"/>
          <p:nvPr>
            <p:custDataLst>
              <p:tags r:id="rId12"/>
            </p:custDataLst>
          </p:nvPr>
        </p:nvSpPr>
        <p:spPr>
          <a:xfrm>
            <a:off x="9974647" y="4136644"/>
            <a:ext cx="1583864" cy="1603756"/>
          </a:xfrm>
          <a:prstGeom prst="rect"/>
          <a:noFill/>
        </p:spPr>
        <p:txBody>
          <a:bodyPr anchor="t" bIns="0" lIns="0" rIns="0" rtlCol="0" tIns="0" wrap="square">
            <a:normAutofit/>
          </a:bodyPr>
          <a:p>
            <a:pPr algn="ctr">
              <a:lnSpc>
                <a:spcPct val="100000"/>
              </a:lnSpc>
            </a:pPr>
            <a:r>
              <a:rPr altLang="en-US" b="1" dirty="0" sz="1600" lang="zh-CN" spc="300">
                <a:solidFill>
                  <a:schemeClr val="lt1">
                    <a:lumMod val="100000"/>
                  </a:schemeClr>
                </a:solidFill>
                <a:latin typeface="+mj-ea"/>
                <a:ea typeface="+mj-ea"/>
                <a:cs typeface="Microsoft YaHei UI" panose="020B0503020204020204" charset="-122"/>
              </a:rPr>
              <a:t>智能城市与智能出行行业建议与策略</a:t>
            </a:r>
            <a:endParaRPr altLang="en-US" b="1" dirty="0" sz="1600" lang="zh-CN" spc="300">
              <a:solidFill>
                <a:schemeClr val="lt1">
                  <a:lumMod val="100000"/>
                </a:schemeClr>
              </a:solidFill>
              <a:latin typeface="+mj-ea"/>
              <a:ea typeface="+mj-ea"/>
              <a:cs typeface="Microsoft YaHei UI" panose="020B0503020204020204" charset="-122"/>
            </a:endParaRPr>
          </a:p>
        </p:txBody>
      </p:sp>
      <p:sp>
        <p:nvSpPr>
          <p:cNvPr id="1048812" name="标题"/>
          <p:cNvSpPr>
            <a:spLocks noGrp="1"/>
          </p:cNvSpPr>
          <p:nvPr>
            <p:ph type="title"/>
            <p:custDataLst>
              <p:tags r:id="rId13"/>
            </p:custDataLst>
          </p:nvPr>
        </p:nvSpPr>
        <p:spPr>
          <a:xfrm>
            <a:off x="1271016" y="1271016"/>
            <a:ext cx="6345936" cy="630936"/>
          </a:xfrm>
          <a:noFill/>
        </p:spPr>
        <p:txBody>
          <a:bodyPr anchor="t" wrap="square">
            <a:normAutofit fontScale="92273"/>
          </a:bodyPr>
          <a:p>
            <a:r>
              <a:rPr altLang="en-US" dirty="0" lang="zh-CN"/>
              <a:t>目录</a:t>
            </a:r>
            <a:endParaRPr altLang="en-US" dirty="0" lang="zh-CN"/>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智能城市与智能出行行业概述</a:t>
            </a:r>
            <a:endParaRPr altLang="en-US" dirty="0" lang="zh-CN"/>
          </a:p>
        </p:txBody>
      </p:sp>
      <p:sp>
        <p:nvSpPr>
          <p:cNvPr id="1048844"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8" name="标题 1"/>
          <p:cNvSpPr>
            <a:spLocks noGrp="1"/>
          </p:cNvSpPr>
          <p:nvPr>
            <p:ph type="title"/>
          </p:nvPr>
        </p:nvSpPr>
        <p:spPr/>
        <p:txBody>
          <a:bodyPr/>
          <a:p>
            <a:r>
              <a:rPr altLang="en-US" lang="zh-CN"/>
              <a:t>定义与分类</a:t>
            </a:r>
            <a:endParaRPr altLang="en-US" lang="zh-CN"/>
          </a:p>
        </p:txBody>
      </p:sp>
      <p:sp>
        <p:nvSpPr>
          <p:cNvPr id="1048880"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82"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智能城市：通过先进的信息技术实现城市智能化管理和服务的城市形态</a:t>
            </a:r>
            <a:endParaRPr altLang="en-US" dirty="0" lang="zh-CN" spc="150">
              <a:solidFill>
                <a:schemeClr val="tx1">
                  <a:lumMod val="75000"/>
                  <a:lumOff val="25000"/>
                </a:schemeClr>
              </a:solidFill>
              <a:latin typeface="+mn-ea"/>
              <a:sym typeface="+mn-ea"/>
            </a:endParaRPr>
          </a:p>
        </p:txBody>
      </p:sp>
      <p:sp>
        <p:nvSpPr>
          <p:cNvPr id="1048884"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886"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88"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智能出行：利用智能技术提高出行效率和舒适度的出行方式</a:t>
            </a:r>
            <a:endParaRPr altLang="en-US" dirty="0" lang="zh-CN" spc="150">
              <a:solidFill>
                <a:schemeClr val="tx1">
                  <a:lumMod val="75000"/>
                  <a:lumOff val="25000"/>
                </a:schemeClr>
              </a:solidFill>
              <a:latin typeface="+mn-ea"/>
              <a:sym typeface="+mn-ea"/>
            </a:endParaRPr>
          </a:p>
        </p:txBody>
      </p:sp>
      <p:sp>
        <p:nvSpPr>
          <p:cNvPr id="1048890"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892"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94"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行业概述：包括智能城市与智能出行的定义、发展历程、市场规模等</a:t>
            </a:r>
            <a:endParaRPr altLang="en-US" dirty="0" lang="zh-CN" spc="150">
              <a:solidFill>
                <a:schemeClr val="tx1">
                  <a:lumMod val="75000"/>
                  <a:lumOff val="25000"/>
                </a:schemeClr>
              </a:solidFill>
              <a:latin typeface="+mn-ea"/>
              <a:sym typeface="+mn-ea"/>
            </a:endParaRPr>
          </a:p>
        </p:txBody>
      </p:sp>
      <p:sp>
        <p:nvSpPr>
          <p:cNvPr id="1048896"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898"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00"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行业分类：根据服务对象和应用场景的不同，将智能城市与智能出行行业分为不同的类别</a:t>
            </a:r>
            <a:endParaRPr altLang="en-US" dirty="0" sz="2000" lang="zh-CN" spc="150">
              <a:solidFill>
                <a:schemeClr val="tx1">
                  <a:lumMod val="75000"/>
                  <a:lumOff val="25000"/>
                </a:schemeClr>
              </a:solidFill>
              <a:latin typeface="+mn-ea"/>
              <a:sym typeface="+mn-ea"/>
            </a:endParaRPr>
          </a:p>
        </p:txBody>
      </p:sp>
      <p:sp>
        <p:nvSpPr>
          <p:cNvPr id="1048902"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6" name="标题 1"/>
          <p:cNvSpPr>
            <a:spLocks noGrp="1"/>
          </p:cNvSpPr>
          <p:nvPr>
            <p:ph type="title"/>
          </p:nvPr>
        </p:nvSpPr>
        <p:spPr/>
        <p:txBody>
          <a:bodyPr/>
          <a:p>
            <a:r>
              <a:rPr altLang="en-US" lang="zh-CN"/>
              <a:t>行业规模与增长</a:t>
            </a:r>
            <a:endParaRPr altLang="en-US" lang="zh-CN"/>
          </a:p>
        </p:txBody>
      </p:sp>
      <p:sp>
        <p:nvSpPr>
          <p:cNvPr id="1048938" name="对角圆角矩形 15"/>
          <p:cNvSpPr/>
          <p:nvPr>
            <p:custDataLst>
              <p:tags r:id="rId1"/>
            </p:custDataLst>
          </p:nvPr>
        </p:nvSpPr>
        <p:spPr>
          <a:xfrm>
            <a:off x="2052404" y="4152861"/>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0" name="对角圆角矩形 16"/>
          <p:cNvSpPr/>
          <p:nvPr>
            <p:custDataLst>
              <p:tags r:id="rId2"/>
            </p:custDataLst>
          </p:nvPr>
        </p:nvSpPr>
        <p:spPr>
          <a:xfrm>
            <a:off x="2052404" y="4029118"/>
            <a:ext cx="492023" cy="469496"/>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2" name="直角三角形 17"/>
          <p:cNvSpPr/>
          <p:nvPr>
            <p:custDataLst>
              <p:tags r:id="rId3"/>
            </p:custDataLst>
          </p:nvPr>
        </p:nvSpPr>
        <p:spPr>
          <a:xfrm>
            <a:off x="2544537" y="4029686"/>
            <a:ext cx="74131" cy="12355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4" name="文本框 27"/>
          <p:cNvSpPr txBox="1"/>
          <p:nvPr>
            <p:custDataLst>
              <p:tags r:id="rId4"/>
            </p:custDataLst>
          </p:nvPr>
        </p:nvSpPr>
        <p:spPr>
          <a:xfrm>
            <a:off x="2576324" y="4162510"/>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未来几年智能城市与智能出行行业仍将保持高速增长</a:t>
            </a:r>
            <a:endParaRPr altLang="zh-CN" dirty="0" lang="en-US">
              <a:solidFill>
                <a:schemeClr val="dk1">
                  <a:lumMod val="80000"/>
                  <a:lumOff val="20000"/>
                </a:schemeClr>
              </a:solidFill>
              <a:latin typeface="+mn-ea"/>
              <a:sym typeface="+mn-ea"/>
            </a:endParaRPr>
          </a:p>
        </p:txBody>
      </p:sp>
      <p:sp>
        <p:nvSpPr>
          <p:cNvPr id="1048946" name="对角圆角矩形 52"/>
          <p:cNvSpPr/>
          <p:nvPr>
            <p:custDataLst>
              <p:tags r:id="rId5"/>
            </p:custDataLst>
          </p:nvPr>
        </p:nvSpPr>
        <p:spPr>
          <a:xfrm>
            <a:off x="2052404" y="189824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8" name="对角圆角矩形 53"/>
          <p:cNvSpPr/>
          <p:nvPr>
            <p:custDataLst>
              <p:tags r:id="rId6"/>
            </p:custDataLst>
          </p:nvPr>
        </p:nvSpPr>
        <p:spPr>
          <a:xfrm>
            <a:off x="2052404" y="1773936"/>
            <a:ext cx="492023" cy="4694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0" name="直角三角形 54"/>
          <p:cNvSpPr/>
          <p:nvPr>
            <p:custDataLst>
              <p:tags r:id="rId7"/>
            </p:custDataLst>
          </p:nvPr>
        </p:nvSpPr>
        <p:spPr>
          <a:xfrm>
            <a:off x="2544537" y="1774504"/>
            <a:ext cx="74131" cy="12355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2" name="文本框 56"/>
          <p:cNvSpPr txBox="1"/>
          <p:nvPr>
            <p:custDataLst>
              <p:tags r:id="rId8"/>
            </p:custDataLst>
          </p:nvPr>
        </p:nvSpPr>
        <p:spPr>
          <a:xfrm>
            <a:off x="2576324" y="1901084"/>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2024年智能城市与智能出行行业市场规模预计达到XX亿元人民币</a:t>
            </a:r>
            <a:endParaRPr altLang="en-US" dirty="0" lang="zh-CN">
              <a:solidFill>
                <a:schemeClr val="dk1">
                  <a:lumMod val="80000"/>
                  <a:lumOff val="20000"/>
                </a:schemeClr>
              </a:solidFill>
              <a:latin typeface="+mn-ea"/>
              <a:sym typeface="+mn-ea"/>
            </a:endParaRPr>
          </a:p>
        </p:txBody>
      </p:sp>
      <p:sp>
        <p:nvSpPr>
          <p:cNvPr id="1048954" name="对角圆角矩形 5"/>
          <p:cNvSpPr/>
          <p:nvPr>
            <p:custDataLst>
              <p:tags r:id="rId9"/>
            </p:custDataLst>
          </p:nvPr>
        </p:nvSpPr>
        <p:spPr>
          <a:xfrm>
            <a:off x="2052404" y="3025553"/>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6" name="对角圆角矩形 6"/>
          <p:cNvSpPr/>
          <p:nvPr>
            <p:custDataLst>
              <p:tags r:id="rId10"/>
            </p:custDataLst>
          </p:nvPr>
        </p:nvSpPr>
        <p:spPr>
          <a:xfrm>
            <a:off x="2052404" y="2901243"/>
            <a:ext cx="492023" cy="4694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8" name="直角三角形 7"/>
          <p:cNvSpPr/>
          <p:nvPr>
            <p:custDataLst>
              <p:tags r:id="rId11"/>
            </p:custDataLst>
          </p:nvPr>
        </p:nvSpPr>
        <p:spPr>
          <a:xfrm>
            <a:off x="2544537" y="2902378"/>
            <a:ext cx="74131" cy="12355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文本框 8"/>
          <p:cNvSpPr txBox="1"/>
          <p:nvPr>
            <p:custDataLst>
              <p:tags r:id="rId12"/>
            </p:custDataLst>
          </p:nvPr>
        </p:nvSpPr>
        <p:spPr>
          <a:xfrm>
            <a:off x="2576324" y="3035203"/>
            <a:ext cx="7304376" cy="669651"/>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过去五年复合增长率超过XX%</a:t>
            </a:r>
            <a:endParaRPr altLang="en-US" dirty="0" lang="zh-CN">
              <a:solidFill>
                <a:schemeClr val="dk1">
                  <a:lumMod val="80000"/>
                  <a:lumOff val="20000"/>
                </a:schemeClr>
              </a:solidFill>
              <a:latin typeface="+mn-ea"/>
              <a:sym typeface="+mn-ea"/>
            </a:endParaRPr>
          </a:p>
        </p:txBody>
      </p:sp>
      <p:sp>
        <p:nvSpPr>
          <p:cNvPr id="1048962" name="对角圆角矩形 9"/>
          <p:cNvSpPr/>
          <p:nvPr>
            <p:custDataLst>
              <p:tags r:id="rId13"/>
            </p:custDataLst>
          </p:nvPr>
        </p:nvSpPr>
        <p:spPr>
          <a:xfrm>
            <a:off x="2052404" y="5280736"/>
            <a:ext cx="8084275" cy="68138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对角圆角矩形 10"/>
          <p:cNvSpPr/>
          <p:nvPr>
            <p:custDataLst>
              <p:tags r:id="rId14"/>
            </p:custDataLst>
          </p:nvPr>
        </p:nvSpPr>
        <p:spPr>
          <a:xfrm>
            <a:off x="2052404" y="5156425"/>
            <a:ext cx="492023" cy="469496"/>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6" name="直角三角形 11"/>
          <p:cNvSpPr/>
          <p:nvPr>
            <p:custDataLst>
              <p:tags r:id="rId15"/>
            </p:custDataLst>
          </p:nvPr>
        </p:nvSpPr>
        <p:spPr>
          <a:xfrm>
            <a:off x="2544537" y="5156993"/>
            <a:ext cx="74131" cy="12355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文本框 12"/>
          <p:cNvSpPr txBox="1"/>
          <p:nvPr>
            <p:custDataLst>
              <p:tags r:id="rId16"/>
            </p:custDataLst>
          </p:nvPr>
        </p:nvSpPr>
        <p:spPr>
          <a:xfrm>
            <a:off x="2576324" y="5289818"/>
            <a:ext cx="7304376" cy="669651"/>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行业增长动力主要来源于技术创新、政策支持和市场需求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行业发展趋势</a:t>
            </a:r>
            <a:endParaRPr altLang="en-US" lang="zh-CN"/>
          </a:p>
        </p:txBody>
      </p:sp>
      <p:sp>
        <p:nvSpPr>
          <p:cNvPr id="1049004"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6"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08"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0"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12"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4"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16"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18"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0"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fontScale="7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投资机会预测：根据行业发展趋势，预测未来几年内的投资机会和潜在风险</a:t>
            </a:r>
            <a:endParaRPr altLang="en-US" dirty="0" sz="2400" lang="zh-CN">
              <a:latin typeface="+mn-ea"/>
              <a:ea typeface="+mn-ea"/>
            </a:endParaRPr>
          </a:p>
        </p:txBody>
      </p:sp>
      <p:sp>
        <p:nvSpPr>
          <p:cNvPr id="1049022"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未来展望：探讨智能城市与智能出行行业的未来发展方向和前景</a:t>
            </a:r>
            <a:endParaRPr altLang="en-US" dirty="0" sz="2400" lang="zh-CN">
              <a:latin typeface="+mn-ea"/>
              <a:ea typeface="+mn-ea"/>
            </a:endParaRPr>
          </a:p>
        </p:txBody>
      </p:sp>
      <p:sp>
        <p:nvSpPr>
          <p:cNvPr id="1049024"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fontScale="8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智能城市与智能出行行业概述：介绍行业的基本概念、发展历程和现状</a:t>
            </a:r>
            <a:endParaRPr altLang="en-US" dirty="0" sz="2400" lang="zh-CN">
              <a:latin typeface="+mn-ea"/>
              <a:ea typeface="+mn-ea"/>
            </a:endParaRPr>
          </a:p>
        </p:txBody>
      </p:sp>
      <p:sp>
        <p:nvSpPr>
          <p:cNvPr id="1049026"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fontScale="691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行业发展趋势：分析未来几年内智能城市与智能出行行业的发展趋势，包括技术进步、政策支持、市场需求等方面的变化</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0"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智能城市与智能出行行业市场分析</a:t>
            </a:r>
            <a:endParaRPr altLang="en-US" dirty="0" lang="zh-CN"/>
          </a:p>
        </p:txBody>
      </p:sp>
      <p:sp>
        <p:nvSpPr>
          <p:cNvPr id="1049062"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6" name="标题 1"/>
          <p:cNvSpPr>
            <a:spLocks noGrp="1"/>
          </p:cNvSpPr>
          <p:nvPr>
            <p:ph type="title"/>
          </p:nvPr>
        </p:nvSpPr>
        <p:spPr/>
        <p:txBody>
          <a:bodyPr/>
          <a:p>
            <a:r>
              <a:rPr altLang="en-US" lang="zh-CN"/>
              <a:t>市场需求分析</a:t>
            </a:r>
            <a:endParaRPr altLang="en-US" lang="zh-CN"/>
          </a:p>
        </p:txBody>
      </p:sp>
      <p:sp>
        <p:nvSpPr>
          <p:cNvPr id="1049098" name="椭圆 262"/>
          <p:cNvSpPr/>
          <p:nvPr>
            <p:custDataLst>
              <p:tags r:id="rId1"/>
            </p:custDataLst>
          </p:nvPr>
        </p:nvSpPr>
        <p:spPr>
          <a:xfrm>
            <a:off x="2687367" y="4101549"/>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0" name="椭圆 263"/>
          <p:cNvSpPr/>
          <p:nvPr>
            <p:custDataLst>
              <p:tags r:id="rId2"/>
            </p:custDataLst>
          </p:nvPr>
        </p:nvSpPr>
        <p:spPr>
          <a:xfrm>
            <a:off x="3476649" y="4175998"/>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2" name="椭圆 264"/>
          <p:cNvSpPr/>
          <p:nvPr>
            <p:custDataLst>
              <p:tags r:id="rId3"/>
            </p:custDataLst>
          </p:nvPr>
        </p:nvSpPr>
        <p:spPr>
          <a:xfrm>
            <a:off x="4215693" y="4395109"/>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4" name="椭圆 265"/>
          <p:cNvSpPr/>
          <p:nvPr>
            <p:custDataLst>
              <p:tags r:id="rId4"/>
            </p:custDataLst>
          </p:nvPr>
        </p:nvSpPr>
        <p:spPr>
          <a:xfrm>
            <a:off x="4840340" y="4580324"/>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6" name="椭圆 266"/>
          <p:cNvSpPr/>
          <p:nvPr>
            <p:custDataLst>
              <p:tags r:id="rId5"/>
            </p:custDataLst>
          </p:nvPr>
        </p:nvSpPr>
        <p:spPr>
          <a:xfrm>
            <a:off x="5480724" y="4769776"/>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09245" y="4700774"/>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8" name="椭圆 268"/>
          <p:cNvSpPr/>
          <p:nvPr>
            <p:custDataLst>
              <p:tags r:id="rId7"/>
            </p:custDataLst>
          </p:nvPr>
        </p:nvSpPr>
        <p:spPr>
          <a:xfrm flipV="1">
            <a:off x="3024507" y="4528270"/>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0" name="椭圆 269"/>
          <p:cNvSpPr/>
          <p:nvPr>
            <p:custDataLst>
              <p:tags r:id="rId8"/>
            </p:custDataLst>
          </p:nvPr>
        </p:nvSpPr>
        <p:spPr>
          <a:xfrm flipV="1">
            <a:off x="3063244" y="4567613"/>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2" name="椭圆 270"/>
          <p:cNvSpPr/>
          <p:nvPr>
            <p:custDataLst>
              <p:tags r:id="rId9"/>
            </p:custDataLst>
          </p:nvPr>
        </p:nvSpPr>
        <p:spPr>
          <a:xfrm flipV="1">
            <a:off x="7663356" y="3774094"/>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2384" y="3880623"/>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4" name="椭圆 272"/>
          <p:cNvSpPr/>
          <p:nvPr>
            <p:custDataLst>
              <p:tags r:id="rId11"/>
            </p:custDataLst>
          </p:nvPr>
        </p:nvSpPr>
        <p:spPr>
          <a:xfrm flipV="1">
            <a:off x="4165455" y="3657881"/>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4012" y="4046469"/>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5657" y="3757146"/>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6" name="椭圆 275"/>
          <p:cNvSpPr/>
          <p:nvPr>
            <p:custDataLst>
              <p:tags r:id="rId14"/>
            </p:custDataLst>
          </p:nvPr>
        </p:nvSpPr>
        <p:spPr>
          <a:xfrm flipV="1">
            <a:off x="6970918" y="3584642"/>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8" name="椭圆 276"/>
          <p:cNvSpPr/>
          <p:nvPr>
            <p:custDataLst>
              <p:tags r:id="rId15"/>
            </p:custDataLst>
          </p:nvPr>
        </p:nvSpPr>
        <p:spPr>
          <a:xfrm flipV="1">
            <a:off x="7009656" y="3623985"/>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0" name="椭圆 277"/>
          <p:cNvSpPr/>
          <p:nvPr>
            <p:custDataLst>
              <p:tags r:id="rId16"/>
            </p:custDataLst>
          </p:nvPr>
        </p:nvSpPr>
        <p:spPr>
          <a:xfrm flipV="1">
            <a:off x="3932423" y="4381793"/>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1451" y="4488322"/>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2" name="椭圆 279"/>
          <p:cNvSpPr/>
          <p:nvPr>
            <p:custDataLst>
              <p:tags r:id="rId18"/>
            </p:custDataLst>
          </p:nvPr>
        </p:nvSpPr>
        <p:spPr>
          <a:xfrm flipV="1">
            <a:off x="8350952" y="4600298"/>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2007" y="4871463"/>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4" name="椭圆 281"/>
          <p:cNvSpPr/>
          <p:nvPr>
            <p:custDataLst>
              <p:tags r:id="rId20"/>
            </p:custDataLst>
          </p:nvPr>
        </p:nvSpPr>
        <p:spPr>
          <a:xfrm flipV="1">
            <a:off x="5035240" y="4889016"/>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4138" y="5240077"/>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6" name="图形 15"/>
          <p:cNvSpPr/>
          <p:nvPr>
            <p:custDataLst>
              <p:tags r:id="rId22"/>
            </p:custDataLst>
          </p:nvPr>
        </p:nvSpPr>
        <p:spPr>
          <a:xfrm>
            <a:off x="5097583" y="4953780"/>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28" name="图形 19"/>
          <p:cNvSpPr/>
          <p:nvPr>
            <p:custDataLst>
              <p:tags r:id="rId23"/>
            </p:custDataLst>
          </p:nvPr>
        </p:nvSpPr>
        <p:spPr>
          <a:xfrm>
            <a:off x="8413901" y="4668695"/>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0" name="图形 27"/>
          <p:cNvSpPr/>
          <p:nvPr>
            <p:custDataLst>
              <p:tags r:id="rId24"/>
            </p:custDataLst>
          </p:nvPr>
        </p:nvSpPr>
        <p:spPr>
          <a:xfrm>
            <a:off x="4261089" y="3772883"/>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2" name="任意多边形: 形状 286"/>
          <p:cNvSpPr/>
          <p:nvPr>
            <p:custDataLst>
              <p:tags r:id="rId25"/>
            </p:custDataLst>
          </p:nvPr>
        </p:nvSpPr>
        <p:spPr>
          <a:xfrm>
            <a:off x="5472250" y="3725672"/>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4" name="正文"/>
          <p:cNvSpPr txBox="1"/>
          <p:nvPr>
            <p:custDataLst>
              <p:tags r:id="rId26"/>
            </p:custDataLst>
          </p:nvPr>
        </p:nvSpPr>
        <p:spPr>
          <a:xfrm>
            <a:off x="1014984" y="3792858"/>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智能城市与智能出行行业市场需求持续增长</a:t>
            </a:r>
            <a:endParaRPr altLang="en-US" dirty="0" sz="1200" lang="zh-CN" spc="150">
              <a:solidFill>
                <a:schemeClr val="tx1">
                  <a:lumMod val="65000"/>
                  <a:lumOff val="35000"/>
                </a:schemeClr>
              </a:solidFill>
              <a:latin typeface="+mn-ea"/>
              <a:sym typeface="+mn-ea"/>
            </a:endParaRPr>
          </a:p>
        </p:txBody>
      </p:sp>
      <p:sp>
        <p:nvSpPr>
          <p:cNvPr id="1049136" name="正文"/>
          <p:cNvSpPr txBox="1"/>
          <p:nvPr>
            <p:custDataLst>
              <p:tags r:id="rId27"/>
            </p:custDataLst>
          </p:nvPr>
        </p:nvSpPr>
        <p:spPr>
          <a:xfrm>
            <a:off x="9175340" y="3792858"/>
            <a:ext cx="1998694" cy="749131"/>
          </a:xfrm>
          <a:prstGeom prst="rect"/>
          <a:noFill/>
        </p:spPr>
        <p:txBody>
          <a:bodyPr anchor="t" anchorCtr="0" bIns="0" lIns="0" rIns="0" rtlCol="0" tIns="0" wrap="square">
            <a:normAutofit fontScale="83333"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市场竞争格局日益激烈，企业需不断创新以保持竞争优势</a:t>
            </a:r>
            <a:endParaRPr altLang="en-US" dirty="0" sz="1200" lang="zh-CN" spc="150">
              <a:solidFill>
                <a:schemeClr val="tx1">
                  <a:lumMod val="65000"/>
                  <a:lumOff val="35000"/>
                </a:schemeClr>
              </a:solidFill>
              <a:latin typeface="+mn-ea"/>
              <a:sym typeface="+mn-ea"/>
            </a:endParaRPr>
          </a:p>
        </p:txBody>
      </p:sp>
      <p:sp>
        <p:nvSpPr>
          <p:cNvPr id="1049138" name="正文"/>
          <p:cNvSpPr txBox="1"/>
          <p:nvPr>
            <p:custDataLst>
              <p:tags r:id="rId28"/>
            </p:custDataLst>
          </p:nvPr>
        </p:nvSpPr>
        <p:spPr>
          <a:xfrm>
            <a:off x="6993314" y="1826310"/>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消费者对智能出行和智能城市的需求不断提升</a:t>
            </a:r>
            <a:endParaRPr altLang="en-US" dirty="0" sz="1200" lang="zh-CN" spc="150">
              <a:solidFill>
                <a:schemeClr val="tx1">
                  <a:lumMod val="65000"/>
                  <a:lumOff val="35000"/>
                </a:schemeClr>
              </a:solidFill>
              <a:latin typeface="+mn-ea"/>
              <a:sym typeface="+mn-ea"/>
            </a:endParaRPr>
          </a:p>
        </p:txBody>
      </p:sp>
      <p:sp>
        <p:nvSpPr>
          <p:cNvPr id="1049140" name="正文"/>
          <p:cNvSpPr txBox="1"/>
          <p:nvPr>
            <p:custDataLst>
              <p:tags r:id="rId29"/>
            </p:custDataLst>
          </p:nvPr>
        </p:nvSpPr>
        <p:spPr>
          <a:xfrm>
            <a:off x="3197011" y="1826310"/>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政策支持和技术进步推动市场发展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4" name="标题 1"/>
          <p:cNvSpPr>
            <a:spLocks noGrp="1"/>
          </p:cNvSpPr>
          <p:nvPr>
            <p:ph type="title"/>
          </p:nvPr>
        </p:nvSpPr>
        <p:spPr/>
        <p:txBody>
          <a:bodyPr/>
          <a:p>
            <a:r>
              <a:rPr altLang="en-US" lang="zh-CN"/>
              <a:t>市场竞争格局</a:t>
            </a:r>
            <a:endParaRPr altLang="en-US" lang="zh-CN"/>
          </a:p>
        </p:txBody>
      </p:sp>
      <p:sp>
        <p:nvSpPr>
          <p:cNvPr id="1049176"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fontScale="875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现有竞争者分析：对行业内主要竞争对手的市场份额、竞争优势和劣势进行深入分析。</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替代品威胁：分析替代品的性能、价格等因素，以及可能对行业产生的竞争压力。</a:t>
            </a:r>
            <a:endParaRPr dirty="0" sz="1600" err="1">
              <a:solidFill>
                <a:schemeClr val="tx1">
                  <a:lumMod val="75000"/>
                  <a:lumOff val="25000"/>
                </a:schemeClr>
              </a:solidFill>
              <a:latin typeface="+mn-ea"/>
              <a:ea typeface="+mn-ea"/>
              <a:cs typeface="+mn-ea"/>
              <a:sym typeface="+mn-lt"/>
            </a:endParaRPr>
          </a:p>
        </p:txBody>
      </p:sp>
      <p:sp>
        <p:nvSpPr>
          <p:cNvPr id="1049196"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02"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fontScale="7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供应商议价能力：分析智能城市与智能出行行业对供应商的依赖程度，以及供应商的议价能力。</a:t>
            </a:r>
            <a:endParaRPr dirty="0" sz="2000" err="1">
              <a:solidFill>
                <a:schemeClr val="tx1">
                  <a:lumMod val="75000"/>
                  <a:lumOff val="25000"/>
                </a:schemeClr>
              </a:solidFill>
              <a:latin typeface="+mn-ea"/>
              <a:ea typeface="+mn-ea"/>
              <a:cs typeface="+mn-ea"/>
              <a:sym typeface="+mn-lt"/>
            </a:endParaRPr>
          </a:p>
        </p:txBody>
      </p:sp>
      <p:sp>
        <p:nvSpPr>
          <p:cNvPr id="10492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fontScale="875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潜在进入者威胁：分析潜在竞争对手进入市场的难易程度，以及可能对现有企业造成的威胁。</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8" name="标题 1"/>
          <p:cNvSpPr>
            <a:spLocks noGrp="1"/>
          </p:cNvSpPr>
          <p:nvPr>
            <p:ph type="title"/>
          </p:nvPr>
        </p:nvSpPr>
        <p:spPr/>
        <p:txBody>
          <a:bodyPr/>
          <a:p>
            <a:r>
              <a:rPr altLang="en-US" lang="zh-CN"/>
              <a:t>行业痛点与挑战</a:t>
            </a:r>
            <a:endParaRPr altLang="en-US" lang="zh-CN"/>
          </a:p>
        </p:txBody>
      </p:sp>
      <p:sp>
        <p:nvSpPr>
          <p:cNvPr id="1049250" name="矩形 38"/>
          <p:cNvSpPr/>
          <p:nvPr>
            <p:custDataLst>
              <p:tags r:id="rId1"/>
            </p:custDataLst>
          </p:nvPr>
        </p:nvSpPr>
        <p:spPr>
          <a:xfrm rot="204112">
            <a:off x="2076806" y="1773936"/>
            <a:ext cx="3563288" cy="1859874"/>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矩形 39"/>
          <p:cNvSpPr/>
          <p:nvPr>
            <p:custDataLst>
              <p:tags r:id="rId2"/>
            </p:custDataLst>
          </p:nvPr>
        </p:nvSpPr>
        <p:spPr>
          <a:xfrm>
            <a:off x="2080924" y="1774524"/>
            <a:ext cx="3563288" cy="1859874"/>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4" name="TextBox 2"/>
          <p:cNvSpPr txBox="1"/>
          <p:nvPr>
            <p:custDataLst>
              <p:tags r:id="rId3"/>
            </p:custDataLst>
          </p:nvPr>
        </p:nvSpPr>
        <p:spPr>
          <a:xfrm>
            <a:off x="2287380" y="1919808"/>
            <a:ext cx="3165668" cy="1535779"/>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500" lang="zh-CN" spc="150">
                <a:solidFill>
                  <a:srgbClr val="FFFFFF"/>
                </a:solidFill>
                <a:latin typeface="+mj-ea"/>
                <a:ea typeface="+mj-ea"/>
                <a:cs typeface="微软雅黑" panose="020B0503020204020204" pitchFamily="34" charset="-122"/>
                <a:sym typeface="+mn-lt"/>
              </a:rPr>
              <a:t>数据安全与隐私保护</a:t>
            </a:r>
            <a:endParaRPr altLang="en-US" b="1" dirty="0" sz="3500" lang="zh-CN" spc="150">
              <a:solidFill>
                <a:srgbClr val="FFFFFF"/>
              </a:solidFill>
              <a:latin typeface="+mj-ea"/>
              <a:ea typeface="+mj-ea"/>
              <a:cs typeface="微软雅黑" panose="020B0503020204020204" pitchFamily="34" charset="-122"/>
              <a:sym typeface="+mn-lt"/>
            </a:endParaRPr>
          </a:p>
        </p:txBody>
      </p:sp>
      <p:sp>
        <p:nvSpPr>
          <p:cNvPr id="1049256" name="矩形 100"/>
          <p:cNvSpPr/>
          <p:nvPr>
            <p:custDataLst>
              <p:tags r:id="rId4"/>
            </p:custDataLst>
          </p:nvPr>
        </p:nvSpPr>
        <p:spPr>
          <a:xfrm rot="204112">
            <a:off x="6544151" y="1773936"/>
            <a:ext cx="3563288" cy="1859874"/>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8" name="矩形 101"/>
          <p:cNvSpPr/>
          <p:nvPr>
            <p:custDataLst>
              <p:tags r:id="rId5"/>
            </p:custDataLst>
          </p:nvPr>
        </p:nvSpPr>
        <p:spPr>
          <a:xfrm>
            <a:off x="6548857" y="1774524"/>
            <a:ext cx="3563288" cy="1859874"/>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0" name="TextBox 2"/>
          <p:cNvSpPr txBox="1"/>
          <p:nvPr>
            <p:custDataLst>
              <p:tags r:id="rId6"/>
            </p:custDataLst>
          </p:nvPr>
        </p:nvSpPr>
        <p:spPr>
          <a:xfrm>
            <a:off x="6755902" y="1919808"/>
            <a:ext cx="3165668" cy="1535779"/>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500" lang="zh-CN" spc="150">
                <a:solidFill>
                  <a:srgbClr val="FFFFFF"/>
                </a:solidFill>
                <a:latin typeface="+mj-ea"/>
                <a:ea typeface="+mj-ea"/>
                <a:cs typeface="微软雅黑" panose="020B0503020204020204" pitchFamily="34" charset="-122"/>
                <a:sym typeface="+mn-lt"/>
              </a:rPr>
              <a:t>技术成熟度与标准化</a:t>
            </a:r>
            <a:endParaRPr altLang="en-US" b="1" dirty="0" sz="3500" lang="zh-CN" spc="150">
              <a:solidFill>
                <a:srgbClr val="FFFFFF"/>
              </a:solidFill>
              <a:latin typeface="+mj-ea"/>
              <a:ea typeface="+mj-ea"/>
              <a:cs typeface="微软雅黑" panose="020B0503020204020204" pitchFamily="34" charset="-122"/>
              <a:sym typeface="+mn-lt"/>
            </a:endParaRPr>
          </a:p>
        </p:txBody>
      </p:sp>
      <p:sp>
        <p:nvSpPr>
          <p:cNvPr id="1049262" name="矩形 122"/>
          <p:cNvSpPr/>
          <p:nvPr>
            <p:custDataLst>
              <p:tags r:id="rId7"/>
            </p:custDataLst>
          </p:nvPr>
        </p:nvSpPr>
        <p:spPr>
          <a:xfrm rot="204112">
            <a:off x="2076806" y="4101426"/>
            <a:ext cx="3563288" cy="1859874"/>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4" name="矩形 123"/>
          <p:cNvSpPr/>
          <p:nvPr>
            <p:custDataLst>
              <p:tags r:id="rId8"/>
            </p:custDataLst>
          </p:nvPr>
        </p:nvSpPr>
        <p:spPr>
          <a:xfrm>
            <a:off x="2080924" y="4102014"/>
            <a:ext cx="3563288" cy="185987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6" name="TextBox 2"/>
          <p:cNvSpPr txBox="1"/>
          <p:nvPr>
            <p:custDataLst>
              <p:tags r:id="rId9"/>
            </p:custDataLst>
          </p:nvPr>
        </p:nvSpPr>
        <p:spPr>
          <a:xfrm>
            <a:off x="2286792" y="4247298"/>
            <a:ext cx="3165668" cy="1535779"/>
          </a:xfrm>
          <a:prstGeom prst="rect"/>
          <a:noFill/>
        </p:spPr>
        <p:txBody>
          <a:bodyPr anchor="ctr" anchorCtr="0" bIns="46990" rtlCol="0" wrap="square">
            <a:normAutofit fontScale="84545"/>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基础设施建设与维护成本</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268" name="矩形 89"/>
          <p:cNvSpPr/>
          <p:nvPr>
            <p:custDataLst>
              <p:tags r:id="rId10"/>
            </p:custDataLst>
          </p:nvPr>
        </p:nvSpPr>
        <p:spPr>
          <a:xfrm rot="204112">
            <a:off x="6544151" y="4101426"/>
            <a:ext cx="3563288" cy="1859874"/>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0" name="矩形 90"/>
          <p:cNvSpPr/>
          <p:nvPr>
            <p:custDataLst>
              <p:tags r:id="rId11"/>
            </p:custDataLst>
          </p:nvPr>
        </p:nvSpPr>
        <p:spPr>
          <a:xfrm>
            <a:off x="6548857" y="4102014"/>
            <a:ext cx="3563288" cy="1859874"/>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2" name="TextBox 2"/>
          <p:cNvSpPr txBox="1"/>
          <p:nvPr>
            <p:custDataLst>
              <p:tags r:id="rId12"/>
            </p:custDataLst>
          </p:nvPr>
        </p:nvSpPr>
        <p:spPr>
          <a:xfrm>
            <a:off x="6754725" y="4247298"/>
            <a:ext cx="3165668" cy="1535779"/>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500" lang="zh-CN" spc="150">
                <a:solidFill>
                  <a:srgbClr val="FFFFFF"/>
                </a:solidFill>
                <a:latin typeface="+mj-ea"/>
                <a:ea typeface="+mj-ea"/>
                <a:cs typeface="微软雅黑" panose="020B0503020204020204" pitchFamily="34" charset="-122"/>
                <a:sym typeface="+mn-lt"/>
              </a:rPr>
              <a:t>政策法规与监管难题</a:t>
            </a:r>
            <a:endParaRPr altLang="en-US" b="1" dirty="0" sz="3500" lang="zh-CN" spc="150">
              <a:solidFill>
                <a:srgbClr val="FFFFFF"/>
              </a:solidFill>
              <a:latin typeface="+mj-ea"/>
              <a:ea typeface="+mj-ea"/>
              <a:cs typeface="微软雅黑" panose="020B0503020204020204" pitchFamily="34" charset="-122"/>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6" name="标题 1"/>
          <p:cNvSpPr>
            <a:spLocks noGrp="1"/>
          </p:cNvSpPr>
          <p:nvPr>
            <p:ph type="title"/>
          </p:nvPr>
        </p:nvSpPr>
        <p:spPr/>
        <p:txBody>
          <a:bodyPr/>
          <a:p>
            <a:r>
              <a:rPr altLang="en-US" lang="zh-CN"/>
              <a:t>行业机会与机遇</a:t>
            </a:r>
            <a:endParaRPr altLang="en-US" lang="zh-CN"/>
          </a:p>
        </p:txBody>
      </p:sp>
      <p:sp>
        <p:nvSpPr>
          <p:cNvPr id="1049308"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0"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2"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4"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6"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18"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政策支持：政府出台相关政策，鼓励智能城市与智能出行行业的发展。</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fontScale="92857"/>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市场需求：随着城市化进程的加速和人们出行方式的改变，智能城市与智能出行行业市场需求不断增长。</a:t>
            </a:r>
            <a:endParaRPr dirty="0" sz="1400" err="1">
              <a:solidFill>
                <a:schemeClr val="tx1">
                  <a:lumMod val="75000"/>
                  <a:lumOff val="25000"/>
                </a:schemeClr>
              </a:solidFill>
              <a:latin typeface="+mn-ea"/>
              <a:ea typeface="+mn-ea"/>
              <a:cs typeface="+mn-ea"/>
              <a:sym typeface="+mn-lt"/>
            </a:endParaRPr>
          </a:p>
        </p:txBody>
      </p:sp>
      <p:sp>
        <p:nvSpPr>
          <p:cNvPr id="1049328"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34"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6"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8"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产业链完善：智能城市与智能出行行业产业链不断完善，为行业发展提供了有力支撑。</a:t>
            </a:r>
            <a:endParaRPr dirty="0" sz="1400" err="1">
              <a:solidFill>
                <a:schemeClr val="tx1">
                  <a:lumMod val="75000"/>
                  <a:lumOff val="25000"/>
                </a:schemeClr>
              </a:solidFill>
              <a:latin typeface="+mn-ea"/>
              <a:ea typeface="+mn-ea"/>
              <a:cs typeface="+mn-ea"/>
              <a:sym typeface="+mn-lt"/>
            </a:endParaRPr>
          </a:p>
        </p:txBody>
      </p:sp>
      <p:sp>
        <p:nvSpPr>
          <p:cNvPr id="10493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fontScale="6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技术创新：随着5G、物联网、人工智能等技术的不断发展，为智能城市与智能出行行业提供了更多的可能性。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0"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智能城市与智能出行行业投资机会</a:t>
            </a:r>
            <a:endParaRPr altLang="en-US" dirty="0" lang="zh-CN"/>
          </a:p>
        </p:txBody>
      </p:sp>
      <p:sp>
        <p:nvSpPr>
          <p:cNvPr id="1049382"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6" name="标题 1"/>
          <p:cNvSpPr>
            <a:spLocks noGrp="1"/>
          </p:cNvSpPr>
          <p:nvPr>
            <p:ph type="title"/>
          </p:nvPr>
        </p:nvSpPr>
        <p:spPr/>
        <p:txBody>
          <a:bodyPr/>
          <a:p>
            <a:r>
              <a:rPr altLang="en-US" lang="zh-CN"/>
              <a:t>投资领域与机会</a:t>
            </a:r>
            <a:endParaRPr altLang="en-US" lang="zh-CN"/>
          </a:p>
        </p:txBody>
      </p:sp>
      <p:sp>
        <p:nvSpPr>
          <p:cNvPr id="1049418" name="矩形 15"/>
          <p:cNvSpPr/>
          <p:nvPr>
            <p:custDataLst>
              <p:tags r:id="rId1"/>
            </p:custDataLst>
          </p:nvPr>
        </p:nvSpPr>
        <p:spPr>
          <a:xfrm>
            <a:off x="2865350" y="184504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智能交通系统：随着城市化进程加速，智能交通系统将迎来广阔的市场空间。</a:t>
            </a:r>
            <a:endParaRPr altLang="en-US" dirty="0" sz="1200" lang="zh-CN" spc="150">
              <a:solidFill>
                <a:schemeClr val="tx1">
                  <a:lumMod val="85000"/>
                  <a:lumOff val="15000"/>
                </a:schemeClr>
              </a:solidFill>
              <a:latin typeface="+mn-ea"/>
              <a:sym typeface="+mn-ea"/>
            </a:endParaRPr>
          </a:p>
        </p:txBody>
      </p:sp>
      <p:sp>
        <p:nvSpPr>
          <p:cNvPr id="1049420" name="任意多边形 17"/>
          <p:cNvSpPr/>
          <p:nvPr>
            <p:custDataLst>
              <p:tags r:id="rId2"/>
            </p:custDataLst>
          </p:nvPr>
        </p:nvSpPr>
        <p:spPr>
          <a:xfrm flipV="1">
            <a:off x="2796401" y="177393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2" name="任意多边形 18"/>
          <p:cNvSpPr/>
          <p:nvPr>
            <p:custDataLst>
              <p:tags r:id="rId3"/>
            </p:custDataLst>
          </p:nvPr>
        </p:nvSpPr>
        <p:spPr>
          <a:xfrm flipH="1">
            <a:off x="8237650" y="2267354"/>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4" name="矩形 27"/>
          <p:cNvSpPr/>
          <p:nvPr>
            <p:custDataLst>
              <p:tags r:id="rId4"/>
            </p:custDataLst>
          </p:nvPr>
        </p:nvSpPr>
        <p:spPr>
          <a:xfrm>
            <a:off x="2865350" y="300425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智能停车解决方案：解决城市停车难问题，具有实际市场需求。</a:t>
            </a:r>
            <a:endParaRPr altLang="en-US" dirty="0" sz="1200" lang="zh-CN" spc="150">
              <a:solidFill>
                <a:schemeClr val="tx1">
                  <a:lumMod val="85000"/>
                  <a:lumOff val="15000"/>
                </a:schemeClr>
              </a:solidFill>
              <a:latin typeface="+mn-ea"/>
              <a:sym typeface="+mn-ea"/>
            </a:endParaRPr>
          </a:p>
        </p:txBody>
      </p:sp>
      <p:sp>
        <p:nvSpPr>
          <p:cNvPr id="1049426" name="任意多边形 29"/>
          <p:cNvSpPr/>
          <p:nvPr>
            <p:custDataLst>
              <p:tags r:id="rId5"/>
            </p:custDataLst>
          </p:nvPr>
        </p:nvSpPr>
        <p:spPr>
          <a:xfrm flipV="1">
            <a:off x="2796401" y="293314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8" name="任意多边形 30"/>
          <p:cNvSpPr/>
          <p:nvPr>
            <p:custDataLst>
              <p:tags r:id="rId6"/>
            </p:custDataLst>
          </p:nvPr>
        </p:nvSpPr>
        <p:spPr>
          <a:xfrm flipH="1">
            <a:off x="8237650" y="342656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0" name="矩形 5"/>
          <p:cNvSpPr/>
          <p:nvPr>
            <p:custDataLst>
              <p:tags r:id="rId7"/>
            </p:custDataLst>
          </p:nvPr>
        </p:nvSpPr>
        <p:spPr>
          <a:xfrm>
            <a:off x="2865350" y="4163460"/>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智能公共交通：提升公共交通服务水平，提高出行效率。</a:t>
            </a:r>
            <a:endParaRPr altLang="en-US" dirty="0" sz="1200" lang="zh-CN" spc="150">
              <a:solidFill>
                <a:schemeClr val="tx1">
                  <a:lumMod val="85000"/>
                  <a:lumOff val="15000"/>
                </a:schemeClr>
              </a:solidFill>
              <a:latin typeface="+mn-ea"/>
              <a:sym typeface="+mn-ea"/>
            </a:endParaRPr>
          </a:p>
        </p:txBody>
      </p:sp>
      <p:sp>
        <p:nvSpPr>
          <p:cNvPr id="1049432" name="任意多边形 7"/>
          <p:cNvSpPr/>
          <p:nvPr>
            <p:custDataLst>
              <p:tags r:id="rId8"/>
            </p:custDataLst>
          </p:nvPr>
        </p:nvSpPr>
        <p:spPr>
          <a:xfrm flipV="1">
            <a:off x="2796401" y="4092356"/>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4" name="任意多边形 8"/>
          <p:cNvSpPr/>
          <p:nvPr>
            <p:custDataLst>
              <p:tags r:id="rId9"/>
            </p:custDataLst>
          </p:nvPr>
        </p:nvSpPr>
        <p:spPr>
          <a:xfrm flipH="1">
            <a:off x="8237650" y="458577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6" name="矩形 10"/>
          <p:cNvSpPr/>
          <p:nvPr>
            <p:custDataLst>
              <p:tags r:id="rId10"/>
            </p:custDataLst>
          </p:nvPr>
        </p:nvSpPr>
        <p:spPr>
          <a:xfrm>
            <a:off x="2865350" y="5322671"/>
            <a:ext cx="6461125" cy="568114"/>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自动驾驶技术：未来交通出行的重要趋势，具有巨大的商业潜力。</a:t>
            </a:r>
            <a:endParaRPr altLang="en-US" dirty="0" sz="1200" lang="zh-CN" spc="150">
              <a:solidFill>
                <a:schemeClr val="tx1">
                  <a:lumMod val="85000"/>
                  <a:lumOff val="15000"/>
                </a:schemeClr>
              </a:solidFill>
              <a:latin typeface="+mn-ea"/>
              <a:sym typeface="+mn-ea"/>
            </a:endParaRPr>
          </a:p>
        </p:txBody>
      </p:sp>
      <p:sp>
        <p:nvSpPr>
          <p:cNvPr id="1049438" name="任意多边形 12"/>
          <p:cNvSpPr/>
          <p:nvPr>
            <p:custDataLst>
              <p:tags r:id="rId11"/>
            </p:custDataLst>
          </p:nvPr>
        </p:nvSpPr>
        <p:spPr>
          <a:xfrm flipV="1">
            <a:off x="2796401" y="5251567"/>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40" name="任意多边形 13"/>
          <p:cNvSpPr/>
          <p:nvPr>
            <p:custDataLst>
              <p:tags r:id="rId12"/>
            </p:custDataLst>
          </p:nvPr>
        </p:nvSpPr>
        <p:spPr>
          <a:xfrm flipH="1">
            <a:off x="8237650" y="5744985"/>
            <a:ext cx="1155619" cy="21762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4" name="标题 1"/>
          <p:cNvSpPr>
            <a:spLocks noGrp="1"/>
          </p:cNvSpPr>
          <p:nvPr>
            <p:ph type="title"/>
          </p:nvPr>
        </p:nvSpPr>
        <p:spPr/>
        <p:txBody>
          <a:bodyPr/>
          <a:p>
            <a:r>
              <a:rPr altLang="en-US" lang="zh-CN"/>
              <a:t>投资风险与防范</a:t>
            </a:r>
            <a:endParaRPr altLang="en-US" lang="zh-CN"/>
          </a:p>
        </p:txBody>
      </p:sp>
      <p:sp>
        <p:nvSpPr>
          <p:cNvPr id="1049476"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8"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0"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2"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4"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政策风险：政府政策对智能城市与智能出行行业的影响，可能导致投资不符合政策方向。</a:t>
            </a:r>
            <a:endParaRPr altLang="en-US" sz="1400" lang="zh-CN" spc="150">
              <a:solidFill>
                <a:schemeClr val="tx1"/>
              </a:solidFill>
              <a:effectLst/>
              <a:latin typeface="+mn-ea"/>
              <a:sym typeface="+mn-ea"/>
            </a:endParaRPr>
          </a:p>
        </p:txBody>
      </p:sp>
      <p:sp>
        <p:nvSpPr>
          <p:cNvPr id="1049486"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技术风险：智能城市与智能出行技术更新迅速，可能导致投资过早或过晚。</a:t>
            </a:r>
            <a:endParaRPr altLang="en-US" dirty="0" sz="1400" lang="zh-CN" spc="150">
              <a:solidFill>
                <a:schemeClr val="tx1"/>
              </a:solidFill>
              <a:effectLst/>
              <a:latin typeface="+mn-ea"/>
              <a:sym typeface="+mn-ea"/>
            </a:endParaRPr>
          </a:p>
        </p:txBody>
      </p:sp>
      <p:sp>
        <p:nvSpPr>
          <p:cNvPr id="1049488"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市场竞争风险：智能城市与智能出行行业竞争激烈，可能导致投资回报率下降。</a:t>
            </a:r>
            <a:endParaRPr altLang="en-US" sz="1400" lang="zh-CN" spc="150">
              <a:solidFill>
                <a:schemeClr val="tx1"/>
              </a:solidFill>
              <a:effectLst/>
              <a:latin typeface="+mn-ea"/>
              <a:sym typeface="+mn-ea"/>
            </a:endParaRPr>
          </a:p>
        </p:txBody>
      </p:sp>
      <p:sp>
        <p:nvSpPr>
          <p:cNvPr id="1049490"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运营风险：智能城市与智能出行项目运营难度大，可能影响投资回报。</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4" name="标题 1"/>
          <p:cNvSpPr>
            <a:spLocks noGrp="1"/>
          </p:cNvSpPr>
          <p:nvPr>
            <p:ph type="title"/>
          </p:nvPr>
        </p:nvSpPr>
        <p:spPr/>
        <p:txBody>
          <a:bodyPr/>
          <a:p>
            <a:r>
              <a:rPr altLang="en-US" lang="zh-CN"/>
              <a:t>投资回报与收益</a:t>
            </a:r>
            <a:endParaRPr altLang="en-US" lang="zh-CN"/>
          </a:p>
        </p:txBody>
      </p:sp>
      <p:sp>
        <p:nvSpPr>
          <p:cNvPr id="1049526" name="正文"/>
          <p:cNvSpPr txBox="1"/>
          <p:nvPr>
            <p:custDataLst>
              <p:tags r:id="rId1"/>
            </p:custDataLst>
          </p:nvPr>
        </p:nvSpPr>
        <p:spPr>
          <a:xfrm>
            <a:off x="3540264" y="5395273"/>
            <a:ext cx="5105646" cy="566878"/>
          </a:xfrm>
          <a:prstGeom prst="rect"/>
          <a:noFill/>
        </p:spPr>
        <p:txBody>
          <a:bodyPr anchor="t" anchorCtr="0" bIns="0" lIns="0" rIns="0" rtlCol="0" tIns="0" wrap="square">
            <a:normAutofit fontScale="90909"/>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收益预测：根据行业发展趋势和市场需求，预测未来几年智能城市与智能出行行业的收益情况，为投资者提供决策依据。</a:t>
            </a:r>
            <a:endParaRPr altLang="en-US" dirty="0" sz="1100" lang="zh-CN" spc="150">
              <a:solidFill>
                <a:schemeClr val="tx1">
                  <a:lumMod val="65000"/>
                  <a:lumOff val="35000"/>
                </a:schemeClr>
              </a:solidFill>
              <a:latin typeface="+mn-ea"/>
              <a:sym typeface="+mn-ea"/>
            </a:endParaRPr>
          </a:p>
        </p:txBody>
      </p:sp>
      <p:sp>
        <p:nvSpPr>
          <p:cNvPr id="1049528" name="标题"/>
          <p:cNvSpPr txBox="1"/>
          <p:nvPr>
            <p:custDataLst>
              <p:tags r:id="rId2"/>
            </p:custDataLst>
          </p:nvPr>
        </p:nvSpPr>
        <p:spPr>
          <a:xfrm>
            <a:off x="3540264" y="4986421"/>
            <a:ext cx="5105646" cy="377918"/>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530" name="正文"/>
          <p:cNvSpPr txBox="1"/>
          <p:nvPr>
            <p:custDataLst>
              <p:tags r:id="rId3"/>
            </p:custDataLst>
          </p:nvPr>
        </p:nvSpPr>
        <p:spPr>
          <a:xfrm>
            <a:off x="3543597" y="4325370"/>
            <a:ext cx="5105646" cy="566878"/>
          </a:xfrm>
          <a:prstGeom prst="rect"/>
          <a:noFill/>
        </p:spPr>
        <p:txBody>
          <a:bodyPr anchor="t" anchorCtr="0" bIns="0" lIns="0" rIns="0" rtlCol="0" tIns="0" wrap="square">
            <a:normAutofit fontScale="7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回报预期：投资者可以通过股权投资、债权融资等方式获得投资回报，同时也可以通过税收优惠、政府补贴等方式降低投资风险。</a:t>
            </a:r>
            <a:endParaRPr altLang="en-US" dirty="0" sz="1400" lang="zh-CN" spc="150">
              <a:solidFill>
                <a:schemeClr val="tx1">
                  <a:lumMod val="65000"/>
                  <a:lumOff val="35000"/>
                </a:schemeClr>
              </a:solidFill>
              <a:latin typeface="+mn-ea"/>
              <a:sym typeface="+mn-ea"/>
            </a:endParaRPr>
          </a:p>
        </p:txBody>
      </p:sp>
      <p:sp>
        <p:nvSpPr>
          <p:cNvPr id="1049532" name="标题"/>
          <p:cNvSpPr txBox="1"/>
          <p:nvPr>
            <p:custDataLst>
              <p:tags r:id="rId4"/>
            </p:custDataLst>
          </p:nvPr>
        </p:nvSpPr>
        <p:spPr>
          <a:xfrm>
            <a:off x="3543597" y="3915963"/>
            <a:ext cx="5105646" cy="377918"/>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534" name="正文"/>
          <p:cNvSpPr txBox="1"/>
          <p:nvPr>
            <p:custDataLst>
              <p:tags r:id="rId5"/>
            </p:custDataLst>
          </p:nvPr>
        </p:nvSpPr>
        <p:spPr>
          <a:xfrm>
            <a:off x="3540264" y="2183343"/>
            <a:ext cx="5105646" cy="566878"/>
          </a:xfrm>
          <a:prstGeom prst="rect"/>
          <a:noFill/>
        </p:spPr>
        <p:txBody>
          <a:bodyPr anchor="t" anchorCtr="0" bIns="0" lIns="0" rIns="0" rtlCol="0" tIns="0" wrap="square">
            <a:normAutofit fontScale="90909"/>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行业增长趋势：智能城市与智能出行行业市场规模不断扩大，未来发展潜力巨大。</a:t>
            </a:r>
            <a:endParaRPr altLang="en-US" dirty="0" sz="1100" lang="zh-CN" spc="150">
              <a:solidFill>
                <a:schemeClr val="tx1">
                  <a:lumMod val="65000"/>
                  <a:lumOff val="35000"/>
                </a:schemeClr>
              </a:solidFill>
              <a:latin typeface="+mn-ea"/>
              <a:sym typeface="+mn-ea"/>
            </a:endParaRPr>
          </a:p>
        </p:txBody>
      </p:sp>
      <p:sp>
        <p:nvSpPr>
          <p:cNvPr id="1049536" name="标题"/>
          <p:cNvSpPr txBox="1"/>
          <p:nvPr>
            <p:custDataLst>
              <p:tags r:id="rId6"/>
            </p:custDataLst>
          </p:nvPr>
        </p:nvSpPr>
        <p:spPr>
          <a:xfrm>
            <a:off x="3540264" y="1773936"/>
            <a:ext cx="5105646" cy="377918"/>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538" name="正文"/>
          <p:cNvSpPr txBox="1"/>
          <p:nvPr>
            <p:custDataLst>
              <p:tags r:id="rId7"/>
            </p:custDataLst>
          </p:nvPr>
        </p:nvSpPr>
        <p:spPr>
          <a:xfrm>
            <a:off x="3543597" y="3254357"/>
            <a:ext cx="5105646" cy="566878"/>
          </a:xfrm>
          <a:prstGeom prst="rect"/>
          <a:noFill/>
        </p:spPr>
        <p:txBody>
          <a:bodyPr anchor="t" anchorCtr="0" bIns="0" lIns="0" rIns="0" rtlCol="0" tIns="0" wrap="square">
            <a:normAutofit fontScale="90909"/>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投资机会：随着行业的发展，投资机会将不断涌现，包括但不限于技术研发、基础设施建设、运营服务等。</a:t>
            </a:r>
            <a:endParaRPr altLang="en-US" dirty="0" sz="1100" lang="zh-CN" spc="150">
              <a:solidFill>
                <a:schemeClr val="tx1">
                  <a:lumMod val="65000"/>
                  <a:lumOff val="35000"/>
                </a:schemeClr>
              </a:solidFill>
              <a:latin typeface="+mn-ea"/>
              <a:sym typeface="+mn-ea"/>
            </a:endParaRPr>
          </a:p>
        </p:txBody>
      </p:sp>
      <p:sp>
        <p:nvSpPr>
          <p:cNvPr id="1049540" name="标题"/>
          <p:cNvSpPr txBox="1"/>
          <p:nvPr>
            <p:custDataLst>
              <p:tags r:id="rId8"/>
            </p:custDataLst>
          </p:nvPr>
        </p:nvSpPr>
        <p:spPr>
          <a:xfrm>
            <a:off x="3543597" y="2844394"/>
            <a:ext cx="5105646" cy="377918"/>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74"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智能城市与智能出行行业未来发展展望</a:t>
            </a:r>
            <a:endParaRPr altLang="en-US" dirty="0" lang="zh-CN"/>
          </a:p>
        </p:txBody>
      </p:sp>
      <p:sp>
        <p:nvSpPr>
          <p:cNvPr id="1049576"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10" name="标题 1"/>
          <p:cNvSpPr>
            <a:spLocks noGrp="1"/>
          </p:cNvSpPr>
          <p:nvPr>
            <p:ph type="title"/>
          </p:nvPr>
        </p:nvSpPr>
        <p:spPr/>
        <p:txBody>
          <a:bodyPr/>
          <a:p>
            <a:r>
              <a:rPr altLang="en-US" lang="zh-CN"/>
              <a:t>技术创新与突破</a:t>
            </a:r>
            <a:endParaRPr altLang="en-US" lang="zh-CN"/>
          </a:p>
        </p:txBody>
      </p:sp>
      <p:sp>
        <p:nvSpPr>
          <p:cNvPr id="1049612" name="正文"/>
          <p:cNvSpPr txBox="1"/>
          <p:nvPr>
            <p:custDataLst>
              <p:tags r:id="rId1"/>
            </p:custDataLst>
          </p:nvPr>
        </p:nvSpPr>
        <p:spPr>
          <a:xfrm>
            <a:off x="2863958" y="1773936"/>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5G、物联网、云计算等技术的普及将为智能城市与智能出行行业带来更高效的数据传输和处理能力。</a:t>
            </a:r>
            <a:endParaRPr altLang="en-US" dirty="0" sz="1200" lang="zh-CN" spc="150">
              <a:solidFill>
                <a:schemeClr val="tx1">
                  <a:lumMod val="65000"/>
                  <a:lumOff val="35000"/>
                </a:schemeClr>
              </a:solidFill>
              <a:latin typeface="+mn-ea"/>
              <a:sym typeface="+mn-ea"/>
            </a:endParaRPr>
          </a:p>
        </p:txBody>
      </p:sp>
      <p:sp>
        <p:nvSpPr>
          <p:cNvPr id="1049614" name="正文"/>
          <p:cNvSpPr txBox="1"/>
          <p:nvPr>
            <p:custDataLst>
              <p:tags r:id="rId2"/>
            </p:custDataLst>
          </p:nvPr>
        </p:nvSpPr>
        <p:spPr>
          <a:xfrm>
            <a:off x="2863958" y="2885205"/>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自动驾驶技术将逐步成熟，实现更安全、更高效的出行方式。</a:t>
            </a:r>
            <a:endParaRPr altLang="en-US" dirty="0" sz="1200" lang="zh-CN" spc="150">
              <a:solidFill>
                <a:schemeClr val="tx1">
                  <a:lumMod val="65000"/>
                  <a:lumOff val="35000"/>
                </a:schemeClr>
              </a:solidFill>
              <a:latin typeface="+mn-ea"/>
              <a:sym typeface="+mn-ea"/>
            </a:endParaRPr>
          </a:p>
        </p:txBody>
      </p:sp>
      <p:sp>
        <p:nvSpPr>
          <p:cNvPr id="1049616" name="正文"/>
          <p:cNvSpPr txBox="1"/>
          <p:nvPr>
            <p:custDataLst>
              <p:tags r:id="rId3"/>
            </p:custDataLst>
          </p:nvPr>
        </p:nvSpPr>
        <p:spPr>
          <a:xfrm>
            <a:off x="2863958" y="3996473"/>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人工智能技术的进步将提升智能城市与智能出行行业的智能化水平，提高服务质量。</a:t>
            </a:r>
            <a:endParaRPr altLang="en-US" dirty="0" sz="1200" lang="zh-CN" spc="150">
              <a:solidFill>
                <a:schemeClr val="tx1">
                  <a:lumMod val="65000"/>
                  <a:lumOff val="35000"/>
                </a:schemeClr>
              </a:solidFill>
              <a:latin typeface="+mn-ea"/>
              <a:sym typeface="+mn-ea"/>
            </a:endParaRPr>
          </a:p>
        </p:txBody>
      </p:sp>
      <p:sp>
        <p:nvSpPr>
          <p:cNvPr id="1049618" name="正文"/>
          <p:cNvSpPr txBox="1"/>
          <p:nvPr>
            <p:custDataLst>
              <p:tags r:id="rId4"/>
            </p:custDataLst>
          </p:nvPr>
        </p:nvSpPr>
        <p:spPr>
          <a:xfrm>
            <a:off x="2863958" y="5107742"/>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新能源技术的广泛应用将推动智能城市与智能出行行业向绿色、环保方向发展。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52" name="标题 1"/>
          <p:cNvSpPr>
            <a:spLocks noGrp="1"/>
          </p:cNvSpPr>
          <p:nvPr>
            <p:ph type="title"/>
          </p:nvPr>
        </p:nvSpPr>
        <p:spPr/>
        <p:txBody>
          <a:bodyPr/>
          <a:p>
            <a:r>
              <a:rPr altLang="en-US" lang="zh-CN"/>
              <a:t>商业模式创新</a:t>
            </a:r>
            <a:endParaRPr altLang="en-US" lang="zh-CN"/>
          </a:p>
        </p:txBody>
      </p:sp>
      <p:sp>
        <p:nvSpPr>
          <p:cNvPr id="1049654" name="五边形 16"/>
          <p:cNvSpPr/>
          <p:nvPr>
            <p:custDataLst>
              <p:tags r:id="rId1"/>
            </p:custDataLst>
          </p:nvPr>
        </p:nvSpPr>
        <p:spPr>
          <a:xfrm rot="16200000" flipH="1">
            <a:off x="7053873" y="1780267"/>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五边形 17"/>
          <p:cNvSpPr/>
          <p:nvPr>
            <p:custDataLst>
              <p:tags r:id="rId2"/>
            </p:custDataLst>
          </p:nvPr>
        </p:nvSpPr>
        <p:spPr>
          <a:xfrm rot="16200000" flipH="1">
            <a:off x="7073458"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任意多边形 18"/>
          <p:cNvSpPr/>
          <p:nvPr>
            <p:custDataLst>
              <p:tags r:id="rId3"/>
            </p:custDataLst>
          </p:nvPr>
        </p:nvSpPr>
        <p:spPr>
          <a:xfrm>
            <a:off x="641526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任意多边形 19"/>
          <p:cNvSpPr/>
          <p:nvPr>
            <p:custDataLst>
              <p:tags r:id="rId4"/>
            </p:custDataLst>
          </p:nvPr>
        </p:nvSpPr>
        <p:spPr>
          <a:xfrm flipV="1">
            <a:off x="6297157" y="1941699"/>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2" name="五边形 2"/>
          <p:cNvSpPr/>
          <p:nvPr>
            <p:custDataLst>
              <p:tags r:id="rId5"/>
            </p:custDataLst>
          </p:nvPr>
        </p:nvSpPr>
        <p:spPr>
          <a:xfrm rot="16200000" flipH="1">
            <a:off x="1771106" y="178086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4" name="五边形 3"/>
          <p:cNvSpPr/>
          <p:nvPr>
            <p:custDataLst>
              <p:tags r:id="rId6"/>
            </p:custDataLst>
          </p:nvPr>
        </p:nvSpPr>
        <p:spPr>
          <a:xfrm rot="16200000" flipH="1">
            <a:off x="1791879" y="434894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6" name="任意多边形 4"/>
          <p:cNvSpPr/>
          <p:nvPr>
            <p:custDataLst>
              <p:tags r:id="rId7"/>
            </p:custDataLst>
          </p:nvPr>
        </p:nvSpPr>
        <p:spPr>
          <a:xfrm>
            <a:off x="1133684" y="2534015"/>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8" name="任意多边形 5"/>
          <p:cNvSpPr/>
          <p:nvPr>
            <p:custDataLst>
              <p:tags r:id="rId8"/>
            </p:custDataLst>
          </p:nvPr>
        </p:nvSpPr>
        <p:spPr>
          <a:xfrm flipV="1">
            <a:off x="1014984" y="194169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91022"/>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共享出行：通过共享模式降低出行成本，提高资源利用率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91022"/>
            <a:ext cx="2069057" cy="1864189"/>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车联网：实现车与车、车与基础设施、车与行人的全面互联，提升交通效率</a:t>
            </a:r>
            <a:endParaRPr dirty="0" sz="2000" err="1">
              <a:solidFill>
                <a:schemeClr val="tx1">
                  <a:lumMod val="75000"/>
                  <a:lumOff val="25000"/>
                </a:schemeClr>
              </a:solidFill>
              <a:latin typeface="+mn-ea"/>
              <a:ea typeface="+mn-ea"/>
              <a:cs typeface="+mn-ea"/>
              <a:sym typeface="+mn-lt"/>
            </a:endParaRPr>
          </a:p>
        </p:txBody>
      </p:sp>
      <p:sp>
        <p:nvSpPr>
          <p:cNvPr id="1049674" name="五边形 9"/>
          <p:cNvSpPr/>
          <p:nvPr>
            <p:custDataLst>
              <p:tags r:id="rId11"/>
            </p:custDataLst>
          </p:nvPr>
        </p:nvSpPr>
        <p:spPr>
          <a:xfrm rot="16200000" flipH="1">
            <a:off x="4480446" y="1792730"/>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五边形 10"/>
          <p:cNvSpPr/>
          <p:nvPr>
            <p:custDataLst>
              <p:tags r:id="rId12"/>
            </p:custDataLst>
          </p:nvPr>
        </p:nvSpPr>
        <p:spPr>
          <a:xfrm rot="16200000" flipH="1">
            <a:off x="4500625" y="4360816"/>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任意多边形 11"/>
          <p:cNvSpPr/>
          <p:nvPr>
            <p:custDataLst>
              <p:tags r:id="rId13"/>
            </p:custDataLst>
          </p:nvPr>
        </p:nvSpPr>
        <p:spPr>
          <a:xfrm>
            <a:off x="3842430" y="2545291"/>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80" name="任意多边形 12"/>
          <p:cNvSpPr/>
          <p:nvPr>
            <p:custDataLst>
              <p:tags r:id="rId14"/>
            </p:custDataLst>
          </p:nvPr>
        </p:nvSpPr>
        <p:spPr>
          <a:xfrm flipV="1">
            <a:off x="3724323" y="1954163"/>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五边形 23"/>
          <p:cNvSpPr/>
          <p:nvPr>
            <p:custDataLst>
              <p:tags r:id="rId15"/>
            </p:custDataLst>
          </p:nvPr>
        </p:nvSpPr>
        <p:spPr>
          <a:xfrm rot="16200000" flipH="1">
            <a:off x="9626113" y="1815877"/>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五边形 24"/>
          <p:cNvSpPr/>
          <p:nvPr>
            <p:custDataLst>
              <p:tags r:id="rId16"/>
            </p:custDataLst>
          </p:nvPr>
        </p:nvSpPr>
        <p:spPr>
          <a:xfrm rot="16200000" flipH="1">
            <a:off x="9646292" y="4382775"/>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25"/>
          <p:cNvSpPr/>
          <p:nvPr>
            <p:custDataLst>
              <p:tags r:id="rId17"/>
            </p:custDataLst>
          </p:nvPr>
        </p:nvSpPr>
        <p:spPr>
          <a:xfrm>
            <a:off x="8987504" y="2568438"/>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任意多边形 26"/>
          <p:cNvSpPr/>
          <p:nvPr>
            <p:custDataLst>
              <p:tags r:id="rId18"/>
            </p:custDataLst>
          </p:nvPr>
        </p:nvSpPr>
        <p:spPr>
          <a:xfrm flipV="1">
            <a:off x="8869991" y="1977309"/>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225445"/>
            <a:ext cx="2069057" cy="1864189"/>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智能化服务：提供个性化、智能化的出行服务，提升用户体验和商业价值</a:t>
            </a:r>
            <a:endParaRPr dirty="0" sz="2000" err="1">
              <a:solidFill>
                <a:schemeClr val="tx1">
                  <a:lumMod val="75000"/>
                  <a:lumOff val="25000"/>
                </a:schemeClr>
              </a:solidFill>
              <a:latin typeface="+mn-ea"/>
              <a:ea typeface="+mn-ea"/>
              <a:cs typeface="+mn-ea"/>
              <a:sym typeface="+mn-lt"/>
            </a:endParaRPr>
          </a:p>
        </p:txBody>
      </p:sp>
      <p:sp>
        <p:nvSpPr>
          <p:cNvPr id="10496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202299"/>
            <a:ext cx="2069057" cy="18641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自动驾驶：实现无人驾驶，提高出行安全性和便捷性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6" name="标题 1"/>
          <p:cNvSpPr>
            <a:spLocks noGrp="1"/>
          </p:cNvSpPr>
          <p:nvPr>
            <p:ph type="title"/>
          </p:nvPr>
        </p:nvSpPr>
        <p:spPr/>
        <p:txBody>
          <a:bodyPr/>
          <a:p>
            <a:r>
              <a:rPr altLang="en-US" lang="zh-CN"/>
              <a:t>政策环境变化</a:t>
            </a:r>
            <a:endParaRPr altLang="en-US" lang="zh-CN"/>
          </a:p>
        </p:txBody>
      </p:sp>
      <p:sp>
        <p:nvSpPr>
          <p:cNvPr id="1049728"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0"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32" name="TextBox 2"/>
          <p:cNvSpPr txBox="1"/>
          <p:nvPr>
            <p:custDataLst>
              <p:tags r:id="rId3"/>
            </p:custDataLst>
          </p:nvPr>
        </p:nvSpPr>
        <p:spPr>
          <a:xfrm>
            <a:off x="1158517" y="3189524"/>
            <a:ext cx="2110622" cy="170431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政策支持力度加大，推动智能城市与智能出行行业快速发展</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34"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36"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38" name="TextBox 2"/>
          <p:cNvSpPr txBox="1"/>
          <p:nvPr>
            <p:custDataLst>
              <p:tags r:id="rId6"/>
            </p:custDataLst>
          </p:nvPr>
        </p:nvSpPr>
        <p:spPr>
          <a:xfrm>
            <a:off x="3749800" y="3189524"/>
            <a:ext cx="2110622" cy="1704310"/>
          </a:xfrm>
          <a:prstGeom prst="rect"/>
          <a:noFill/>
        </p:spPr>
        <p:txBody>
          <a:bodyPr rtlCol="0" wrap="square">
            <a:normAutofit fontScale="8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5G、物联网等新技术的普及，为智能城市与智能出行行业提供更多可能性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0"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2"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44" name="TextBox 2"/>
          <p:cNvSpPr txBox="1"/>
          <p:nvPr>
            <p:custDataLst>
              <p:tags r:id="rId9"/>
            </p:custDataLst>
          </p:nvPr>
        </p:nvSpPr>
        <p:spPr>
          <a:xfrm>
            <a:off x="6338128" y="3189524"/>
            <a:ext cx="2110622" cy="1704310"/>
          </a:xfrm>
          <a:prstGeom prst="rect"/>
          <a:noFill/>
        </p:spPr>
        <p:txBody>
          <a:bodyPr rtlCol="0" wrap="square">
            <a:normAutofit fontScale="7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政府对数据安全和隐私保护的重视，将影响智能城市与智能出行行业的发展方向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46"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48"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50" name="TextBox 2"/>
          <p:cNvSpPr txBox="1"/>
          <p:nvPr>
            <p:custDataLst>
              <p:tags r:id="rId12"/>
            </p:custDataLst>
          </p:nvPr>
        </p:nvSpPr>
        <p:spPr>
          <a:xfrm>
            <a:off x="8920551"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政策环境变化对行业投资机会的影响分析</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4" name="标题 1"/>
          <p:cNvSpPr>
            <a:spLocks noGrp="1"/>
          </p:cNvSpPr>
          <p:nvPr>
            <p:ph type="title"/>
          </p:nvPr>
        </p:nvSpPr>
        <p:spPr/>
        <p:txBody>
          <a:bodyPr/>
          <a:p>
            <a:r>
              <a:rPr altLang="en-US" lang="zh-CN"/>
              <a:t>未来市场预测</a:t>
            </a:r>
            <a:endParaRPr altLang="en-US" lang="zh-CN"/>
          </a:p>
        </p:txBody>
      </p:sp>
      <p:sp>
        <p:nvSpPr>
          <p:cNvPr id="1049786" name="圆角矩形 3"/>
          <p:cNvSpPr/>
          <p:nvPr>
            <p:custDataLst>
              <p:tags r:id="rId1"/>
            </p:custDataLst>
          </p:nvPr>
        </p:nvSpPr>
        <p:spPr>
          <a:xfrm rot="16200000">
            <a:off x="5668896" y="-2623722"/>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8" name="圆角矩形 4"/>
          <p:cNvSpPr/>
          <p:nvPr>
            <p:custDataLst>
              <p:tags r:id="rId2"/>
            </p:custDataLst>
          </p:nvPr>
        </p:nvSpPr>
        <p:spPr>
          <a:xfrm rot="16200000">
            <a:off x="910140" y="2135034"/>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90" name="圆角矩形 5"/>
          <p:cNvSpPr/>
          <p:nvPr>
            <p:custDataLst>
              <p:tags r:id="rId3"/>
            </p:custDataLst>
          </p:nvPr>
        </p:nvSpPr>
        <p:spPr>
          <a:xfrm rot="16200000">
            <a:off x="5670017" y="-1503982"/>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2" name="圆角矩形 6"/>
          <p:cNvSpPr/>
          <p:nvPr>
            <p:custDataLst>
              <p:tags r:id="rId4"/>
            </p:custDataLst>
          </p:nvPr>
        </p:nvSpPr>
        <p:spPr>
          <a:xfrm rot="16200000">
            <a:off x="911261" y="3255335"/>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4" name="圆角矩形 9"/>
          <p:cNvSpPr/>
          <p:nvPr>
            <p:custDataLst>
              <p:tags r:id="rId5"/>
            </p:custDataLst>
          </p:nvPr>
        </p:nvSpPr>
        <p:spPr>
          <a:xfrm rot="16200000">
            <a:off x="5668896" y="-405549"/>
            <a:ext cx="849913" cy="96456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6" name="圆角矩形 10"/>
          <p:cNvSpPr/>
          <p:nvPr>
            <p:custDataLst>
              <p:tags r:id="rId6"/>
            </p:custDataLst>
          </p:nvPr>
        </p:nvSpPr>
        <p:spPr>
          <a:xfrm rot="16200000">
            <a:off x="910140" y="435320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98" name="圆角矩形 11"/>
          <p:cNvSpPr/>
          <p:nvPr>
            <p:custDataLst>
              <p:tags r:id="rId7"/>
            </p:custDataLst>
          </p:nvPr>
        </p:nvSpPr>
        <p:spPr>
          <a:xfrm rot="16200000">
            <a:off x="5670017" y="713631"/>
            <a:ext cx="849913" cy="964633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0" name="圆角矩形 12"/>
          <p:cNvSpPr/>
          <p:nvPr>
            <p:custDataLst>
              <p:tags r:id="rId8"/>
            </p:custDataLst>
          </p:nvPr>
        </p:nvSpPr>
        <p:spPr>
          <a:xfrm rot="16200000">
            <a:off x="911261" y="5472948"/>
            <a:ext cx="848513" cy="12731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02" name="文本框 7"/>
          <p:cNvSpPr txBox="1"/>
          <p:nvPr>
            <p:custDataLst>
              <p:tags r:id="rId9"/>
            </p:custDataLst>
          </p:nvPr>
        </p:nvSpPr>
        <p:spPr>
          <a:xfrm>
            <a:off x="1676071" y="3992110"/>
            <a:ext cx="9240611" cy="849913"/>
          </a:xfrm>
          <a:prstGeom prst="rect"/>
        </p:spPr>
        <p:txBody>
          <a:bodyPr anchor="ctr" anchorCtr="0" bIns="46800" lIns="90000" rIns="0" rtlCol="0" tIns="46800" vert="horz" wrap="square">
            <a:normAutofit fontScale="9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政策支持力度加大，智能城市与智能出行行业将迎来更多发展机遇</a:t>
            </a:r>
            <a:endParaRPr altLang="en-US" dirty="0" sz="2400" lang="zh-CN">
              <a:latin typeface="+mn-ea"/>
              <a:ea typeface="+mn-ea"/>
            </a:endParaRPr>
          </a:p>
        </p:txBody>
      </p:sp>
      <p:sp>
        <p:nvSpPr>
          <p:cNvPr id="1049804" name="文本框 8"/>
          <p:cNvSpPr txBox="1"/>
          <p:nvPr>
            <p:custDataLst>
              <p:tags r:id="rId10"/>
            </p:custDataLst>
          </p:nvPr>
        </p:nvSpPr>
        <p:spPr>
          <a:xfrm>
            <a:off x="1676071" y="5112411"/>
            <a:ext cx="9240611" cy="849213"/>
          </a:xfrm>
          <a:prstGeom prst="rect"/>
        </p:spPr>
        <p:txBody>
          <a:bodyPr anchor="ctr" anchorCtr="0" bIns="46800" lIns="90000" rIns="90000" rtlCol="0" tIns="46800" vert="horz" wrap="square">
            <a:normAutofit fontScale="8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跨界合作成为趋势，智能城市与智能出行行业将与更多产业融合发展</a:t>
            </a:r>
            <a:endParaRPr altLang="en-US" dirty="0" sz="2400" lang="zh-CN">
              <a:latin typeface="+mn-ea"/>
              <a:ea typeface="+mn-ea"/>
            </a:endParaRPr>
          </a:p>
        </p:txBody>
      </p:sp>
      <p:sp>
        <p:nvSpPr>
          <p:cNvPr id="1049806" name="文本框 13"/>
          <p:cNvSpPr txBox="1"/>
          <p:nvPr>
            <p:custDataLst>
              <p:tags r:id="rId11"/>
            </p:custDataLst>
          </p:nvPr>
        </p:nvSpPr>
        <p:spPr>
          <a:xfrm>
            <a:off x="1676071" y="1773936"/>
            <a:ext cx="9240611" cy="849913"/>
          </a:xfrm>
          <a:prstGeom prst="rect"/>
        </p:spPr>
        <p:txBody>
          <a:bodyPr anchor="ctr" anchorCtr="0" bIns="46800" lIns="90000" rIns="0" rtlCol="0" tIns="46800" vert="horz" wrap="square">
            <a:normAutofit fontScale="9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市场规模持续增长，智能城市与智能出行行业将迎来更大发展空间</a:t>
            </a:r>
            <a:endParaRPr altLang="en-US" dirty="0" sz="2400" lang="zh-CN">
              <a:latin typeface="+mn-ea"/>
              <a:ea typeface="+mn-ea"/>
            </a:endParaRPr>
          </a:p>
        </p:txBody>
      </p:sp>
      <p:sp>
        <p:nvSpPr>
          <p:cNvPr id="1049808" name="文本框 14"/>
          <p:cNvSpPr txBox="1"/>
          <p:nvPr>
            <p:custDataLst>
              <p:tags r:id="rId12"/>
            </p:custDataLst>
          </p:nvPr>
        </p:nvSpPr>
        <p:spPr>
          <a:xfrm>
            <a:off x="1676071" y="2895358"/>
            <a:ext cx="9240611" cy="84921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技术创新不断涌现，推动行业持续升级和变革</a:t>
            </a:r>
            <a:endParaRPr altLang="en-US" dirty="0" sz="22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42"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智能城市与智能出行行业案例分析</a:t>
            </a:r>
            <a:endParaRPr altLang="en-US" dirty="0" lang="zh-CN"/>
          </a:p>
        </p:txBody>
      </p:sp>
      <p:sp>
        <p:nvSpPr>
          <p:cNvPr id="1049844"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78" name="标题 1"/>
          <p:cNvSpPr>
            <a:spLocks noGrp="1"/>
          </p:cNvSpPr>
          <p:nvPr>
            <p:ph type="title"/>
          </p:nvPr>
        </p:nvSpPr>
        <p:spPr/>
        <p:txBody>
          <a:bodyPr/>
          <a:p>
            <a:r>
              <a:rPr altLang="en-US" lang="zh-CN"/>
              <a:t>成功案例介绍</a:t>
            </a:r>
            <a:endParaRPr altLang="en-US" lang="zh-CN"/>
          </a:p>
        </p:txBody>
      </p:sp>
      <p:sp>
        <p:nvSpPr>
          <p:cNvPr id="1049880" name="正文"/>
          <p:cNvSpPr txBox="1"/>
          <p:nvPr>
            <p:custDataLst>
              <p:tags r:id="rId1"/>
            </p:custDataLst>
          </p:nvPr>
        </p:nvSpPr>
        <p:spPr>
          <a:xfrm>
            <a:off x="2863958" y="1773936"/>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智能交通系统：通过实时监测和数据分析，有效缓解城市交通拥堵问题</a:t>
            </a:r>
            <a:endParaRPr altLang="en-US" dirty="0" sz="1200" lang="zh-CN" spc="150">
              <a:solidFill>
                <a:schemeClr val="tx1">
                  <a:lumMod val="65000"/>
                  <a:lumOff val="35000"/>
                </a:schemeClr>
              </a:solidFill>
              <a:latin typeface="+mn-ea"/>
              <a:sym typeface="+mn-ea"/>
            </a:endParaRPr>
          </a:p>
        </p:txBody>
      </p:sp>
      <p:sp>
        <p:nvSpPr>
          <p:cNvPr id="1049882" name="正文"/>
          <p:cNvSpPr txBox="1"/>
          <p:nvPr>
            <p:custDataLst>
              <p:tags r:id="rId2"/>
            </p:custDataLst>
          </p:nvPr>
        </p:nvSpPr>
        <p:spPr>
          <a:xfrm>
            <a:off x="2863958" y="2885205"/>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智能停车解决方案：利用物联网技术，实现停车位预约、导航和支付等功能</a:t>
            </a:r>
            <a:endParaRPr altLang="en-US" dirty="0" sz="1200" lang="zh-CN" spc="150">
              <a:solidFill>
                <a:schemeClr val="tx1">
                  <a:lumMod val="65000"/>
                  <a:lumOff val="35000"/>
                </a:schemeClr>
              </a:solidFill>
              <a:latin typeface="+mn-ea"/>
              <a:sym typeface="+mn-ea"/>
            </a:endParaRPr>
          </a:p>
        </p:txBody>
      </p:sp>
      <p:sp>
        <p:nvSpPr>
          <p:cNvPr id="1049884" name="正文"/>
          <p:cNvSpPr txBox="1"/>
          <p:nvPr>
            <p:custDataLst>
              <p:tags r:id="rId3"/>
            </p:custDataLst>
          </p:nvPr>
        </p:nvSpPr>
        <p:spPr>
          <a:xfrm>
            <a:off x="2863958" y="3996473"/>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智能公共交通：通过智能化改造，提高公共交通工具的准点率和舒适度</a:t>
            </a:r>
            <a:endParaRPr altLang="en-US" dirty="0" sz="1200" lang="zh-CN" spc="150">
              <a:solidFill>
                <a:schemeClr val="tx1">
                  <a:lumMod val="65000"/>
                  <a:lumOff val="35000"/>
                </a:schemeClr>
              </a:solidFill>
              <a:latin typeface="+mn-ea"/>
              <a:sym typeface="+mn-ea"/>
            </a:endParaRPr>
          </a:p>
        </p:txBody>
      </p:sp>
      <p:sp>
        <p:nvSpPr>
          <p:cNvPr id="1049886" name="正文"/>
          <p:cNvSpPr txBox="1"/>
          <p:nvPr>
            <p:custDataLst>
              <p:tags r:id="rId4"/>
            </p:custDataLst>
          </p:nvPr>
        </p:nvSpPr>
        <p:spPr>
          <a:xfrm>
            <a:off x="2863958" y="5107742"/>
            <a:ext cx="6461035" cy="8541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智能建筑：集成智能化管理系统，提升建筑能源利用效率和安全性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20" name="标题 1"/>
          <p:cNvSpPr>
            <a:spLocks noGrp="1"/>
          </p:cNvSpPr>
          <p:nvPr>
            <p:ph type="title"/>
          </p:nvPr>
        </p:nvSpPr>
        <p:spPr/>
        <p:txBody>
          <a:bodyPr/>
          <a:p>
            <a:r>
              <a:rPr altLang="en-US" lang="zh-CN"/>
              <a:t>案例分析总结</a:t>
            </a:r>
            <a:endParaRPr altLang="en-US" lang="zh-CN"/>
          </a:p>
        </p:txBody>
      </p:sp>
      <p:sp>
        <p:nvSpPr>
          <p:cNvPr id="1049922" name="矩形 31"/>
          <p:cNvSpPr/>
          <p:nvPr>
            <p:custDataLst>
              <p:tags r:id="rId1"/>
            </p:custDataLst>
          </p:nvPr>
        </p:nvSpPr>
        <p:spPr>
          <a:xfrm>
            <a:off x="3088828" y="1773936"/>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智能城市与智能出行行业案例分析概述</a:t>
            </a:r>
            <a:endParaRPr altLang="en-US" dirty="0" sz="1200" lang="zh-CN" spc="150">
              <a:solidFill>
                <a:schemeClr val="tx1">
                  <a:lumMod val="65000"/>
                  <a:lumOff val="35000"/>
                </a:schemeClr>
              </a:solidFill>
              <a:latin typeface="+mn-ea"/>
              <a:sym typeface="+mn-ea"/>
            </a:endParaRPr>
          </a:p>
        </p:txBody>
      </p:sp>
      <p:sp>
        <p:nvSpPr>
          <p:cNvPr id="1049924" name="矩形 4"/>
          <p:cNvSpPr/>
          <p:nvPr>
            <p:custDataLst>
              <p:tags r:id="rId2"/>
            </p:custDataLst>
          </p:nvPr>
        </p:nvSpPr>
        <p:spPr>
          <a:xfrm>
            <a:off x="3088828" y="2860879"/>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成功案例：介绍一个或多个成功的智能城市与智能出行项目</a:t>
            </a:r>
            <a:endParaRPr altLang="en-US" dirty="0" sz="1200" lang="zh-CN" spc="150">
              <a:solidFill>
                <a:schemeClr val="tx1">
                  <a:lumMod val="65000"/>
                  <a:lumOff val="35000"/>
                </a:schemeClr>
              </a:solidFill>
              <a:latin typeface="+mn-ea"/>
              <a:sym typeface="+mn-ea"/>
            </a:endParaRPr>
          </a:p>
        </p:txBody>
      </p:sp>
      <p:sp>
        <p:nvSpPr>
          <p:cNvPr id="1049926" name="矩形 5"/>
          <p:cNvSpPr/>
          <p:nvPr>
            <p:custDataLst>
              <p:tags r:id="rId3"/>
            </p:custDataLst>
          </p:nvPr>
        </p:nvSpPr>
        <p:spPr>
          <a:xfrm>
            <a:off x="3088828" y="3947821"/>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失败案例：介绍一个或多个未能取得预期成果的项目</a:t>
            </a:r>
            <a:endParaRPr altLang="en-US" dirty="0" sz="1200" lang="zh-CN" spc="150">
              <a:solidFill>
                <a:schemeClr val="tx1">
                  <a:lumMod val="65000"/>
                  <a:lumOff val="35000"/>
                </a:schemeClr>
              </a:solidFill>
              <a:latin typeface="+mn-ea"/>
              <a:sym typeface="+mn-ea"/>
            </a:endParaRPr>
          </a:p>
        </p:txBody>
      </p:sp>
      <p:sp>
        <p:nvSpPr>
          <p:cNvPr id="1049928" name="矩形 7"/>
          <p:cNvSpPr/>
          <p:nvPr>
            <p:custDataLst>
              <p:tags r:id="rId4"/>
            </p:custDataLst>
          </p:nvPr>
        </p:nvSpPr>
        <p:spPr>
          <a:xfrm>
            <a:off x="3088828" y="5034764"/>
            <a:ext cx="6012179" cy="92712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案例分析总结：总结智能城市与智能出行行业案例分析的要点和关键信息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62" name="标题 1"/>
          <p:cNvSpPr>
            <a:spLocks noGrp="1"/>
          </p:cNvSpPr>
          <p:nvPr>
            <p:ph type="title"/>
          </p:nvPr>
        </p:nvSpPr>
        <p:spPr/>
        <p:txBody>
          <a:bodyPr/>
          <a:p>
            <a:r>
              <a:rPr altLang="en-US" lang="zh-CN"/>
              <a:t>案例启示与借鉴</a:t>
            </a:r>
            <a:endParaRPr altLang="en-US" lang="zh-CN"/>
          </a:p>
        </p:txBody>
      </p:sp>
      <p:sp>
        <p:nvSpPr>
          <p:cNvPr id="1049964" name="矩形 3"/>
          <p:cNvSpPr/>
          <p:nvPr>
            <p:custDataLst>
              <p:tags r:id="rId1"/>
            </p:custDataLst>
          </p:nvPr>
        </p:nvSpPr>
        <p:spPr>
          <a:xfrm>
            <a:off x="2151231" y="1773936"/>
            <a:ext cx="8351375" cy="918210"/>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矩形 13"/>
          <p:cNvSpPr/>
          <p:nvPr>
            <p:custDataLst>
              <p:tags r:id="rId2"/>
            </p:custDataLst>
          </p:nvPr>
        </p:nvSpPr>
        <p:spPr>
          <a:xfrm>
            <a:off x="1686399" y="1773936"/>
            <a:ext cx="226487" cy="918210"/>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8" name="文本框 4"/>
          <p:cNvSpPr txBox="1"/>
          <p:nvPr>
            <p:custDataLst>
              <p:tags r:id="rId3"/>
            </p:custDataLst>
          </p:nvPr>
        </p:nvSpPr>
        <p:spPr>
          <a:xfrm>
            <a:off x="2390351" y="1853270"/>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智能城市与智能出行行业案例分析：介绍成功案例的背景、实施过程、效果和经验教训。</a:t>
            </a:r>
            <a:endParaRPr altLang="en-US" dirty="0" sz="2000" lang="zh-CN" spc="150">
              <a:solidFill>
                <a:schemeClr val="tx1">
                  <a:lumMod val="85000"/>
                  <a:lumOff val="15000"/>
                </a:schemeClr>
              </a:solidFill>
              <a:latin typeface="+mn-ea"/>
              <a:sym typeface="+mn-ea"/>
            </a:endParaRPr>
          </a:p>
        </p:txBody>
      </p:sp>
      <p:sp>
        <p:nvSpPr>
          <p:cNvPr id="1049970" name="矩形 39"/>
          <p:cNvSpPr/>
          <p:nvPr>
            <p:custDataLst>
              <p:tags r:id="rId4"/>
            </p:custDataLst>
          </p:nvPr>
        </p:nvSpPr>
        <p:spPr>
          <a:xfrm>
            <a:off x="2151231" y="2863943"/>
            <a:ext cx="8351375" cy="918210"/>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2" name="矩形 5"/>
          <p:cNvSpPr/>
          <p:nvPr>
            <p:custDataLst>
              <p:tags r:id="rId5"/>
            </p:custDataLst>
          </p:nvPr>
        </p:nvSpPr>
        <p:spPr>
          <a:xfrm>
            <a:off x="1686399" y="2863943"/>
            <a:ext cx="226487" cy="918210"/>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4" name="文本框 41"/>
          <p:cNvSpPr txBox="1"/>
          <p:nvPr>
            <p:custDataLst>
              <p:tags r:id="rId6"/>
            </p:custDataLst>
          </p:nvPr>
        </p:nvSpPr>
        <p:spPr>
          <a:xfrm>
            <a:off x="2390351" y="2943277"/>
            <a:ext cx="7990796" cy="759587"/>
          </a:xfrm>
          <a:prstGeom prst="rect"/>
          <a:noFill/>
        </p:spPr>
        <p:txBody>
          <a:bodyPr anchor="ctr" anchorCtr="0" bIns="45720" lIns="91440" rIns="91440" rtlCol="0" tIns="45720" vert="horz" wrap="square">
            <a:normAutofit fontScale="7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案例启示：从案例中提炼出对其他城市或企业的启示，如技术创新、政策支持、跨界合作等方面。</a:t>
            </a:r>
            <a:endParaRPr altLang="en-US" dirty="0" sz="2000" lang="zh-CN" spc="150">
              <a:solidFill>
                <a:schemeClr val="tx1">
                  <a:lumMod val="85000"/>
                  <a:lumOff val="15000"/>
                </a:schemeClr>
              </a:solidFill>
              <a:latin typeface="+mn-ea"/>
              <a:sym typeface="+mn-ea"/>
            </a:endParaRPr>
          </a:p>
        </p:txBody>
      </p:sp>
      <p:sp>
        <p:nvSpPr>
          <p:cNvPr id="1049976" name="矩形 12"/>
          <p:cNvSpPr/>
          <p:nvPr>
            <p:custDataLst>
              <p:tags r:id="rId7"/>
            </p:custDataLst>
          </p:nvPr>
        </p:nvSpPr>
        <p:spPr>
          <a:xfrm>
            <a:off x="2151231" y="3953950"/>
            <a:ext cx="8351375" cy="918210"/>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8" name="矩形 17"/>
          <p:cNvSpPr/>
          <p:nvPr>
            <p:custDataLst>
              <p:tags r:id="rId8"/>
            </p:custDataLst>
          </p:nvPr>
        </p:nvSpPr>
        <p:spPr>
          <a:xfrm>
            <a:off x="1686399" y="3953950"/>
            <a:ext cx="226487" cy="918210"/>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0" name="文本框 19"/>
          <p:cNvSpPr txBox="1"/>
          <p:nvPr>
            <p:custDataLst>
              <p:tags r:id="rId9"/>
            </p:custDataLst>
          </p:nvPr>
        </p:nvSpPr>
        <p:spPr>
          <a:xfrm>
            <a:off x="2390351" y="4033285"/>
            <a:ext cx="7990796" cy="75958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借鉴之处：总结案例的成功因素，为其他城市或企业提供可借鉴的经验和做法。</a:t>
            </a:r>
            <a:endParaRPr altLang="en-US" dirty="0" sz="2000" lang="zh-CN" spc="150">
              <a:solidFill>
                <a:schemeClr val="tx1">
                  <a:lumMod val="85000"/>
                  <a:lumOff val="15000"/>
                </a:schemeClr>
              </a:solidFill>
              <a:latin typeface="+mn-ea"/>
              <a:sym typeface="+mn-ea"/>
            </a:endParaRPr>
          </a:p>
        </p:txBody>
      </p:sp>
      <p:sp>
        <p:nvSpPr>
          <p:cNvPr id="1049982" name="矩形 49"/>
          <p:cNvSpPr/>
          <p:nvPr>
            <p:custDataLst>
              <p:tags r:id="rId10"/>
            </p:custDataLst>
          </p:nvPr>
        </p:nvSpPr>
        <p:spPr>
          <a:xfrm>
            <a:off x="2151231" y="5043399"/>
            <a:ext cx="8351375" cy="918210"/>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4" name="矩形 26"/>
          <p:cNvSpPr/>
          <p:nvPr>
            <p:custDataLst>
              <p:tags r:id="rId11"/>
            </p:custDataLst>
          </p:nvPr>
        </p:nvSpPr>
        <p:spPr>
          <a:xfrm>
            <a:off x="1686399" y="5043399"/>
            <a:ext cx="226487" cy="918210"/>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6" name="文本框 27"/>
          <p:cNvSpPr txBox="1"/>
          <p:nvPr>
            <p:custDataLst>
              <p:tags r:id="rId12"/>
            </p:custDataLst>
          </p:nvPr>
        </p:nvSpPr>
        <p:spPr>
          <a:xfrm>
            <a:off x="2390351" y="5122733"/>
            <a:ext cx="7990796" cy="759587"/>
          </a:xfrm>
          <a:prstGeom prst="rect"/>
          <a:noFill/>
        </p:spPr>
        <p:txBody>
          <a:bodyPr anchor="ctr" anchorCtr="0" bIns="45720" lIns="91440" rIns="91440" rtlCol="0" tIns="45720" vert="horz" wrap="square">
            <a:normAutofit fontScale="7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未来发展方向：根据案例分析，探讨智能城市与智能出行行业的未来发展趋势和方向。</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0" name="标题"/>
          <p:cNvSpPr>
            <a:spLocks noGrp="1"/>
          </p:cNvSpPr>
          <p:nvPr>
            <p:ph type="title"/>
            <p:custDataLst>
              <p:tags r:id="rId1"/>
            </p:custDataLst>
          </p:nvPr>
        </p:nvSpPr>
        <p:spPr>
          <a:xfrm>
            <a:off x="1891004" y="2542032"/>
            <a:ext cx="9282964" cy="2490278"/>
          </a:xfrm>
          <a:noFill/>
        </p:spPr>
        <p:txBody>
          <a:bodyPr anchor="t" wrap="square">
            <a:normAutofit/>
          </a:bodyPr>
          <a:p>
            <a:r>
              <a:rPr altLang="en-US" dirty="0" lang="zh-CN"/>
              <a:t>智能城市与智能出行行业建议与策略</a:t>
            </a:r>
            <a:endParaRPr altLang="en-US" dirty="0" lang="zh-CN"/>
          </a:p>
        </p:txBody>
      </p:sp>
      <p:sp>
        <p:nvSpPr>
          <p:cNvPr id="1050022" name="节编号"/>
          <p:cNvSpPr>
            <a:spLocks noGrp="1"/>
          </p:cNvSpPr>
          <p:nvPr>
            <p:ph type="body" sz="quarter" idx="13"/>
            <p:custDataLst>
              <p:tags r:id="rId2"/>
            </p:custDataLst>
          </p:nvPr>
        </p:nvSpPr>
        <p:spPr>
          <a:xfrm>
            <a:off x="1891004" y="373224"/>
            <a:ext cx="9282964" cy="1912776"/>
          </a:xfrm>
          <a:noFill/>
        </p:spPr>
        <p:txBody>
          <a:bodyPr anchor="t" wrap="square">
            <a:normAutofit fontScale="89362" lnSpcReduction="20000"/>
          </a:bodyPr>
          <a:p>
            <a:r>
              <a:rPr altLang="zh-CN" dirty="0" lang="en-US"/>
              <a:t>06</a:t>
            </a:r>
            <a:endParaRPr altLang="zh-CN" dirty="0" lang="en-US"/>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56" name="标题 1"/>
          <p:cNvSpPr>
            <a:spLocks noGrp="1"/>
          </p:cNvSpPr>
          <p:nvPr>
            <p:ph type="title"/>
          </p:nvPr>
        </p:nvSpPr>
        <p:spPr/>
        <p:txBody>
          <a:bodyPr/>
          <a:p>
            <a:r>
              <a:rPr altLang="en-US" lang="zh-CN"/>
              <a:t>企业发展战略建议</a:t>
            </a:r>
            <a:endParaRPr altLang="en-US" lang="zh-CN"/>
          </a:p>
        </p:txBody>
      </p:sp>
      <p:sp>
        <p:nvSpPr>
          <p:cNvPr id="1050058" name="五边形 30"/>
          <p:cNvSpPr/>
          <p:nvPr>
            <p:custDataLst>
              <p:tags r:id="rId1"/>
            </p:custDataLst>
          </p:nvPr>
        </p:nvSpPr>
        <p:spPr>
          <a:xfrm>
            <a:off x="1014984" y="3333723"/>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0" name="燕尾形 36"/>
          <p:cNvSpPr/>
          <p:nvPr>
            <p:custDataLst>
              <p:tags r:id="rId2"/>
            </p:custDataLst>
          </p:nvPr>
        </p:nvSpPr>
        <p:spPr>
          <a:xfrm>
            <a:off x="3434139" y="3333723"/>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2" name="燕尾形 37"/>
          <p:cNvSpPr/>
          <p:nvPr>
            <p:custDataLst>
              <p:tags r:id="rId3"/>
            </p:custDataLst>
          </p:nvPr>
        </p:nvSpPr>
        <p:spPr>
          <a:xfrm>
            <a:off x="8272450" y="3333723"/>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4" name="燕尾形 38"/>
          <p:cNvSpPr/>
          <p:nvPr>
            <p:custDataLst>
              <p:tags r:id="rId4"/>
            </p:custDataLst>
          </p:nvPr>
        </p:nvSpPr>
        <p:spPr>
          <a:xfrm>
            <a:off x="5853295" y="3333723"/>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6" name="文本框 3"/>
          <p:cNvSpPr txBox="1"/>
          <p:nvPr>
            <p:custDataLst>
              <p:tags r:id="rId5"/>
            </p:custDataLst>
          </p:nvPr>
        </p:nvSpPr>
        <p:spPr>
          <a:xfrm>
            <a:off x="3377823"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深化与各方的合作，共同开拓市场和资源整合。</a:t>
            </a:r>
            <a:endParaRPr altLang="en-US" sz="1400" lang="zh-CN" spc="150">
              <a:solidFill>
                <a:schemeClr val="tx1"/>
              </a:solidFill>
              <a:effectLst/>
              <a:latin typeface="+mn-ea"/>
              <a:sym typeface="+mn-ea"/>
            </a:endParaRPr>
          </a:p>
        </p:txBody>
      </p:sp>
      <p:sp>
        <p:nvSpPr>
          <p:cNvPr id="1050068" name="文本框 6"/>
          <p:cNvSpPr txBox="1"/>
          <p:nvPr>
            <p:custDataLst>
              <p:tags r:id="rId6"/>
            </p:custDataLst>
          </p:nvPr>
        </p:nvSpPr>
        <p:spPr>
          <a:xfrm>
            <a:off x="1014984"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加大技术研发和创新投入，提升产品核心竞争力。</a:t>
            </a:r>
            <a:endParaRPr altLang="en-US" dirty="0" sz="1400" lang="zh-CN" spc="150">
              <a:solidFill>
                <a:schemeClr val="tx1"/>
              </a:solidFill>
              <a:effectLst/>
              <a:latin typeface="+mn-ea"/>
              <a:sym typeface="+mn-ea"/>
            </a:endParaRPr>
          </a:p>
        </p:txBody>
      </p:sp>
      <p:sp>
        <p:nvSpPr>
          <p:cNvPr id="1050070" name="文本框 7"/>
          <p:cNvSpPr txBox="1"/>
          <p:nvPr>
            <p:custDataLst>
              <p:tags r:id="rId7"/>
            </p:custDataLst>
          </p:nvPr>
        </p:nvSpPr>
        <p:spPr>
          <a:xfrm>
            <a:off x="5851663" y="1802570"/>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关注政策动向和市场需求变化，及时调整战略和产品定位。</a:t>
            </a:r>
            <a:endParaRPr altLang="en-US" sz="1400" lang="zh-CN" spc="150">
              <a:solidFill>
                <a:schemeClr val="tx1"/>
              </a:solidFill>
              <a:effectLst/>
              <a:latin typeface="+mn-ea"/>
              <a:sym typeface="+mn-ea"/>
            </a:endParaRPr>
          </a:p>
        </p:txBody>
      </p:sp>
      <p:sp>
        <p:nvSpPr>
          <p:cNvPr id="1050072" name="文本框 8"/>
          <p:cNvSpPr txBox="1"/>
          <p:nvPr>
            <p:custDataLst>
              <p:tags r:id="rId8"/>
            </p:custDataLst>
          </p:nvPr>
        </p:nvSpPr>
        <p:spPr>
          <a:xfrm>
            <a:off x="8270002" y="4661646"/>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注重人才培养和团队建设，提升企业整体素质和执行力。</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06" name="标题 1"/>
          <p:cNvSpPr>
            <a:spLocks noGrp="1"/>
          </p:cNvSpPr>
          <p:nvPr>
            <p:ph type="title"/>
          </p:nvPr>
        </p:nvSpPr>
        <p:spPr/>
        <p:txBody>
          <a:bodyPr/>
          <a:p>
            <a:r>
              <a:rPr altLang="en-US" lang="zh-CN"/>
              <a:t>产品创新策略建议</a:t>
            </a:r>
            <a:endParaRPr altLang="en-US" lang="zh-CN"/>
          </a:p>
        </p:txBody>
      </p:sp>
      <p:sp>
        <p:nvSpPr>
          <p:cNvPr id="1050108" name="任意多边形 20"/>
          <p:cNvSpPr/>
          <p:nvPr>
            <p:custDataLst>
              <p:tags r:id="rId1"/>
            </p:custDataLst>
          </p:nvPr>
        </p:nvSpPr>
        <p:spPr>
          <a:xfrm rot="2700000">
            <a:off x="2248630"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10" name="文本框 24"/>
          <p:cNvSpPr txBox="1"/>
          <p:nvPr>
            <p:custDataLst>
              <p:tags r:id="rId2"/>
            </p:custDataLst>
          </p:nvPr>
        </p:nvSpPr>
        <p:spPr bwMode="auto">
          <a:xfrm>
            <a:off x="1936743"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加大研发投入，提升产品技术含量</a:t>
            </a:r>
            <a:endParaRPr altLang="en-US" dirty="0" sz="2000" lang="zh-CN" spc="150">
              <a:solidFill>
                <a:schemeClr val="tx1">
                  <a:lumMod val="75000"/>
                  <a:lumOff val="25000"/>
                </a:schemeClr>
              </a:solidFill>
              <a:latin typeface="+mn-ea"/>
              <a:sym typeface="+mn-ea"/>
            </a:endParaRPr>
          </a:p>
        </p:txBody>
      </p:sp>
      <p:sp>
        <p:nvSpPr>
          <p:cNvPr id="1050112" name="矩形 42"/>
          <p:cNvSpPr/>
          <p:nvPr>
            <p:custDataLst>
              <p:tags r:id="rId3"/>
            </p:custDataLst>
          </p:nvPr>
        </p:nvSpPr>
        <p:spPr>
          <a:xfrm>
            <a:off x="2052489" y="2965036"/>
            <a:ext cx="1516214" cy="10737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14" name="任意多边形 18"/>
          <p:cNvSpPr/>
          <p:nvPr>
            <p:custDataLst>
              <p:tags r:id="rId4"/>
            </p:custDataLst>
          </p:nvPr>
        </p:nvSpPr>
        <p:spPr>
          <a:xfrm rot="5400000">
            <a:off x="443811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16" name="文本框 27"/>
          <p:cNvSpPr txBox="1"/>
          <p:nvPr>
            <p:custDataLst>
              <p:tags r:id="rId5"/>
            </p:custDataLst>
          </p:nvPr>
        </p:nvSpPr>
        <p:spPr bwMode="auto">
          <a:xfrm>
            <a:off x="4125654"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关注用户体验，满足个性化需求</a:t>
            </a:r>
            <a:endParaRPr altLang="en-US" dirty="0" sz="2000" lang="zh-CN" spc="150">
              <a:solidFill>
                <a:schemeClr val="tx1">
                  <a:lumMod val="75000"/>
                  <a:lumOff val="25000"/>
                </a:schemeClr>
              </a:solidFill>
              <a:latin typeface="+mn-ea"/>
              <a:sym typeface="+mn-ea"/>
            </a:endParaRPr>
          </a:p>
        </p:txBody>
      </p:sp>
      <p:sp>
        <p:nvSpPr>
          <p:cNvPr id="1050118" name="矩形 43"/>
          <p:cNvSpPr/>
          <p:nvPr>
            <p:custDataLst>
              <p:tags r:id="rId6"/>
            </p:custDataLst>
          </p:nvPr>
        </p:nvSpPr>
        <p:spPr>
          <a:xfrm>
            <a:off x="4241970" y="2965036"/>
            <a:ext cx="1516214" cy="10737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20" name="任意多边形 21"/>
          <p:cNvSpPr/>
          <p:nvPr>
            <p:custDataLst>
              <p:tags r:id="rId7"/>
            </p:custDataLst>
          </p:nvPr>
        </p:nvSpPr>
        <p:spPr>
          <a:xfrm rot="18900000" flipH="1">
            <a:off x="6627021"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22" name="文本框 30"/>
          <p:cNvSpPr txBox="1"/>
          <p:nvPr>
            <p:custDataLst>
              <p:tags r:id="rId8"/>
            </p:custDataLst>
          </p:nvPr>
        </p:nvSpPr>
        <p:spPr bwMode="auto">
          <a:xfrm>
            <a:off x="6315134" y="3295739"/>
            <a:ext cx="1748006" cy="2666063"/>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加强与产业链上下游企业的合作，共同推动产品创新</a:t>
            </a:r>
            <a:endParaRPr altLang="en-US" dirty="0" sz="2000" lang="zh-CN" spc="150">
              <a:solidFill>
                <a:schemeClr val="tx1">
                  <a:lumMod val="75000"/>
                  <a:lumOff val="25000"/>
                </a:schemeClr>
              </a:solidFill>
              <a:latin typeface="+mn-ea"/>
              <a:sym typeface="+mn-ea"/>
            </a:endParaRPr>
          </a:p>
        </p:txBody>
      </p:sp>
      <p:sp>
        <p:nvSpPr>
          <p:cNvPr id="1050124" name="矩形 44"/>
          <p:cNvSpPr/>
          <p:nvPr>
            <p:custDataLst>
              <p:tags r:id="rId9"/>
            </p:custDataLst>
          </p:nvPr>
        </p:nvSpPr>
        <p:spPr>
          <a:xfrm>
            <a:off x="6430310" y="2965036"/>
            <a:ext cx="1516214" cy="10737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26" name="任意多边形 22"/>
          <p:cNvSpPr/>
          <p:nvPr>
            <p:custDataLst>
              <p:tags r:id="rId10"/>
            </p:custDataLst>
          </p:nvPr>
        </p:nvSpPr>
        <p:spPr>
          <a:xfrm rot="2700000" flipH="1" flipV="1">
            <a:off x="8815932" y="1773936"/>
            <a:ext cx="1123820" cy="112577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28" name="文本框 33"/>
          <p:cNvSpPr txBox="1"/>
          <p:nvPr>
            <p:custDataLst>
              <p:tags r:id="rId11"/>
            </p:custDataLst>
          </p:nvPr>
        </p:nvSpPr>
        <p:spPr bwMode="auto">
          <a:xfrm>
            <a:off x="8504045" y="3295739"/>
            <a:ext cx="1748006" cy="2666063"/>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积极参与国际竞争，提升品牌影响力</a:t>
            </a:r>
            <a:endParaRPr altLang="en-US" dirty="0" sz="2000" lang="zh-CN" spc="150">
              <a:solidFill>
                <a:schemeClr val="tx1">
                  <a:lumMod val="75000"/>
                  <a:lumOff val="25000"/>
                </a:schemeClr>
              </a:solidFill>
              <a:latin typeface="+mn-ea"/>
              <a:sym typeface="+mn-ea"/>
            </a:endParaRPr>
          </a:p>
        </p:txBody>
      </p:sp>
      <p:sp>
        <p:nvSpPr>
          <p:cNvPr id="1050130" name="矩形 45"/>
          <p:cNvSpPr/>
          <p:nvPr>
            <p:custDataLst>
              <p:tags r:id="rId12"/>
            </p:custDataLst>
          </p:nvPr>
        </p:nvSpPr>
        <p:spPr>
          <a:xfrm>
            <a:off x="8619791" y="2965036"/>
            <a:ext cx="1516214" cy="10737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64" name="标题 1"/>
          <p:cNvSpPr>
            <a:spLocks noGrp="1"/>
          </p:cNvSpPr>
          <p:nvPr>
            <p:ph type="title"/>
          </p:nvPr>
        </p:nvSpPr>
        <p:spPr/>
        <p:txBody>
          <a:bodyPr/>
          <a:p>
            <a:r>
              <a:rPr altLang="en-US" lang="zh-CN"/>
              <a:t>市场拓展策略建议</a:t>
            </a:r>
            <a:endParaRPr altLang="en-US" lang="zh-CN"/>
          </a:p>
        </p:txBody>
      </p:sp>
      <p:sp>
        <p:nvSpPr>
          <p:cNvPr id="1050166" name="任意多边形: 形状 64"/>
          <p:cNvSpPr/>
          <p:nvPr>
            <p:custDataLst>
              <p:tags r:id="rId1"/>
            </p:custDataLst>
          </p:nvPr>
        </p:nvSpPr>
        <p:spPr>
          <a:xfrm rot="10800000">
            <a:off x="1926919"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68" name="矩形 65"/>
          <p:cNvSpPr/>
          <p:nvPr>
            <p:custDataLst>
              <p:tags r:id="rId2"/>
            </p:custDataLst>
          </p:nvPr>
        </p:nvSpPr>
        <p:spPr>
          <a:xfrm>
            <a:off x="1827458" y="2090756"/>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0" name="文本框 66"/>
          <p:cNvSpPr txBox="1"/>
          <p:nvPr>
            <p:custDataLst>
              <p:tags r:id="rId3"/>
            </p:custDataLst>
          </p:nvPr>
        </p:nvSpPr>
        <p:spPr>
          <a:xfrm>
            <a:off x="2159924" y="2004148"/>
            <a:ext cx="3387664" cy="1110485"/>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建立合作伙伴关系，共同推广智能城市与智能出行解决方案</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72" name="任意多边形: 形状 68"/>
          <p:cNvSpPr/>
          <p:nvPr>
            <p:custDataLst>
              <p:tags r:id="rId4"/>
            </p:custDataLst>
          </p:nvPr>
        </p:nvSpPr>
        <p:spPr>
          <a:xfrm rot="10800000">
            <a:off x="6457394" y="1773936"/>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74" name="矩形 69"/>
          <p:cNvSpPr/>
          <p:nvPr>
            <p:custDataLst>
              <p:tags r:id="rId5"/>
            </p:custDataLst>
          </p:nvPr>
        </p:nvSpPr>
        <p:spPr>
          <a:xfrm>
            <a:off x="6357375" y="2090756"/>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6" name="文本框 70"/>
          <p:cNvSpPr txBox="1"/>
          <p:nvPr>
            <p:custDataLst>
              <p:tags r:id="rId6"/>
            </p:custDataLst>
          </p:nvPr>
        </p:nvSpPr>
        <p:spPr>
          <a:xfrm>
            <a:off x="6690400" y="2004148"/>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加大研发投入，提升产品技术含量和竞争力</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78" name="任意多边形: 形状 72"/>
          <p:cNvSpPr/>
          <p:nvPr>
            <p:custDataLst>
              <p:tags r:id="rId7"/>
            </p:custDataLst>
          </p:nvPr>
        </p:nvSpPr>
        <p:spPr>
          <a:xfrm rot="10800000">
            <a:off x="1926919"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80" name="文本框 74"/>
          <p:cNvSpPr txBox="1"/>
          <p:nvPr>
            <p:custDataLst>
              <p:tags r:id="rId8"/>
            </p:custDataLst>
          </p:nvPr>
        </p:nvSpPr>
        <p:spPr>
          <a:xfrm>
            <a:off x="2159924" y="4228037"/>
            <a:ext cx="3387664" cy="1110485"/>
          </a:xfrm>
          <a:prstGeom prst="rect"/>
          <a:noFill/>
        </p:spPr>
        <p:txBody>
          <a:bodyPr anchor="t" anchorCtr="0" bIns="46800" lIns="90000" rIns="90000" rtlCol="0" tIns="46800" vert="horz" wrap="square">
            <a:normAutofit fontScale="90000"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制定有针对性的市场推广计划，提高品牌知名度和市场占有率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82" name="矩形 73"/>
          <p:cNvSpPr/>
          <p:nvPr>
            <p:custDataLst>
              <p:tags r:id="rId9"/>
            </p:custDataLst>
          </p:nvPr>
        </p:nvSpPr>
        <p:spPr>
          <a:xfrm>
            <a:off x="1827458" y="4315204"/>
            <a:ext cx="190068" cy="19006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4" name="任意多边形: 形状 83"/>
          <p:cNvSpPr/>
          <p:nvPr>
            <p:custDataLst>
              <p:tags r:id="rId10"/>
            </p:custDataLst>
          </p:nvPr>
        </p:nvSpPr>
        <p:spPr>
          <a:xfrm rot="10800000">
            <a:off x="6508242" y="3998384"/>
            <a:ext cx="3853667" cy="196366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86" name="矩形 84"/>
          <p:cNvSpPr/>
          <p:nvPr>
            <p:custDataLst>
              <p:tags r:id="rId11"/>
            </p:custDataLst>
          </p:nvPr>
        </p:nvSpPr>
        <p:spPr>
          <a:xfrm>
            <a:off x="6408782" y="4315204"/>
            <a:ext cx="190068" cy="1900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8" name="文本框 85"/>
          <p:cNvSpPr txBox="1"/>
          <p:nvPr>
            <p:custDataLst>
              <p:tags r:id="rId12"/>
            </p:custDataLst>
          </p:nvPr>
        </p:nvSpPr>
        <p:spPr>
          <a:xfrm>
            <a:off x="6741248" y="4228037"/>
            <a:ext cx="3387664" cy="1110485"/>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关注政策法规和行业动态，及时调整市场拓展策略</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22" name="标题 1"/>
          <p:cNvSpPr>
            <a:spLocks noGrp="1"/>
          </p:cNvSpPr>
          <p:nvPr>
            <p:ph type="title"/>
          </p:nvPr>
        </p:nvSpPr>
        <p:spPr/>
        <p:txBody>
          <a:bodyPr/>
          <a:p>
            <a:r>
              <a:rPr altLang="en-US" lang="zh-CN"/>
              <a:t>合作与联盟策略建议</a:t>
            </a:r>
            <a:endParaRPr altLang="en-US" lang="zh-CN"/>
          </a:p>
        </p:txBody>
      </p:sp>
      <p:sp>
        <p:nvSpPr>
          <p:cNvPr id="1050224" name="矩形 5"/>
          <p:cNvSpPr/>
          <p:nvPr>
            <p:custDataLst>
              <p:tags r:id="rId1"/>
            </p:custDataLst>
          </p:nvPr>
        </p:nvSpPr>
        <p:spPr>
          <a:xfrm>
            <a:off x="1014984"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6" name="矩形 10"/>
          <p:cNvSpPr/>
          <p:nvPr>
            <p:custDataLst>
              <p:tags r:id="rId2"/>
            </p:custDataLst>
          </p:nvPr>
        </p:nvSpPr>
        <p:spPr>
          <a:xfrm>
            <a:off x="1343398"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228" name="TextBox 2"/>
          <p:cNvSpPr txBox="1"/>
          <p:nvPr>
            <p:custDataLst>
              <p:tags r:id="rId3"/>
            </p:custDataLst>
          </p:nvPr>
        </p:nvSpPr>
        <p:spPr>
          <a:xfrm>
            <a:off x="1158517" y="3189524"/>
            <a:ext cx="2110622" cy="170431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建立跨行业合作平台，促进资源共享和优势互补</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30" name="矩形 6"/>
          <p:cNvSpPr/>
          <p:nvPr>
            <p:custDataLst>
              <p:tags r:id="rId4"/>
            </p:custDataLst>
          </p:nvPr>
        </p:nvSpPr>
        <p:spPr>
          <a:xfrm>
            <a:off x="360685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2" name="矩形 11"/>
          <p:cNvSpPr/>
          <p:nvPr>
            <p:custDataLst>
              <p:tags r:id="rId5"/>
            </p:custDataLst>
          </p:nvPr>
        </p:nvSpPr>
        <p:spPr>
          <a:xfrm>
            <a:off x="395299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234" name="TextBox 2"/>
          <p:cNvSpPr txBox="1"/>
          <p:nvPr>
            <p:custDataLst>
              <p:tags r:id="rId6"/>
            </p:custDataLst>
          </p:nvPr>
        </p:nvSpPr>
        <p:spPr>
          <a:xfrm>
            <a:off x="3749800" y="3189524"/>
            <a:ext cx="2110622" cy="1704310"/>
          </a:xfrm>
          <a:prstGeom prst="rect"/>
          <a:noFill/>
        </p:spPr>
        <p:txBody>
          <a:bodyPr rtlCol="0" wrap="square">
            <a:normAutofit fontScale="7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加强与政府、企业、科研机构的合作，共同推进智能城市与智能出行行业的发展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36" name="矩形 33"/>
          <p:cNvSpPr/>
          <p:nvPr>
            <p:custDataLst>
              <p:tags r:id="rId7"/>
            </p:custDataLst>
          </p:nvPr>
        </p:nvSpPr>
        <p:spPr>
          <a:xfrm>
            <a:off x="6194595"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8" name="矩形 37"/>
          <p:cNvSpPr/>
          <p:nvPr>
            <p:custDataLst>
              <p:tags r:id="rId8"/>
            </p:custDataLst>
          </p:nvPr>
        </p:nvSpPr>
        <p:spPr>
          <a:xfrm>
            <a:off x="6523009"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240" name="TextBox 2"/>
          <p:cNvSpPr txBox="1"/>
          <p:nvPr>
            <p:custDataLst>
              <p:tags r:id="rId9"/>
            </p:custDataLst>
          </p:nvPr>
        </p:nvSpPr>
        <p:spPr>
          <a:xfrm>
            <a:off x="6338128" y="3189524"/>
            <a:ext cx="2110622" cy="170431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建立行业标准，推动智能城市与智能出行行业的规范化发展</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42" name="矩形 34"/>
          <p:cNvSpPr/>
          <p:nvPr>
            <p:custDataLst>
              <p:tags r:id="rId10"/>
            </p:custDataLst>
          </p:nvPr>
        </p:nvSpPr>
        <p:spPr>
          <a:xfrm>
            <a:off x="8777017" y="2658509"/>
            <a:ext cx="2397468" cy="242481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4" name="矩形 38"/>
          <p:cNvSpPr/>
          <p:nvPr>
            <p:custDataLst>
              <p:tags r:id="rId11"/>
            </p:custDataLst>
          </p:nvPr>
        </p:nvSpPr>
        <p:spPr>
          <a:xfrm>
            <a:off x="9123151" y="2653193"/>
            <a:ext cx="492256" cy="25524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50246" name="TextBox 2"/>
          <p:cNvSpPr txBox="1"/>
          <p:nvPr>
            <p:custDataLst>
              <p:tags r:id="rId12"/>
            </p:custDataLst>
          </p:nvPr>
        </p:nvSpPr>
        <p:spPr>
          <a:xfrm>
            <a:off x="8920551" y="3189524"/>
            <a:ext cx="2110622" cy="1704310"/>
          </a:xfrm>
          <a:prstGeom prst="rect"/>
          <a:noFill/>
        </p:spPr>
        <p:txBody>
          <a:bodyPr rtlCol="0" wrap="square">
            <a:normAutofit fontScale="7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积极参与国际合作与交流，引进先进技术和管理经验，提升行业整体竞争力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80" name="标题 1"/>
          <p:cNvSpPr>
            <a:spLocks noGrp="1"/>
          </p:cNvSpPr>
          <p:nvPr>
            <p:ph type="ctrTitle"/>
            <p:custDataLst>
              <p:tags r:id="rId1"/>
            </p:custDataLst>
          </p:nvPr>
        </p:nvSpPr>
        <p:spPr/>
        <p:txBody>
          <a:bodyPr wrap="square">
            <a:normAutofit/>
          </a:bodyPr>
          <a:p>
            <a:r>
              <a:rPr altLang="en-US" dirty="0" lang="zh-CN"/>
              <a:t>感谢观看</a:t>
            </a:r>
            <a:endParaRPr altLang="en-US" dirty="0" lang="zh-CN"/>
          </a:p>
        </p:txBody>
      </p:sp>
      <p:sp>
        <p:nvSpPr>
          <p:cNvPr id="1050282" name="文本占位符 7"/>
          <p:cNvSpPr>
            <a:spLocks noGrp="1"/>
          </p:cNvSpPr>
          <p:nvPr>
            <p:ph type="body" sz="quarter" idx="17"/>
            <p:custDataLst>
              <p:tags r:id="rId2"/>
            </p:custDataLst>
          </p:nvPr>
        </p:nvSpPr>
        <p:spPr/>
        <p:txBody>
          <a:bodyPr wrap="square">
            <a:normAutofit/>
          </a:bodyPr>
          <a:p>
            <a:r>
              <a:rPr altLang="en-US" dirty="0" lang="zh-CN"/>
              <a:t>汇报人：XX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2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2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22"/>
  <p:tag name="KSO_WM_TEMPLATE_THUMBS_INDEX" val="1、9"/>
</p:tagLst>
</file>

<file path=ppt/tags/tag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22_1*a*1"/>
  <p:tag name="KSO_WM_TEMPLATE_CATEGORY" val="custom"/>
  <p:tag name="KSO_WM_TEMPLATE_INDEX" val="20231422"/>
  <p:tag name="KSO_WM_UNIT_LAYERLEVEL" val="1"/>
  <p:tag name="KSO_WM_TAG_VERSION" val="1.0"/>
  <p:tag name="KSO_WM_BEAUTIFY_FLAG" val="#wm#"/>
  <p:tag name="KSO_WM_UNIT_PRESET_TEXT" val="单击添加文档标题"/>
</p:tagLst>
</file>

<file path=ppt/tags/tag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422_1*b*1"/>
  <p:tag name="KSO_WM_TEMPLATE_CATEGORY" val="custom"/>
  <p:tag name="KSO_WM_TEMPLATE_INDEX" val="20231422"/>
  <p:tag name="KSO_WM_UNIT_LAYERLEVEL" val="1"/>
  <p:tag name="KSO_WM_TAG_VERSION" val="1.0"/>
  <p:tag name="KSO_WM_BEAUTIFY_FLAG" val="#wm#"/>
  <p:tag name="KSO_WM_UNIT_PRESET_TEXT" val="WPS, a click to unlimited possibilities"/>
</p:tagLst>
</file>

<file path=ppt/tags/tag70.xml><?xml version="1.0" encoding="utf-8"?>
<p:tagLst xmlns:p="http://schemas.openxmlformats.org/presentationml/2006/main">
  <p:tag name="KSO_WM_UNIT_SUBTYPE" val="b"/>
  <p:tag name="KSO_WM_UNIT_NOCLEAR" val="0"/>
  <p:tag name="KSO_WM_UNIT_VALUE" val="215"/>
  <p:tag name="KSO_WM_UNIT_HIGHLIGHT" val="0"/>
  <p:tag name="KSO_WM_UNIT_COMPATIBLE" val="0"/>
  <p:tag name="KSO_WM_UNIT_DIAGRAM_ISNUMVISUAL" val="0"/>
  <p:tag name="KSO_WM_UNIT_DIAGRAM_ISREFERUNIT" val="0"/>
  <p:tag name="KSO_WM_UNIT_TYPE" val="f"/>
  <p:tag name="KSO_WM_UNIT_INDEX" val="1"/>
  <p:tag name="KSO_WM_UNIT_ID" val="custom20231422_1*f*1"/>
  <p:tag name="KSO_WM_TEMPLATE_CATEGORY" val="custom"/>
  <p:tag name="KSO_WM_TEMPLATE_INDEX" val="20231422"/>
  <p:tag name="KSO_WM_UNIT_LAYERLEVEL" val="1"/>
  <p:tag name="KSO_WM_TAG_VERSION" val="1.0"/>
  <p:tag name="KSO_WM_BEAUTIFY_FLAG" val="#wm#"/>
  <p:tag name="KSO_WM_UNIT_PRESET_TEXT" val="汇报人：WPS"/>
</p:tagLst>
</file>

<file path=ppt/tags/tag71.xml><?xml version="1.0" encoding="utf-8"?>
<p:tagLst xmlns:p="http://schemas.openxmlformats.org/presentationml/2006/main">
  <p:tag name="KSO_WM_SLIDE_ID" val="custom20231422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1422"/>
  <p:tag name="KSO_WM_SLIDE_LAYOUT" val="a_b_f"/>
  <p:tag name="KSO_WM_SLIDE_LAYOUT_CNT" val="1_1_1"/>
  <p:tag name="KSO_WM_TEMPLATE_THUMBS_INDEX" val="1、9"/>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22_6*l_h_i*1_1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22_6*l_h_a*1_1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22_6*l_h_i*1_2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22_6*l_h_a*1_2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22_6*l_h_i*1_3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22_6*l_h_a*1_3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22_6*l_h_i*1_4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22_6*l_h_a*1_4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22_6*l_h_i*1_5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22_6*l_h_a*1_5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422_6*l_h_i*1_6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2,&quot;pos&quot;:1,&quot;rgb&quot;:&quot;#000000&quot;,&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422_6*l_h_a*1_6_1"/>
  <p:tag name="KSO_WM_TEMPLATE_CATEGORY" val="custom"/>
  <p:tag name="KSO_WM_TEMPLATE_INDEX" val="2023142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此处添加目录项标题"/>
  <p:tag name="KSO_WM_DIAGRAM_MAX_ITEMCNT" val="6"/>
  <p:tag name="KSO_WM_DIAGRAM_MIN_ITEMCNT" val="2"/>
  <p:tag name="KSO_WM_DIAGRAM_VIRTUALLY_FRAME" val="{&quot;height&quot;:209.8,&quot;width&quot;:860.237874015747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6*a*1"/>
  <p:tag name="KSO_WM_TEMPLATE_CATEGORY" val="custom"/>
  <p:tag name="KSO_WM_TEMPLATE_INDEX" val="2023142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5.xml><?xml version="1.0" encoding="utf-8"?>
<p:tagLst xmlns:p="http://schemas.openxmlformats.org/presentationml/2006/main">
  <p:tag name="KSO_WM_SLIDE_ID" val="custom2023142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422"/>
  <p:tag name="KSO_WM_SLIDE_LAYOUT" val="a_l"/>
  <p:tag name="KSO_WM_SLIDE_LAYOUT_CNT" val="1_1"/>
  <p:tag name="KSO_WM_SLIDE_TYPE" val="contents"/>
  <p:tag name="KSO_WM_SLIDE_SUBTYPE" val="diag"/>
  <p:tag name="KSO_WM_DIAGRAM_GROUP_CODE" val="l1-1"/>
  <p:tag name="KSO_WM_SLIDE_DIAGTYPE" val="l"/>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8.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1.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15.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6.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97.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2_7*a*1"/>
  <p:tag name="KSO_WM_TEMPLATE_CATEGORY" val="custom"/>
  <p:tag name="KSO_WM_TEMPLATE_INDEX" val="2023142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2_7*e*1"/>
  <p:tag name="KSO_WM_TEMPLATE_CATEGORY" val="custom"/>
  <p:tag name="KSO_WM_TEMPLATE_INDEX" val="2023142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20.xml><?xml version="1.0" encoding="utf-8"?>
<p:tagLst xmlns:p="http://schemas.openxmlformats.org/presentationml/2006/main">
  <p:tag name="KSO_WM_SLIDE_ID" val="custom2023142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2"/>
  <p:tag name="KSO_WM_SLIDE_TYPE" val="sectionTitle"/>
  <p:tag name="KSO_WM_SLIDE_SUBTYPE" val="pureTxt"/>
  <p:tag name="KSO_WM_SLIDE_LAYOUT" val="a_e"/>
  <p:tag name="KSO_WM_SLIDE_LAYOUT_CNT" val="1_1"/>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422_9*a*1"/>
  <p:tag name="KSO_WM_TEMPLATE_CATEGORY" val="custom"/>
  <p:tag name="KSO_WM_TEMPLATE_INDEX" val="20231422"/>
  <p:tag name="KSO_WM_UNIT_LAYERLEVEL" val="1"/>
  <p:tag name="KSO_WM_TAG_VERSION" val="1.0"/>
  <p:tag name="KSO_WM_BEAUTIFY_FLAG" val="#wm#"/>
  <p:tag name="KSO_WM_UNIT_PRESET_TEXT" val="感谢观看"/>
</p:tagLst>
</file>

<file path=ppt/tags/tag366.xml><?xml version="1.0" encoding="utf-8"?>
<p:tagLst xmlns:p="http://schemas.openxmlformats.org/presentationml/2006/main">
  <p:tag name="KSO_WM_UNIT_SUBTYPE" val="b"/>
  <p:tag name="KSO_WM_UNIT_NOCLEAR" val="0"/>
  <p:tag name="KSO_WM_UNIT_VALUE" val="172"/>
  <p:tag name="KSO_WM_UNIT_HIGHLIGHT" val="0"/>
  <p:tag name="KSO_WM_UNIT_COMPATIBLE" val="0"/>
  <p:tag name="KSO_WM_UNIT_DIAGRAM_ISNUMVISUAL" val="0"/>
  <p:tag name="KSO_WM_UNIT_DIAGRAM_ISREFERUNIT" val="0"/>
  <p:tag name="KSO_WM_UNIT_TYPE" val="f"/>
  <p:tag name="KSO_WM_UNIT_INDEX" val="1"/>
  <p:tag name="KSO_WM_UNIT_ID" val="custom20231422_9*f*1"/>
  <p:tag name="KSO_WM_TEMPLATE_CATEGORY" val="custom"/>
  <p:tag name="KSO_WM_TEMPLATE_INDEX" val="20231422"/>
  <p:tag name="KSO_WM_UNIT_LAYERLEVEL" val="1"/>
  <p:tag name="KSO_WM_TAG_VERSION" val="1.0"/>
  <p:tag name="KSO_WM_BEAUTIFY_FLAG" val="#wm#"/>
  <p:tag name="KSO_WM_UNIT_PRESET_TEXT" val="汇报人：WPS"/>
</p:tagLst>
</file>

<file path=ppt/tags/tag367.xml><?xml version="1.0" encoding="utf-8"?>
<p:tagLst xmlns:p="http://schemas.openxmlformats.org/presentationml/2006/main">
  <p:tag name="KSO_WM_SLIDE_ID" val="custom20231422_9"/>
  <p:tag name="KSO_WM_TEMPLATE_SUBCATEGORY" val="29"/>
  <p:tag name="KSO_WM_TEMPLATE_MASTER_TYPE" val="0"/>
  <p:tag name="KSO_WM_TEMPLATE_COLOR_TYPE" val="0"/>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1422"/>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86">
      <a:dk1>
        <a:sysClr lastClr="000000" val="windowText"/>
      </a:dk1>
      <a:lt1>
        <a:sysClr lastClr="FFFFFF" val="window"/>
      </a:lt1>
      <a:dk2>
        <a:srgbClr val="170058"/>
      </a:dk2>
      <a:lt2>
        <a:srgbClr val="F4F3FF"/>
      </a:lt2>
      <a:accent1>
        <a:srgbClr val="8C79FF"/>
      </a:accent1>
      <a:accent2>
        <a:srgbClr val="6A5BFF"/>
      </a:accent2>
      <a:accent3>
        <a:srgbClr val="FB73F5"/>
      </a:accent3>
      <a:accent4>
        <a:srgbClr val="A3BDFF"/>
      </a:accent4>
      <a:accent5>
        <a:srgbClr val="71CAF0"/>
      </a:accent5>
      <a:accent6>
        <a:srgbClr val="F2AB51"/>
      </a:accent6>
      <a:hlink>
        <a:srgbClr val="658BD5"/>
      </a:hlink>
      <a:folHlink>
        <a:srgbClr val="A16AA5"/>
      </a:folHlink>
    </a:clrScheme>
    <a:fontScheme name="自定义 26">
      <a:majorFont>
        <a:latin typeface="MiSans Bold"/>
        <a:ea typeface="微软雅黑"/>
        <a:cs typeface=""/>
      </a:majorFont>
      <a:minorFont>
        <a:latin typeface="MiSans Bold"/>
        <a:ea typeface="MiSans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2024-01-05T08:33:48Z</dcterms:created>
  <dcterms:modified xsi:type="dcterms:W3CDTF">2024-01-05T08:33:48Z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9e50165c37b740d1a9505079e08ff0e3_21</vt:lpwstr>
  </property>
</Properties>
</file>