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04" r:id="rId1"/>
    <p:sldMasterId id="2147489341" r:id="rId2"/>
  </p:sldMasterIdLst>
  <p:notesMasterIdLst>
    <p:notesMasterId r:id="rId3"/>
  </p:notesMasterIdLst>
  <p:sldIdLst>
    <p:sldId id="2894" r:id="rId4"/>
    <p:sldId id="2897" r:id="rId5"/>
    <p:sldId id="2900" r:id="rId6"/>
    <p:sldId id="2903" r:id="rId7"/>
    <p:sldId id="2909" r:id="rId9"/>
    <p:sldId id="2912" r:id="rId10"/>
    <p:sldId id="2915" r:id="rId11"/>
    <p:sldId id="2918" r:id="rId12"/>
    <p:sldId id="2924" r:id="rId14"/>
    <p:sldId id="2927" r:id="rId15"/>
    <p:sldId id="2930" r:id="rId16"/>
    <p:sldId id="2933" r:id="rId17"/>
    <p:sldId id="2936" r:id="rId18"/>
    <p:sldId id="2942" r:id="rId20"/>
    <p:sldId id="2945" r:id="rId21"/>
    <p:sldId id="2948" r:id="rId22"/>
    <p:sldId id="2951" r:id="rId23"/>
    <p:sldId id="2957" r:id="rId25"/>
    <p:sldId id="2960" r:id="rId26"/>
    <p:sldId id="2963" r:id="rId27"/>
    <p:sldId id="2966" r:id="rId28"/>
    <p:sldId id="2969" r:id="rId29"/>
    <p:sldId id="2975" r:id="rId31"/>
    <p:sldId id="2978" r:id="rId32"/>
    <p:sldId id="2981" r:id="rId33"/>
    <p:sldId id="2984" r:id="rId34"/>
    <p:sldId id="2990" r:id="rId36"/>
    <p:sldId id="2993" r:id="rId37"/>
    <p:sldId id="299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05" r:id="rId1"/>
    <p:sldLayoutId id="2147489306" r:id="rId2"/>
    <p:sldLayoutId id="2147489307" r:id="rId3"/>
    <p:sldLayoutId id="2147489308" r:id="rId4"/>
    <p:sldLayoutId id="2147489309" r:id="rId5"/>
    <p:sldLayoutId id="2147489310" r:id="rId6"/>
    <p:sldLayoutId id="2147489311" r:id="rId7"/>
    <p:sldLayoutId id="2147489312" r:id="rId8"/>
    <p:sldLayoutId id="2147489313" r:id="rId9"/>
    <p:sldLayoutId id="2147489314" r:id="rId10"/>
    <p:sldLayoutId id="21474893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342" r:id="rId1"/>
    <p:sldLayoutId id="2147489343" r:id="rId2"/>
    <p:sldLayoutId id="2147489344" r:id="rId3"/>
    <p:sldLayoutId id="2147489345" r:id="rId4"/>
    <p:sldLayoutId id="2147489346" r:id="rId5"/>
    <p:sldLayoutId id="2147489347" r:id="rId6"/>
    <p:sldLayoutId id="2147489348" r:id="rId7"/>
    <p:sldLayoutId id="2147489349" r:id="rId8"/>
    <p:sldLayoutId id="2147489350" r:id="rId9"/>
    <p:sldLayoutId id="2147489351" r:id="rId10"/>
    <p:sldLayoutId id="21474893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tags" Target="../tags/tag227.xml"/><Relationship Id="rId27" Type="http://schemas.openxmlformats.org/officeDocument/2006/relationships/tags" Target="../tags/tag228.xml"/><Relationship Id="rId28" Type="http://schemas.openxmlformats.org/officeDocument/2006/relationships/tags" Target="../tags/tag229.xml"/><Relationship Id="rId29" Type="http://schemas.openxmlformats.org/officeDocument/2006/relationships/tags" Target="../tags/tag23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tags" Target="../tags/tag266.xml"/><Relationship Id="rId22" Type="http://schemas.openxmlformats.org/officeDocument/2006/relationships/tags" Target="../tags/tag267.xml"/><Relationship Id="rId23" Type="http://schemas.openxmlformats.org/officeDocument/2006/relationships/tags" Target="../tags/tag268.xml"/><Relationship Id="rId24" Type="http://schemas.openxmlformats.org/officeDocument/2006/relationships/tags" Target="../tags/tag269.xml"/><Relationship Id="rId25" Type="http://schemas.openxmlformats.org/officeDocument/2006/relationships/tags" Target="../tags/tag270.xml"/><Relationship Id="rId26" Type="http://schemas.openxmlformats.org/officeDocument/2006/relationships/tags" Target="../tags/tag271.xml"/><Relationship Id="rId27" Type="http://schemas.openxmlformats.org/officeDocument/2006/relationships/tags" Target="../tags/tag272.xml"/><Relationship Id="rId28" Type="http://schemas.openxmlformats.org/officeDocument/2006/relationships/tags" Target="../tags/tag273.xml"/><Relationship Id="rId29" Type="http://schemas.openxmlformats.org/officeDocument/2006/relationships/tags" Target="../tags/tag274.xml"/><Relationship Id="rId30" Type="http://schemas.openxmlformats.org/officeDocument/2006/relationships/tags" Target="../tags/tag275.xml"/><Relationship Id="rId3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tags" Target="../tags/tag353.xml"/><Relationship Id="rId22" Type="http://schemas.openxmlformats.org/officeDocument/2006/relationships/tags" Target="../tags/tag354.xml"/><Relationship Id="rId23" Type="http://schemas.openxmlformats.org/officeDocument/2006/relationships/tags" Target="../tags/tag355.xml"/><Relationship Id="rId24" Type="http://schemas.openxmlformats.org/officeDocument/2006/relationships/tags" Target="../tags/tag356.xml"/><Relationship Id="rId25" Type="http://schemas.openxmlformats.org/officeDocument/2006/relationships/tags" Target="../tags/tag357.xml"/><Relationship Id="rId26" Type="http://schemas.openxmlformats.org/officeDocument/2006/relationships/tags" Target="../tags/tag358.xml"/><Relationship Id="rId27" Type="http://schemas.openxmlformats.org/officeDocument/2006/relationships/tags" Target="../tags/tag359.xml"/><Relationship Id="rId28" Type="http://schemas.openxmlformats.org/officeDocument/2006/relationships/tags" Target="../tags/tag360.xml"/><Relationship Id="rId29" Type="http://schemas.openxmlformats.org/officeDocument/2006/relationships/tags" Target="../tags/tag36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8.xml"/><Relationship Id="rId2" Type="http://schemas.openxmlformats.org/officeDocument/2006/relationships/tags" Target="../tags/tag449.xml"/><Relationship Id="rId3" Type="http://schemas.openxmlformats.org/officeDocument/2006/relationships/tags" Target="../tags/tag450.xml"/><Relationship Id="rId4" Type="http://schemas.openxmlformats.org/officeDocument/2006/relationships/tags" Target="../tags/tag451.xml"/><Relationship Id="rId5" Type="http://schemas.openxmlformats.org/officeDocument/2006/relationships/tags" Target="../tags/tag452.xml"/><Relationship Id="rId6" Type="http://schemas.openxmlformats.org/officeDocument/2006/relationships/tags" Target="../tags/tag453.xml"/><Relationship Id="rId7" Type="http://schemas.openxmlformats.org/officeDocument/2006/relationships/tags" Target="../tags/tag454.xml"/><Relationship Id="rId8" Type="http://schemas.openxmlformats.org/officeDocument/2006/relationships/tags" Target="../tags/tag455.xml"/><Relationship Id="rId9" Type="http://schemas.openxmlformats.org/officeDocument/2006/relationships/tags" Target="../tags/tag456.xml"/><Relationship Id="rId10" Type="http://schemas.openxmlformats.org/officeDocument/2006/relationships/tags" Target="../tags/tag457.xml"/><Relationship Id="rId11" Type="http://schemas.openxmlformats.org/officeDocument/2006/relationships/tags" Target="../tags/tag458.xml"/><Relationship Id="rId12" Type="http://schemas.openxmlformats.org/officeDocument/2006/relationships/tags" Target="../tags/tag45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60.xml"/><Relationship Id="rId2" Type="http://schemas.openxmlformats.org/officeDocument/2006/relationships/tags" Target="../tags/tag461.xml"/><Relationship Id="rId3" Type="http://schemas.openxmlformats.org/officeDocument/2006/relationships/tags" Target="../tags/tag462.xml"/><Relationship Id="rId4" Type="http://schemas.openxmlformats.org/officeDocument/2006/relationships/tags" Target="../tags/tag463.xml"/><Relationship Id="rId5" Type="http://schemas.openxmlformats.org/officeDocument/2006/relationships/tags" Target="../tags/tag46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2024半导体与电子元器件行业工作总结与展望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行业概述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工作总结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行业问题与挑战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未来展望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政策建议与措施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半导体与电子元器件行业简介</a:t>
            </a:r>
            <a:endParaRPr altLang="en-US" lang="zh-CN"/>
          </a:p>
        </p:txBody>
      </p:sp>
      <p:sp>
        <p:nvSpPr>
          <p:cNvPr id="1049056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行业产业链结构与上下游关系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6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行业主要产品与技术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行业市场规模与增长趋势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8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行业定义与分类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半导体与电子元器件行业概述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行业发展趋势：技术革新、市场增长、政策支持等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行业面临的挑战与机遇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未来展望：技术创新、市场拓展、可持续发展等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184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4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电子元器件市场规模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2024年中国半导体市场规模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6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2024年全球半导体市场规模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2024年工作重点回顾</a:t>
            </a:r>
            <a:endParaRPr altLang="en-US" lang="zh-CN"/>
          </a:p>
        </p:txBody>
      </p:sp>
      <p:sp>
        <p:nvSpPr>
          <p:cNvPr id="104932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提升产品质量和客户满意度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完成年度销售目标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加强研发能力，推出新产品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拓展市场份额，扩大销售渠道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行业技术创新成果</a:t>
            </a:r>
            <a:endParaRPr altLang="en-US" lang="zh-CN"/>
          </a:p>
        </p:txBody>
      </p:sp>
      <p:sp>
        <p:nvSpPr>
          <p:cNvPr id="1049380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产业链协同：加强合作，推动整个行业的发展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0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封装测试：技术创新，提高可靠性和稳定性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制造工艺：持续改进，降低成本和提高良品率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2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芯片设计技术：不断突破，提升性能和效率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行业市场拓展情况</a:t>
            </a:r>
            <a:endParaRPr altLang="en-US" lang="zh-CN"/>
          </a:p>
        </p:txBody>
      </p:sp>
      <p:sp>
        <p:nvSpPr>
          <p:cNvPr id="104944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6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市场规模及增长：介绍半导体与电子元器件行业的市场规模及增长趋势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行业政策环境：分析政府对半导体与电子元器件行业的政策支持及影响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行业拓展方向：探讨半导体与电子元器件行业未来的拓展方向及重点领域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市场竞争格局：分析行业内主要厂商的竞争地位及市场份额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</a:t>
            </a:r>
            <a:endParaRPr altLang="en-US" lang="zh-CN"/>
          </a:p>
        </p:txBody>
      </p:sp>
      <p:sp>
        <p:nvSpPr>
          <p:cNvPr id="10495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人才培养：加强高校、科研机构与企业的合作，提高人才培养质量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人才引进：加大海外留学人才引进力度，吸引更多优秀人才回国发展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人才激励：完善激励机制，提高人才待遇和福利水平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人才交流：加强行业内部人才交流与合作，促进人才流动与共享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行业问题与挑战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行业面临的主要问题</a:t>
            </a:r>
            <a:endParaRPr altLang="en-US" lang="zh-CN"/>
          </a:p>
        </p:txBody>
      </p:sp>
      <p:sp>
        <p:nvSpPr>
          <p:cNvPr id="104966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技术更新迅速，企业需要不断投入研发以保持竞争力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人才短缺，企业需要加强人才培养和引进以支持业务发展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8"/>
            </p:custDataLst>
          </p:nvPr>
        </p:nvSpPr>
        <p:spPr>
          <a:xfrm>
            <a:off x="7912752" y="242462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市场竞争激烈，企业需要提高产品质量和服务水平以吸引客户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9"/>
            </p:custDataLst>
          </p:nvPr>
        </p:nvSpPr>
        <p:spPr>
          <a:xfrm>
            <a:off x="2096504" y="242462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供应链不稳定，原材料短缺和价格上涨给企业带来压力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30"/>
            </p:custDataLst>
          </p:nvPr>
        </p:nvSpPr>
        <p:spPr>
          <a:xfrm>
            <a:off x="5005289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环保法规日益严格，企业需要提高环保意识并采取相应措施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750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行业挑战：技术更新换代快，市场竞争激烈，人才短缺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行业机遇：政府政策支持，市场需求增长，技术创新驱动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行业发展的瓶颈与突破口</a:t>
            </a:r>
            <a:endParaRPr altLang="en-US" lang="zh-CN"/>
          </a:p>
        </p:txBody>
      </p:sp>
      <p:sp>
        <p:nvSpPr>
          <p:cNvPr id="10498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人才短缺：半导体与电子元器件行业面临人才短缺的挑战，需要加强人才培养和引进。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技术创新：随着技术的不断进步，半导体与电子元器件行业需要不断进行技术创新，以满足市场需求。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产业链不完善：半导体与电子元器件行业产业链不完善，需要加强上下游企业的合作与协同。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政策支持：政府需要加大对半导体与电子元器件行业的支持力度，推动行业的发展。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9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5G、物联网等新兴技术推动半导体与电子元器件行业持续发展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半导体与电子元器件行业在新能源、智能制造等领域的拓展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半导体与电子元器件行业在环保、可持续发展方面的挑战与机遇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人工智能、机器学习等技术在半导体与电子元器件行业的应用前景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</a:t>
            </a:r>
            <a:endParaRPr altLang="en-US" lang="zh-CN"/>
          </a:p>
        </p:txBody>
      </p:sp>
      <p:sp>
        <p:nvSpPr>
          <p:cNvPr id="10500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人工智能与物联网技术：实现智能化、互联化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先进制程技术：提高芯片性能，降低功耗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先进封装技术：提高芯片集成度，降低成本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新能源技术：推动半导体行业绿色发展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行业市场拓展策略</a:t>
            </a:r>
            <a:endParaRPr altLang="en-US" lang="zh-CN"/>
          </a:p>
        </p:txBody>
      </p:sp>
      <p:sp>
        <p:nvSpPr>
          <p:cNvPr id="1050086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88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0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2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4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96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98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0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2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04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6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08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0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2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4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6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18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0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22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拓展新市场：积极开拓国内外市场，扩大市场份额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品牌建设：加强品牌宣传和推广，提高品牌知名度和美誉度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合作共赢：加强与产业链上下游企业的合作，实现共赢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创新产品：加大研发投入，推出具有竞争力的新产品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行业人才培养与引进计划</a:t>
            </a:r>
            <a:endParaRPr altLang="en-US" lang="zh-CN"/>
          </a:p>
        </p:txBody>
      </p:sp>
      <p:sp>
        <p:nvSpPr>
          <p:cNvPr id="10501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培养计划：加强高校、科研机构与企业的合作，培养高素质的半导体与电子元器件行业人才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培训计划：定期举办培训班，提高从业人员的专业技能和素质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激励机制：建立完善的激励机制，激发人才的创新精神和创造力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引进计划：通过优惠政策吸引国内外优秀人才，提高行业整体水平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政策建议与措施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政策支持建议</a:t>
            </a:r>
            <a:endParaRPr altLang="en-US" lang="zh-CN"/>
          </a:p>
        </p:txBody>
      </p:sp>
      <p:sp>
        <p:nvSpPr>
          <p:cNvPr id="10503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加大财政支持力度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推动产学研合作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加强人才培养与引进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优化税收政策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政策实施措施与效果评估</a:t>
            </a:r>
            <a:endParaRPr altLang="en-US" lang="zh-CN"/>
          </a:p>
        </p:txBody>
      </p:sp>
      <p:sp>
        <p:nvSpPr>
          <p:cNvPr id="1050400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2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04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政策实施措施：加强政策宣传和培训，提高政策认知度和执行力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8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0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效果评估：对政策实施效果进行定期评估，及时发现问题并采取改进措施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4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6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政策调整建议：根据效果评估结果，提出政策调整建议，不断完善政策体系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0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2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行业反馈与建议：收集行业反馈意见，针对行业需求提出政策建议，促进政策与行业发展的良性互动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政策调整方向与重点任务</a:t>
            </a:r>
            <a:endParaRPr altLang="en-US" lang="zh-CN"/>
          </a:p>
        </p:txBody>
      </p:sp>
      <p:sp>
        <p:nvSpPr>
          <p:cNvPr id="105046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加大研发投入，提高自主创新能力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6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推动产业升级，促进高质量发展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7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加强人才培养，建设高素质人才队伍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8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深化国际合作，推动全球半导体产业协同发展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工作总结结论</a:t>
            </a:r>
            <a:endParaRPr altLang="en-US" lang="zh-CN"/>
          </a:p>
        </p:txBody>
      </p:sp>
      <p:sp>
        <p:nvSpPr>
          <p:cNvPr id="10506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市场需求：市场需求将继续增长，但也需要关注市场变化和客户需求的变化。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行业趋势：半导体与电子元器件行业将继续保持快速增长，但竞争也将更加激烈。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技术创新：技术创新是行业发展的关键，需要不断投入研发，提高产品质量和性能。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产业链合作：产业链上下游企业需要加强合作，共同推动行业的发展。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对未来工作的建议与展望</a:t>
            </a:r>
            <a:endParaRPr altLang="en-US" lang="zh-CN"/>
          </a:p>
        </p:txBody>
      </p:sp>
      <p:sp>
        <p:nvSpPr>
          <p:cNvPr id="10506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加强技术创新，提高产品质量和竞争力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拓展市场渠道，扩大市场份额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加强人才培养和引进，提高企业核心竞争力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推动行业合作与交流，促进产业链协同发展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73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73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73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8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43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64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2023-12-17T17:15:27Z</dcterms:created>
  <dcterms:modified xsi:type="dcterms:W3CDTF">2023-12-17T17:15:27Z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fbbdb54c37f94e2da73929eb03642502_21</vt:lpwstr>
  </property>
</Properties>
</file>