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383" r:id="rId1"/>
    <p:sldMasterId id="2147491420" r:id="rId2"/>
  </p:sldMasterIdLst>
  <p:notesMasterIdLst>
    <p:notesMasterId r:id="rId3"/>
  </p:notesMasterIdLst>
  <p:sldIdLst>
    <p:sldId id="3839" r:id="rId4"/>
    <p:sldId id="3842" r:id="rId5"/>
    <p:sldId id="3845" r:id="rId6"/>
    <p:sldId id="3848" r:id="rId7"/>
    <p:sldId id="3854" r:id="rId9"/>
    <p:sldId id="3857" r:id="rId10"/>
    <p:sldId id="3860" r:id="rId11"/>
    <p:sldId id="3863" r:id="rId12"/>
    <p:sldId id="3869" r:id="rId14"/>
    <p:sldId id="3872" r:id="rId15"/>
    <p:sldId id="3875" r:id="rId16"/>
    <p:sldId id="3878" r:id="rId17"/>
    <p:sldId id="3884" r:id="rId19"/>
    <p:sldId id="3887" r:id="rId20"/>
    <p:sldId id="3890" r:id="rId21"/>
    <p:sldId id="3893" r:id="rId22"/>
    <p:sldId id="3896" r:id="rId23"/>
    <p:sldId id="3902" r:id="rId25"/>
    <p:sldId id="3905" r:id="rId26"/>
    <p:sldId id="3908" r:id="rId27"/>
    <p:sldId id="3911" r:id="rId28"/>
    <p:sldId id="3917" r:id="rId30"/>
    <p:sldId id="3920" r:id="rId31"/>
    <p:sldId id="3923" r:id="rId32"/>
    <p:sldId id="3926" r:id="rId33"/>
    <p:sldId id="3932" r:id="rId35"/>
    <p:sldId id="3935" r:id="rId36"/>
    <p:sldId id="3938" r:id="rId37"/>
    <p:sldId id="3941" r:id="rId38"/>
    <p:sldId id="3944" r:id="rId3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tableStyles" Target="tableStyles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384" r:id="rId1"/>
    <p:sldLayoutId id="2147491385" r:id="rId2"/>
    <p:sldLayoutId id="2147491386" r:id="rId3"/>
    <p:sldLayoutId id="2147491387" r:id="rId4"/>
    <p:sldLayoutId id="2147491388" r:id="rId5"/>
    <p:sldLayoutId id="2147491389" r:id="rId6"/>
    <p:sldLayoutId id="2147491390" r:id="rId7"/>
    <p:sldLayoutId id="2147491391" r:id="rId8"/>
    <p:sldLayoutId id="2147491392" r:id="rId9"/>
    <p:sldLayoutId id="2147491393" r:id="rId10"/>
    <p:sldLayoutId id="214749139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421" r:id="rId1"/>
    <p:sldLayoutId id="2147491422" r:id="rId2"/>
    <p:sldLayoutId id="2147491423" r:id="rId3"/>
    <p:sldLayoutId id="2147491424" r:id="rId4"/>
    <p:sldLayoutId id="2147491425" r:id="rId5"/>
    <p:sldLayoutId id="2147491426" r:id="rId6"/>
    <p:sldLayoutId id="2147491427" r:id="rId7"/>
    <p:sldLayoutId id="2147491428" r:id="rId8"/>
    <p:sldLayoutId id="2147491429" r:id="rId9"/>
    <p:sldLayoutId id="2147491430" r:id="rId10"/>
    <p:sldLayoutId id="214749143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tags" Target="../tags/tag184.xml"/><Relationship Id="rId14" Type="http://schemas.openxmlformats.org/officeDocument/2006/relationships/tags" Target="../tags/tag185.xml"/><Relationship Id="rId15" Type="http://schemas.openxmlformats.org/officeDocument/2006/relationships/tags" Target="../tags/tag186.xml"/><Relationship Id="rId16" Type="http://schemas.openxmlformats.org/officeDocument/2006/relationships/tags" Target="../tags/tag187.xml"/><Relationship Id="rId17" Type="http://schemas.openxmlformats.org/officeDocument/2006/relationships/tags" Target="../tags/tag188.xml"/><Relationship Id="rId18" Type="http://schemas.openxmlformats.org/officeDocument/2006/relationships/tags" Target="../tags/tag189.xml"/><Relationship Id="rId19" Type="http://schemas.openxmlformats.org/officeDocument/2006/relationships/tags" Target="../tags/tag190.xml"/><Relationship Id="rId20" Type="http://schemas.openxmlformats.org/officeDocument/2006/relationships/tags" Target="../tags/tag191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tags" Target="../tags/tag204.xml"/><Relationship Id="rId14" Type="http://schemas.openxmlformats.org/officeDocument/2006/relationships/tags" Target="../tags/tag205.xml"/><Relationship Id="rId1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tags" Target="../tags/tag227.xml"/><Relationship Id="rId14" Type="http://schemas.openxmlformats.org/officeDocument/2006/relationships/tags" Target="../tags/tag228.xml"/><Relationship Id="rId15" Type="http://schemas.openxmlformats.org/officeDocument/2006/relationships/tags" Target="../tags/tag229.xml"/><Relationship Id="rId16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tags" Target="../tags/tag281.xml"/><Relationship Id="rId14" Type="http://schemas.openxmlformats.org/officeDocument/2006/relationships/tags" Target="../tags/tag282.xml"/><Relationship Id="rId15" Type="http://schemas.openxmlformats.org/officeDocument/2006/relationships/tags" Target="../tags/tag283.xml"/><Relationship Id="rId16" Type="http://schemas.openxmlformats.org/officeDocument/2006/relationships/tags" Target="../tags/tag284.xml"/><Relationship Id="rId17" Type="http://schemas.openxmlformats.org/officeDocument/2006/relationships/tags" Target="../tags/tag285.xml"/><Relationship Id="rId18" Type="http://schemas.openxmlformats.org/officeDocument/2006/relationships/tags" Target="../tags/tag286.xml"/><Relationship Id="rId19" Type="http://schemas.openxmlformats.org/officeDocument/2006/relationships/tags" Target="../tags/tag287.xml"/><Relationship Id="rId20" Type="http://schemas.openxmlformats.org/officeDocument/2006/relationships/tags" Target="../tags/tag288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tags" Target="../tags/tag347.xml"/><Relationship Id="rId10" Type="http://schemas.openxmlformats.org/officeDocument/2006/relationships/tags" Target="../tags/tag348.xml"/><Relationship Id="rId11" Type="http://schemas.openxmlformats.org/officeDocument/2006/relationships/tags" Target="../tags/tag349.xml"/><Relationship Id="rId12" Type="http://schemas.openxmlformats.org/officeDocument/2006/relationships/tags" Target="../tags/tag350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tags" Target="../tags/tag363.xml"/><Relationship Id="rId6" Type="http://schemas.openxmlformats.org/officeDocument/2006/relationships/tags" Target="../tags/tag364.xml"/><Relationship Id="rId7" Type="http://schemas.openxmlformats.org/officeDocument/2006/relationships/tags" Target="../tags/tag365.xml"/><Relationship Id="rId8" Type="http://schemas.openxmlformats.org/officeDocument/2006/relationships/tags" Target="../tags/tag366.xml"/><Relationship Id="rId9" Type="http://schemas.openxmlformats.org/officeDocument/2006/relationships/tags" Target="../tags/tag367.xml"/><Relationship Id="rId10" Type="http://schemas.openxmlformats.org/officeDocument/2006/relationships/tags" Target="../tags/tag368.xml"/><Relationship Id="rId11" Type="http://schemas.openxmlformats.org/officeDocument/2006/relationships/tags" Target="../tags/tag369.xml"/><Relationship Id="rId12" Type="http://schemas.openxmlformats.org/officeDocument/2006/relationships/tags" Target="../tags/tag370.xml"/><Relationship Id="rId13" Type="http://schemas.openxmlformats.org/officeDocument/2006/relationships/tags" Target="../tags/tag371.xml"/><Relationship Id="rId14" Type="http://schemas.openxmlformats.org/officeDocument/2006/relationships/tags" Target="../tags/tag372.xml"/><Relationship Id="rId15" Type="http://schemas.openxmlformats.org/officeDocument/2006/relationships/tags" Target="../tags/tag373.xml"/><Relationship Id="rId16" Type="http://schemas.openxmlformats.org/officeDocument/2006/relationships/tags" Target="../tags/tag374.xml"/><Relationship Id="rId17" Type="http://schemas.openxmlformats.org/officeDocument/2006/relationships/tags" Target="../tags/tag375.xml"/><Relationship Id="rId18" Type="http://schemas.openxmlformats.org/officeDocument/2006/relationships/tags" Target="../tags/tag376.xml"/><Relationship Id="rId19" Type="http://schemas.openxmlformats.org/officeDocument/2006/relationships/tags" Target="../tags/tag377.xml"/><Relationship Id="rId20" Type="http://schemas.openxmlformats.org/officeDocument/2006/relationships/tags" Target="../tags/tag378.xml"/><Relationship Id="rId21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2024年电信与网络通信行业工作总结及展望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2024年工作总结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行业概述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技术发展与趋势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市场拓展与合作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政策法规与监管环境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行业概述</a:t>
            </a:r>
            <a:endParaRPr altLang="en-US" dirty="0" lang="zh-CN"/>
          </a:p>
        </p:txBody>
      </p:sp>
      <p:sp>
        <p:nvSpPr>
          <p:cNvPr id="1049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电信与网络通信行业定义</a:t>
            </a:r>
            <a:endParaRPr altLang="en-US" lang="zh-CN"/>
          </a:p>
        </p:txBody>
      </p:sp>
      <p:sp>
        <p:nvSpPr>
          <p:cNvPr id="1049112" name="圆角矩形 30"/>
          <p:cNvSpPr/>
          <p:nvPr>
            <p:custDataLst>
              <p:tags r:id="rId1"/>
            </p:custDataLst>
          </p:nvPr>
        </p:nvSpPr>
        <p:spPr>
          <a:xfrm>
            <a:off x="2359447" y="1364400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114" name="圆角矩形 65"/>
          <p:cNvSpPr/>
          <p:nvPr>
            <p:custDataLst>
              <p:tags r:id="rId2"/>
            </p:custDataLst>
          </p:nvPr>
        </p:nvSpPr>
        <p:spPr>
          <a:xfrm>
            <a:off x="2359447" y="2600716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116" name="圆角矩形 72"/>
          <p:cNvSpPr/>
          <p:nvPr>
            <p:custDataLst>
              <p:tags r:id="rId3"/>
            </p:custDataLst>
          </p:nvPr>
        </p:nvSpPr>
        <p:spPr>
          <a:xfrm>
            <a:off x="2359447" y="3837031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118" name="圆角矩形 78"/>
          <p:cNvSpPr/>
          <p:nvPr>
            <p:custDataLst>
              <p:tags r:id="rId4"/>
            </p:custDataLst>
          </p:nvPr>
        </p:nvSpPr>
        <p:spPr>
          <a:xfrm>
            <a:off x="2359447" y="5073347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120" name="圆角矩形 35"/>
          <p:cNvSpPr/>
          <p:nvPr>
            <p:custDataLst>
              <p:tags r:id="rId5"/>
            </p:custDataLst>
          </p:nvPr>
        </p:nvSpPr>
        <p:spPr>
          <a:xfrm>
            <a:off x="1965497" y="1572567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22" name="圆角矩形 35"/>
          <p:cNvSpPr/>
          <p:nvPr>
            <p:custDataLst>
              <p:tags r:id="rId6"/>
            </p:custDataLst>
          </p:nvPr>
        </p:nvSpPr>
        <p:spPr>
          <a:xfrm>
            <a:off x="1965497" y="5281514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24" name="圆角矩形 35"/>
          <p:cNvSpPr/>
          <p:nvPr>
            <p:custDataLst>
              <p:tags r:id="rId7"/>
            </p:custDataLst>
          </p:nvPr>
        </p:nvSpPr>
        <p:spPr>
          <a:xfrm>
            <a:off x="1965497" y="4045198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26" name="圆角矩形 35"/>
          <p:cNvSpPr/>
          <p:nvPr>
            <p:custDataLst>
              <p:tags r:id="rId8"/>
            </p:custDataLst>
          </p:nvPr>
        </p:nvSpPr>
        <p:spPr>
          <a:xfrm>
            <a:off x="1965497" y="2808882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28" name="文本框 4"/>
          <p:cNvSpPr txBox="1"/>
          <p:nvPr>
            <p:custDataLst>
              <p:tags r:id="rId9"/>
            </p:custDataLst>
          </p:nvPr>
        </p:nvSpPr>
        <p:spPr>
          <a:xfrm>
            <a:off x="4307558" y="1419613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电信行业定义：电信行业是指提供电信服务的行业，包括固定电话、移动电话、宽带接入等业务。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130" name="文本框 5"/>
          <p:cNvSpPr txBox="1"/>
          <p:nvPr>
            <p:custDataLst>
              <p:tags r:id="rId10"/>
            </p:custDataLst>
          </p:nvPr>
        </p:nvSpPr>
        <p:spPr>
          <a:xfrm>
            <a:off x="4307558" y="2655928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网络通信行业定义：网络通信行业是指提供网络通信服务的行业，包括互联网接入、数据传输、云计算、物联网等业务。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132" name="文本框 6"/>
          <p:cNvSpPr txBox="1"/>
          <p:nvPr>
            <p:custDataLst>
              <p:tags r:id="rId11"/>
            </p:custDataLst>
          </p:nvPr>
        </p:nvSpPr>
        <p:spPr>
          <a:xfrm>
            <a:off x="4307558" y="3892244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行业特点：电信与网络通信行业具有技术更新快、竞争激烈、市场需求多样化等特点。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134" name="文本框 8"/>
          <p:cNvSpPr txBox="1"/>
          <p:nvPr>
            <p:custDataLst>
              <p:tags r:id="rId12"/>
            </p:custDataLst>
          </p:nvPr>
        </p:nvSpPr>
        <p:spPr>
          <a:xfrm>
            <a:off x="4307558" y="5128560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行业发展趋势：随着5G、物联网、云计算等技术的不断发展，电信与网络通信行业将迎来更多的发展机遇和挑战。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行业规模及增长趋势</a:t>
            </a:r>
            <a:endParaRPr altLang="en-US" lang="zh-CN"/>
          </a:p>
        </p:txBody>
      </p:sp>
      <p:sp>
        <p:nvSpPr>
          <p:cNvPr id="104917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行业规模：2024年电信与网络通信行业规模及构成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增长趋势：过去几年的增长率及未来预测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行业发展趋势：新技术、新应用、新模式等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行业面临的挑战：竞争激烈、技术更新换代等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主要参与者及竞争格局</a:t>
            </a:r>
            <a:endParaRPr altLang="en-US" lang="zh-CN"/>
          </a:p>
        </p:txBody>
      </p:sp>
      <p:sp>
        <p:nvSpPr>
          <p:cNvPr id="1049232" name="任意多边形 20"/>
          <p:cNvSpPr/>
          <p:nvPr>
            <p:custDataLst>
              <p:tags r:id="rId1"/>
            </p:custDataLst>
          </p:nvPr>
        </p:nvSpPr>
        <p:spPr>
          <a:xfrm rot="2700000">
            <a:off x="4191283" y="1363741"/>
            <a:ext cx="1291841" cy="129408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3833407" y="3112917"/>
            <a:ext cx="2009347" cy="306466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主要参与者：电信运营商、设备制造商、内容提供商等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矩形 42"/>
          <p:cNvSpPr/>
          <p:nvPr>
            <p:custDataLst>
              <p:tags r:id="rId3"/>
            </p:custDataLst>
          </p:nvPr>
        </p:nvSpPr>
        <p:spPr>
          <a:xfrm>
            <a:off x="3966540" y="2732633"/>
            <a:ext cx="1742901" cy="123424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8" name="任意多边形 18"/>
          <p:cNvSpPr/>
          <p:nvPr>
            <p:custDataLst>
              <p:tags r:id="rId4"/>
            </p:custDataLst>
          </p:nvPr>
        </p:nvSpPr>
        <p:spPr>
          <a:xfrm rot="5400000">
            <a:off x="6708937" y="1363741"/>
            <a:ext cx="1291841" cy="129408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6349743" y="3112917"/>
            <a:ext cx="2009347" cy="306466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竞争格局：各参与者之间的竞争关系、市场份额分布等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43"/>
          <p:cNvSpPr/>
          <p:nvPr>
            <p:custDataLst>
              <p:tags r:id="rId6"/>
            </p:custDataLst>
          </p:nvPr>
        </p:nvSpPr>
        <p:spPr>
          <a:xfrm>
            <a:off x="6482875" y="2732633"/>
            <a:ext cx="1742901" cy="123424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2024年工作总结</a:t>
            </a:r>
            <a:endParaRPr altLang="en-US" dirty="0" lang="zh-CN"/>
          </a:p>
        </p:txBody>
      </p:sp>
      <p:sp>
        <p:nvSpPr>
          <p:cNvPr id="10492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行业主要成就</a:t>
            </a:r>
            <a:endParaRPr altLang="en-US" lang="zh-CN"/>
          </a:p>
        </p:txBody>
      </p:sp>
      <p:sp>
        <p:nvSpPr>
          <p:cNvPr id="104937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5G网络覆盖范围扩大，提升网络速度和稳定性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网络安全技术不断提升，保障用户数据和隐私安全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9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物联网、车联网等新兴领域发展迅速，推动行业创新发展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云计算、大数据、人工智能等技术在电信与网络通信行业得到广泛应用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行业面临挑战及应对措施</a:t>
            </a:r>
            <a:endParaRPr altLang="en-US" lang="zh-CN"/>
          </a:p>
        </p:txBody>
      </p:sp>
      <p:sp>
        <p:nvSpPr>
          <p:cNvPr id="104944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市场竞争与合作：如何应对市场竞争和加强合作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5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行业监管与政策：政策对行业发展的影响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网络安全与保障：如何加强网络安全防护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7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5G网络建设与推广：面临的问题和挑战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行业发展趋势及预测</a:t>
            </a:r>
            <a:endParaRPr altLang="en-US" lang="zh-CN"/>
          </a:p>
        </p:txBody>
      </p:sp>
      <p:sp>
        <p:nvSpPr>
          <p:cNvPr id="1049512" name="矩形 31"/>
          <p:cNvSpPr/>
          <p:nvPr>
            <p:custDataLst>
              <p:tags r:id="rId1"/>
            </p:custDataLst>
          </p:nvPr>
        </p:nvSpPr>
        <p:spPr>
          <a:xfrm>
            <a:off x="3822005" y="1364400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5G网络建设与应用推广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矩形 4"/>
          <p:cNvSpPr/>
          <p:nvPr>
            <p:custDataLst>
              <p:tags r:id="rId2"/>
            </p:custDataLst>
          </p:nvPr>
        </p:nvSpPr>
        <p:spPr>
          <a:xfrm>
            <a:off x="3822005" y="2186752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云计算、大数据、人工智能等新技术在电信与网络通信行业的应用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矩形 5"/>
          <p:cNvSpPr/>
          <p:nvPr>
            <p:custDataLst>
              <p:tags r:id="rId3"/>
            </p:custDataLst>
          </p:nvPr>
        </p:nvSpPr>
        <p:spPr>
          <a:xfrm>
            <a:off x="3822005" y="3009105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物联网、边缘计算等新兴技术的发展趋势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矩形 7"/>
          <p:cNvSpPr/>
          <p:nvPr>
            <p:custDataLst>
              <p:tags r:id="rId4"/>
            </p:custDataLst>
          </p:nvPr>
        </p:nvSpPr>
        <p:spPr>
          <a:xfrm>
            <a:off x="3822005" y="3831457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网络安全与隐私保护的挑战与应对措施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矩形 3"/>
          <p:cNvSpPr/>
          <p:nvPr>
            <p:custDataLst>
              <p:tags r:id="rId5"/>
            </p:custDataLst>
          </p:nvPr>
        </p:nvSpPr>
        <p:spPr>
          <a:xfrm>
            <a:off x="3822005" y="4653810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行业监管政策的变化及影响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矩形 6"/>
          <p:cNvSpPr/>
          <p:nvPr>
            <p:custDataLst>
              <p:tags r:id="rId6"/>
            </p:custDataLst>
          </p:nvPr>
        </p:nvSpPr>
        <p:spPr>
          <a:xfrm>
            <a:off x="3822005" y="5476162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未来几年行业发展的重点方向和预测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技术发展与趋势</a:t>
            </a:r>
            <a:endParaRPr altLang="en-US" dirty="0" lang="zh-CN"/>
          </a:p>
        </p:txBody>
      </p:sp>
      <p:sp>
        <p:nvSpPr>
          <p:cNvPr id="10495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5G技术发展与应用</a:t>
            </a:r>
            <a:endParaRPr altLang="en-US" lang="zh-CN"/>
          </a:p>
        </p:txBody>
      </p:sp>
      <p:sp>
        <p:nvSpPr>
          <p:cNvPr id="1049652" name="圆角矩形 3"/>
          <p:cNvSpPr/>
          <p:nvPr>
            <p:custDataLst>
              <p:tags r:id="rId1"/>
            </p:custDataLst>
          </p:nvPr>
        </p:nvSpPr>
        <p:spPr>
          <a:xfrm rot="16200000">
            <a:off x="5702418" y="-2489057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圆角矩形 4"/>
          <p:cNvSpPr/>
          <p:nvPr>
            <p:custDataLst>
              <p:tags r:id="rId2"/>
            </p:custDataLst>
          </p:nvPr>
        </p:nvSpPr>
        <p:spPr>
          <a:xfrm rot="16200000">
            <a:off x="514912" y="2699097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6" name="圆角矩形 5"/>
          <p:cNvSpPr/>
          <p:nvPr>
            <p:custDataLst>
              <p:tags r:id="rId3"/>
            </p:custDataLst>
          </p:nvPr>
        </p:nvSpPr>
        <p:spPr>
          <a:xfrm rot="16200000">
            <a:off x="5702418" y="-3491314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圆角矩形 6"/>
          <p:cNvSpPr/>
          <p:nvPr>
            <p:custDataLst>
              <p:tags r:id="rId4"/>
            </p:custDataLst>
          </p:nvPr>
        </p:nvSpPr>
        <p:spPr>
          <a:xfrm rot="16200000">
            <a:off x="514912" y="1696192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60" name="圆角矩形 11"/>
          <p:cNvSpPr/>
          <p:nvPr>
            <p:custDataLst>
              <p:tags r:id="rId5"/>
            </p:custDataLst>
          </p:nvPr>
        </p:nvSpPr>
        <p:spPr>
          <a:xfrm rot="16200000">
            <a:off x="5702418" y="-483895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圆角矩形 12"/>
          <p:cNvSpPr/>
          <p:nvPr>
            <p:custDataLst>
              <p:tags r:id="rId6"/>
            </p:custDataLst>
          </p:nvPr>
        </p:nvSpPr>
        <p:spPr>
          <a:xfrm rot="16200000">
            <a:off x="514912" y="4704259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4" name="圆角矩形 9"/>
          <p:cNvSpPr/>
          <p:nvPr>
            <p:custDataLst>
              <p:tags r:id="rId7"/>
            </p:custDataLst>
          </p:nvPr>
        </p:nvSpPr>
        <p:spPr>
          <a:xfrm rot="16200000">
            <a:off x="5702418" y="-1486152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圆角矩形 10"/>
          <p:cNvSpPr/>
          <p:nvPr>
            <p:custDataLst>
              <p:tags r:id="rId8"/>
            </p:custDataLst>
          </p:nvPr>
        </p:nvSpPr>
        <p:spPr>
          <a:xfrm rot="16200000">
            <a:off x="514912" y="3701354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68" name="圆角矩形 7"/>
          <p:cNvSpPr/>
          <p:nvPr>
            <p:custDataLst>
              <p:tags r:id="rId9"/>
            </p:custDataLst>
          </p:nvPr>
        </p:nvSpPr>
        <p:spPr>
          <a:xfrm rot="16200000">
            <a:off x="5702418" y="517714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圆角矩形 8"/>
          <p:cNvSpPr/>
          <p:nvPr>
            <p:custDataLst>
              <p:tags r:id="rId10"/>
            </p:custDataLst>
          </p:nvPr>
        </p:nvSpPr>
        <p:spPr>
          <a:xfrm rot="16200000">
            <a:off x="514912" y="5705868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2" name="文本框 14"/>
          <p:cNvSpPr txBox="1"/>
          <p:nvPr>
            <p:custDataLst>
              <p:tags r:id="rId11"/>
            </p:custDataLst>
          </p:nvPr>
        </p:nvSpPr>
        <p:spPr>
          <a:xfrm>
            <a:off x="1280048" y="5383228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5G技术的挑战与未来发展：频谱资源、设备兼容性、安全问题等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674" name="文本框 15"/>
          <p:cNvSpPr txBox="1"/>
          <p:nvPr>
            <p:custDataLst>
              <p:tags r:id="rId12"/>
            </p:custDataLst>
          </p:nvPr>
        </p:nvSpPr>
        <p:spPr>
          <a:xfrm>
            <a:off x="1280696" y="3377418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5G技术应用场景：智慧城市、智能制造、智慧医疗等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676" name="文本框 16"/>
          <p:cNvSpPr txBox="1"/>
          <p:nvPr>
            <p:custDataLst>
              <p:tags r:id="rId13"/>
            </p:custDataLst>
          </p:nvPr>
        </p:nvSpPr>
        <p:spPr>
          <a:xfrm>
            <a:off x="1280048" y="4380971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5G技术对行业的影响：提升网络速度、降低延迟、增加容量等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678" name="文本框 17"/>
          <p:cNvSpPr txBox="1"/>
          <p:nvPr>
            <p:custDataLst>
              <p:tags r:id="rId14"/>
            </p:custDataLst>
          </p:nvPr>
        </p:nvSpPr>
        <p:spPr>
          <a:xfrm>
            <a:off x="1280696" y="1372256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5G技术概述：定义、特点及优势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680" name="文本框 18"/>
          <p:cNvSpPr txBox="1"/>
          <p:nvPr>
            <p:custDataLst>
              <p:tags r:id="rId15"/>
            </p:custDataLst>
          </p:nvPr>
        </p:nvSpPr>
        <p:spPr>
          <a:xfrm>
            <a:off x="1280048" y="2375809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5G技术发展历程：从4G到5G的演进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物联网技术发展与应用</a:t>
            </a:r>
            <a:endParaRPr altLang="en-US" lang="zh-CN"/>
          </a:p>
        </p:txBody>
      </p:sp>
      <p:sp>
        <p:nvSpPr>
          <p:cNvPr id="104971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物联网技术的定义与概念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物联网技术的发展历程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物联网技术的应用场景与案例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物联网技术的未来发展趋势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云计算技术发展与应用</a:t>
            </a:r>
            <a:endParaRPr altLang="en-US" lang="zh-CN"/>
          </a:p>
        </p:txBody>
      </p:sp>
      <p:sp>
        <p:nvSpPr>
          <p:cNvPr id="104977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云计算技术的定义与特点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8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云计算技术的发展历程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9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云计算技术在电信与网络通信行业的应用现状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9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云计算技术对行业发展的影响与趋势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大数据技术发展与应用</a:t>
            </a:r>
            <a:endParaRPr altLang="en-US" lang="zh-CN"/>
          </a:p>
        </p:txBody>
      </p:sp>
      <p:sp>
        <p:nvSpPr>
          <p:cNvPr id="104983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4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5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大数据技术对电信与网络通信行业的影响和作用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5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大数据技术的未来发展趋势和展望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5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大数据技术的定义、特点和发展历程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6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大数据技术在电信与网络通信行业的应用场景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市场拓展与合作</a:t>
            </a:r>
            <a:endParaRPr altLang="en-US" dirty="0" lang="zh-CN"/>
          </a:p>
        </p:txBody>
      </p:sp>
      <p:sp>
        <p:nvSpPr>
          <p:cNvPr id="1049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国内外市场拓展策略及效果</a:t>
            </a:r>
            <a:endParaRPr altLang="en-US" lang="zh-CN"/>
          </a:p>
        </p:txBody>
      </p:sp>
      <p:sp>
        <p:nvSpPr>
          <p:cNvPr id="1049990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0000"/>
          </a:bodyPr>
          <a:p>
            <a:r>
              <a:rPr altLang="en-US" lang="zh-CN"/>
              <a:t>国内市场拓展策略：通过与各大运营商合作，扩大市场份额，提高品牌知名度</a:t>
            </a:r>
            <a:endParaRPr altLang="en-US" lang="zh-CN"/>
          </a:p>
          <a:p>
            <a:r>
              <a:rPr altLang="en-US" lang="zh-CN"/>
              <a:t>国外市场拓展策略：参加国际展会、拓展海外渠道，与当地运营商合作，拓展海外市场</a:t>
            </a:r>
            <a:endParaRPr altLang="en-US" lang="zh-CN"/>
          </a:p>
          <a:p>
            <a:r>
              <a:rPr altLang="en-US" lang="zh-CN"/>
              <a:t>拓展效果：国内市场份额稳步提升，品牌知名度不断提高；海外市场拓展取得初步成效，为未来发展奠定基础  我正在写一份主题为“2024年电信与网络通信行业工作总结及展望”的PPT,现在准备介绍“技术创新与研发”,请帮我生成“技术创新成果及未来研发方向”为标题的内容 技术创新成果及未来研发方向</a:t>
            </a:r>
            <a:endParaRPr altLang="en-US" lang="zh-CN"/>
          </a:p>
          <a:p>
            <a:pPr lvl="1"/>
            <a:r>
              <a:rPr altLang="en-US" lang="zh-CN"/>
              <a:t>我正在写一份主题为“2024年电信与网络通信行业工作总结及展望”的PPT,现在准备介绍“技术创新与研发”,请帮我生成“技术创新成果及未来研发方向”为标题的内容</a:t>
            </a:r>
            <a:endParaRPr altLang="en-US" lang="zh-CN"/>
          </a:p>
          <a:p>
            <a:pPr lvl="1"/>
            <a:r>
              <a:rPr altLang="en-US" lang="zh-CN"/>
              <a:t>技术创新成果及未来研发方向</a:t>
            </a:r>
            <a:endParaRPr altLang="en-US" lang="zh-CN"/>
          </a:p>
          <a:p>
            <a:r>
              <a:rPr altLang="en-US" lang="zh-CN"/>
              <a:t>技术创新成果：5G、物联网、云计算等新技术在电信与网络通信行业的应用与创新</a:t>
            </a:r>
            <a:endParaRPr altLang="en-US" lang="zh-CN"/>
          </a:p>
          <a:p>
            <a:r>
              <a:rPr altLang="en-US" lang="zh-CN"/>
              <a:t>未来研发方向：人工智能、区块链等前沿技术在电信与网络通信行业的应用与发展趋势</a:t>
            </a:r>
            <a:endParaRPr altLang="en-US" lang="zh-CN"/>
          </a:p>
          <a:p>
            <a:r>
              <a:rPr altLang="en-US" lang="zh-CN"/>
              <a:t>技术创新成果对行业发展的影响：提高行业技术水平，推动行业转型升级，提升企业竞争力</a:t>
            </a:r>
            <a:endParaRPr altLang="en-US" lang="zh-CN"/>
          </a:p>
          <a:p>
            <a:r>
              <a:rPr altLang="en-US" lang="zh-CN"/>
              <a:t>未来研发方向对行业发展的意义：引领行业未来发展方向，推动行业持续创新发展，为企业创造更多商业价值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行业合作模式及案例分析</a:t>
            </a:r>
            <a:endParaRPr altLang="en-US" lang="zh-CN"/>
          </a:p>
        </p:txBody>
      </p:sp>
      <p:sp>
        <p:nvSpPr>
          <p:cNvPr id="1050028" name="任意多边形 35"/>
          <p:cNvSpPr/>
          <p:nvPr>
            <p:custDataLst>
              <p:tags r:id="rId1"/>
            </p:custDataLst>
          </p:nvPr>
        </p:nvSpPr>
        <p:spPr>
          <a:xfrm>
            <a:off x="838200" y="1491037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030" name="任意多边形 39"/>
          <p:cNvSpPr/>
          <p:nvPr>
            <p:custDataLst>
              <p:tags r:id="rId2"/>
            </p:custDataLst>
          </p:nvPr>
        </p:nvSpPr>
        <p:spPr>
          <a:xfrm>
            <a:off x="917974" y="1577510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29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169397" y="1791865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032" name="正文"/>
          <p:cNvSpPr txBox="1"/>
          <p:nvPr>
            <p:custDataLst>
              <p:tags r:id="rId4"/>
            </p:custDataLst>
          </p:nvPr>
        </p:nvSpPr>
        <p:spPr>
          <a:xfrm>
            <a:off x="2422117" y="1563503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行业合作模式：介绍电信与网络通信行业的合作模式，包括产业链上下游合作、跨界合作、国际合作等。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034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1137811" y="1559850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0036" name="任意多边形 45"/>
          <p:cNvSpPr/>
          <p:nvPr>
            <p:custDataLst>
              <p:tags r:id="rId6"/>
            </p:custDataLst>
          </p:nvPr>
        </p:nvSpPr>
        <p:spPr>
          <a:xfrm>
            <a:off x="838200" y="2677300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038" name="任意多边形 46"/>
          <p:cNvSpPr/>
          <p:nvPr>
            <p:custDataLst>
              <p:tags r:id="rId7"/>
            </p:custDataLst>
          </p:nvPr>
        </p:nvSpPr>
        <p:spPr>
          <a:xfrm>
            <a:off x="917974" y="2763773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1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2169397" y="2978128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040" name="正文"/>
          <p:cNvSpPr txBox="1"/>
          <p:nvPr>
            <p:custDataLst>
              <p:tags r:id="rId9"/>
            </p:custDataLst>
          </p:nvPr>
        </p:nvSpPr>
        <p:spPr>
          <a:xfrm>
            <a:off x="2422117" y="2749766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案例分析：列举几个成功的行业合作案例，分析其合作模式、合作成果及对行业发展的影响。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042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1137811" y="2746113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0044" name="任意多边形 51"/>
          <p:cNvSpPr/>
          <p:nvPr>
            <p:custDataLst>
              <p:tags r:id="rId11"/>
            </p:custDataLst>
          </p:nvPr>
        </p:nvSpPr>
        <p:spPr>
          <a:xfrm>
            <a:off x="838200" y="3863563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046" name="任意多边形 52"/>
          <p:cNvSpPr/>
          <p:nvPr>
            <p:custDataLst>
              <p:tags r:id="rId12"/>
            </p:custDataLst>
          </p:nvPr>
        </p:nvSpPr>
        <p:spPr>
          <a:xfrm>
            <a:off x="917974" y="3950036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3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2169397" y="4164391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048" name="正文"/>
          <p:cNvSpPr txBox="1"/>
          <p:nvPr>
            <p:custDataLst>
              <p:tags r:id="rId14"/>
            </p:custDataLst>
          </p:nvPr>
        </p:nvSpPr>
        <p:spPr>
          <a:xfrm>
            <a:off x="2422117" y="3936029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 fontScale="94444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合作挑战与机遇：分析当前电信与网络通信行业合作面临的挑战，如技术更新换代快、市场竞争激烈等，同时探讨行业合作带来的机遇，如推动技术创新、拓展市场空间等。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050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1137811" y="3932376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0052" name="任意多边形 57"/>
          <p:cNvSpPr/>
          <p:nvPr>
            <p:custDataLst>
              <p:tags r:id="rId16"/>
            </p:custDataLst>
          </p:nvPr>
        </p:nvSpPr>
        <p:spPr>
          <a:xfrm>
            <a:off x="838200" y="5049826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054" name="任意多边形 58"/>
          <p:cNvSpPr/>
          <p:nvPr>
            <p:custDataLst>
              <p:tags r:id="rId17"/>
            </p:custDataLst>
          </p:nvPr>
        </p:nvSpPr>
        <p:spPr>
          <a:xfrm>
            <a:off x="917974" y="5136298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5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169397" y="5350654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056" name="正文"/>
          <p:cNvSpPr txBox="1"/>
          <p:nvPr>
            <p:custDataLst>
              <p:tags r:id="rId19"/>
            </p:custDataLst>
          </p:nvPr>
        </p:nvSpPr>
        <p:spPr>
          <a:xfrm>
            <a:off x="2422117" y="5122292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未来展望：展望未来电信与网络通信行业的发展趋势，探讨行业合作模式的发展方向和前景。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058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1137811" y="5118639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未来市场拓展方向及预测</a:t>
            </a:r>
            <a:endParaRPr altLang="en-US" lang="zh-CN"/>
          </a:p>
        </p:txBody>
      </p:sp>
      <p:sp>
        <p:nvSpPr>
          <p:cNvPr id="105009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9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物联网和边缘计算的发展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5G技术的普及和应用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云计算和大数据的融合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人工智能和机器学习的应用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政策法规与监管环境</a:t>
            </a:r>
            <a:endParaRPr altLang="en-US" dirty="0" lang="zh-CN"/>
          </a:p>
        </p:txBody>
      </p:sp>
      <p:sp>
        <p:nvSpPr>
          <p:cNvPr id="10501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国内外政策法规变化及影响</a:t>
            </a:r>
            <a:endParaRPr altLang="en-US" lang="zh-CN"/>
          </a:p>
        </p:txBody>
      </p:sp>
      <p:sp>
        <p:nvSpPr>
          <p:cNvPr id="105024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4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4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5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5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政策法规对行业的影响：分析国内外政策法规变化对电信与网络通信行业的影响，如促进技术创新、推动行业发展等。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5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企业应对策略：探讨电信与网络通信企业在面对政策法规变化时应采取的应对策略，如加强合规管理、调整业务结构等。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6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国内政策法规变化：介绍国内电信与网络通信行业相关的政策法规的变化，如5G、物联网、云计算等领域的政策调整。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6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国外政策法规变化：介绍国际电信与网络通信行业相关的政策法规的变化，如欧盟的GDPR、美国的《通信正当行为法案》等。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监管环境变化及影响</a:t>
            </a:r>
            <a:endParaRPr altLang="en-US" lang="zh-CN"/>
          </a:p>
        </p:txBody>
      </p:sp>
      <p:sp>
        <p:nvSpPr>
          <p:cNvPr id="105030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0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0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0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0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监管环境变化：分析政策法规对电信与网络通信行业的影响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1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政策法规概述：介绍相关政策法规及其背景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1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行业监管趋势：探讨未来监管环境的发展趋势和影响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1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企业应对策略：提出企业应对监管环境变化的策略和建议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企业合规管理策略及建议</a:t>
            </a:r>
            <a:endParaRPr altLang="en-US" lang="zh-CN"/>
          </a:p>
        </p:txBody>
      </p:sp>
      <p:sp>
        <p:nvSpPr>
          <p:cNvPr id="105035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遵守法律法规：确保企业运营符合国家法律法规要求，避免违法行为带来的风险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完善内部制度：建立完善的内部管理制度，明确各部门职责和流程，确保合规管理工作的有效实施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加强员工培训：提高员工合规意识，加强员工培训，确保员工了解并遵守相关法律法规和内部制度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建立监督机制：建立有效的监督机制，定期对企业的合规管理工作进行检查和评估，及时发现并纠正存在的问题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未来展望与规划</a:t>
            </a:r>
            <a:endParaRPr altLang="en-US" dirty="0" lang="zh-CN"/>
          </a:p>
        </p:txBody>
      </p:sp>
      <p:sp>
        <p:nvSpPr>
          <p:cNvPr id="10503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行业发展趋势预测及挑战分析</a:t>
            </a:r>
            <a:endParaRPr altLang="en-US" lang="zh-CN"/>
          </a:p>
        </p:txBody>
      </p:sp>
      <p:sp>
        <p:nvSpPr>
          <p:cNvPr id="105048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5G技术的普及和应用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物联网和边缘计算的发展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人工智能和大数据的应用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1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网络安全和隐私保护的挑战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企业发展战略规划及实施路径</a:t>
            </a:r>
            <a:endParaRPr altLang="en-US" lang="zh-CN"/>
          </a:p>
        </p:txBody>
      </p:sp>
      <p:sp>
        <p:nvSpPr>
          <p:cNvPr id="105054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5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5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明确企业发展战略目标：结合行业发展趋势和市场需求，制定符合企业实际情况的发展战略目标。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5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5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制定实施路径：为实现发展战略目标，制定具体的实施路径，包括技术研发、市场拓展、人才培养等方面。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6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6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强化执行力：确保实施路径得到有效执行，通过加强内部管理、完善激励机制等措施，提高员工积极性和执行力。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6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7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持续创新：在实施路径过程中，注重创新思维和方法的运用，不断优化和改进实施路径，提高企业核心竞争力。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技术创新方向及实施计划</a:t>
            </a:r>
            <a:endParaRPr altLang="en-US" lang="zh-CN"/>
          </a:p>
        </p:txBody>
      </p:sp>
      <p:sp>
        <p:nvSpPr>
          <p:cNvPr id="105060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1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1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1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1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云计算与边缘计算：优化数据处理、提高响应速度、降低网络负载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1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5G/6G网络技术创新：提升网络覆盖范围、降低延迟、提高数据传输速度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2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人工智能与大数据：实现智能化决策、提高运营效率、提升用户体验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2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网络安全与隐私保护：加强数据加密、防范网络攻击、保护用户隐私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人才培养与团队建设策略</a:t>
            </a:r>
            <a:endParaRPr altLang="en-US" lang="zh-CN"/>
          </a:p>
        </p:txBody>
      </p:sp>
      <p:sp>
        <p:nvSpPr>
          <p:cNvPr id="105066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6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6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6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6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7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7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7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培养专业人才：加强电信与网络通信行业的人才培养，提高行业整体素质和竞争力。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完善激励机制：建立科学的激励机制，激发员工的积极性和创造力，提高工作效率。</a:t>
            </a:r>
            <a:endParaRPr dirty="0"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8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8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8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8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8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9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9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9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加强企业文化建设：培育积极向上的企业文化，增强员工的归属感和凝聚力，促进企业可持续发展。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6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建立高效团队：通过优化团队结构、提高团队协作能力，打造高效、专业的团队。</a:t>
            </a:r>
            <a:endParaRPr altLang="en-US" dirty="0" sz="16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3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73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1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2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1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2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71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5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5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5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5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5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55_5*l_h_f*1_6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14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6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29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2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7"/>
</p:tagLst>
</file>

<file path=ppt/tags/tag326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381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2023-12-17T10:51:09Z</dcterms:created>
  <dcterms:modified xsi:type="dcterms:W3CDTF">2023-12-17T10:51:09Z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5e2b28e9a70a4645a0fea970608b670c_21</vt:lpwstr>
  </property>
</Properties>
</file>