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123" r:id="rId1"/>
    <p:sldMasterId id="2147485160" r:id="rId2"/>
  </p:sldMasterIdLst>
  <p:notesMasterIdLst>
    <p:notesMasterId r:id="rId3"/>
  </p:notesMasterIdLst>
  <p:sldIdLst>
    <p:sldId id="928" r:id="rId4"/>
    <p:sldId id="932" r:id="rId5"/>
    <p:sldId id="936" r:id="rId6"/>
    <p:sldId id="939" r:id="rId7"/>
    <p:sldId id="945" r:id="rId9"/>
    <p:sldId id="948" r:id="rId10"/>
    <p:sldId id="951" r:id="rId11"/>
    <p:sldId id="954" r:id="rId12"/>
    <p:sldId id="960" r:id="rId14"/>
    <p:sldId id="963" r:id="rId15"/>
    <p:sldId id="966" r:id="rId16"/>
    <p:sldId id="969" r:id="rId17"/>
    <p:sldId id="972" r:id="rId18"/>
    <p:sldId id="978" r:id="rId20"/>
    <p:sldId id="981" r:id="rId21"/>
    <p:sldId id="984" r:id="rId22"/>
    <p:sldId id="987" r:id="rId23"/>
    <p:sldId id="990" r:id="rId24"/>
    <p:sldId id="996" r:id="rId26"/>
    <p:sldId id="999" r:id="rId27"/>
    <p:sldId id="1002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2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124" r:id="rId1"/>
    <p:sldLayoutId id="2147485125" r:id="rId2"/>
    <p:sldLayoutId id="2147485126" r:id="rId3"/>
    <p:sldLayoutId id="2147485127" r:id="rId4"/>
    <p:sldLayoutId id="2147485128" r:id="rId5"/>
    <p:sldLayoutId id="2147485129" r:id="rId6"/>
    <p:sldLayoutId id="2147485130" r:id="rId7"/>
    <p:sldLayoutId id="2147485131" r:id="rId8"/>
    <p:sldLayoutId id="2147485132" r:id="rId9"/>
    <p:sldLayoutId id="2147485133" r:id="rId10"/>
    <p:sldLayoutId id="214748513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161" r:id="rId1"/>
    <p:sldLayoutId id="2147485162" r:id="rId2"/>
    <p:sldLayoutId id="2147485163" r:id="rId3"/>
    <p:sldLayoutId id="2147485164" r:id="rId4"/>
    <p:sldLayoutId id="2147485165" r:id="rId5"/>
    <p:sldLayoutId id="2147485166" r:id="rId6"/>
    <p:sldLayoutId id="2147485167" r:id="rId7"/>
    <p:sldLayoutId id="2147485168" r:id="rId8"/>
    <p:sldLayoutId id="2147485169" r:id="rId9"/>
    <p:sldLayoutId id="2147485170" r:id="rId10"/>
    <p:sldLayoutId id="214748517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slideLayout" Target="../slideLayouts/slideLayout14.xml"/><Relationship Id="rId19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tags" Target="../tags/tag132.xml"/><Relationship Id="rId14" Type="http://schemas.openxmlformats.org/officeDocument/2006/relationships/tags" Target="../tags/tag133.xml"/><Relationship Id="rId15" Type="http://schemas.openxmlformats.org/officeDocument/2006/relationships/tags" Target="../tags/tag134.xml"/><Relationship Id="rId16" Type="http://schemas.openxmlformats.org/officeDocument/2006/relationships/tags" Target="../tags/tag135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tags" Target="../tags/tag148.xml"/><Relationship Id="rId14" Type="http://schemas.openxmlformats.org/officeDocument/2006/relationships/tags" Target="../tags/tag149.xml"/><Relationship Id="rId15" Type="http://schemas.openxmlformats.org/officeDocument/2006/relationships/tags" Target="../tags/tag150.xml"/><Relationship Id="rId16" Type="http://schemas.openxmlformats.org/officeDocument/2006/relationships/tags" Target="../tags/tag151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tags" Target="../tags/tag179.xml"/><Relationship Id="rId14" Type="http://schemas.openxmlformats.org/officeDocument/2006/relationships/tags" Target="../tags/tag180.xml"/><Relationship Id="rId1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tags" Target="../tags/tag238.xml"/><Relationship Id="rId14" Type="http://schemas.openxmlformats.org/officeDocument/2006/relationships/tags" Target="../tags/tag239.xml"/><Relationship Id="rId15" Type="http://schemas.openxmlformats.org/officeDocument/2006/relationships/tags" Target="../tags/tag240.xml"/><Relationship Id="rId16" Type="http://schemas.openxmlformats.org/officeDocument/2006/relationships/tags" Target="../tags/tag241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tags" Target="../tags/tag257.xml"/><Relationship Id="rId14" Type="http://schemas.openxmlformats.org/officeDocument/2006/relationships/tags" Target="../tags/tag258.xml"/><Relationship Id="rId15" Type="http://schemas.openxmlformats.org/officeDocument/2006/relationships/tags" Target="../tags/tag259.xml"/><Relationship Id="rId16" Type="http://schemas.openxmlformats.org/officeDocument/2006/relationships/tags" Target="../tags/tag260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xxx,a click to unlimited possibilities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动漫行业工作总结及工作展望2024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2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98712" y="1982404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37971" y="2943582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添加</a:t>
            </a:r>
            <a:endParaRPr altLang="en-US" dirty="0" lang="zh-CN"/>
          </a:p>
          <a:p>
            <a:r>
              <a:rPr altLang="en-US" dirty="0" lang="zh-CN"/>
              <a:t>目录标题</a:t>
            </a:r>
            <a:endParaRPr altLang="en-US" dirty="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51837" y="2673004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761243" y="2229497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3300174" y="3190865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动漫行业概述</a:t>
            </a:r>
            <a:endParaRPr altLang="en-US" dirty="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114368" y="2920097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923774" y="1982404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5462986" y="2943582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动漫行业的工作总结</a:t>
            </a:r>
            <a:endParaRPr altLang="en-US" dirty="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276899" y="2673004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7086305" y="2229497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7625190" y="3190865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动漫行业的工作展望2024</a:t>
            </a:r>
            <a:endParaRPr altLang="en-US" dirty="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439430" y="2920097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9248835" y="1982404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9788002" y="2943582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结论和建议</a:t>
            </a:r>
            <a:endParaRPr altLang="en-US" dirty="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601960" y="2673004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5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动漫行业概述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动漫行业的定义和范围</a:t>
            </a:r>
            <a:endParaRPr altLang="en-US" lang="zh-CN"/>
          </a:p>
        </p:txBody>
      </p:sp>
      <p:sp>
        <p:nvSpPr>
          <p:cNvPr id="104897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动漫行业的特点：具有创意性、娱乐性、商业性等特点，能够满足人们对于娱乐、文化、艺术等方面的需求。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动漫行业的定义：动漫行业是指以动漫作品为基础，通过创作、制作、发行、衍生品开发等环节形成的产业集群。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动漫行业的范围：包括动漫作品的创作、制作、发行、衍生品开发等多个环节，涉及到的领域包括动画、漫画、游戏、玩具、音乐、电影等。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动漫行业的发展趋势：随着科技的不断进步和人们对于文化、艺术的需求不断提高，动漫行业将会继续保持快速发展，同时也会不断拓展新的领域和市场。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动漫行业的发展历程</a:t>
            </a:r>
            <a:endParaRPr altLang="en-US" lang="zh-CN"/>
          </a:p>
        </p:txBody>
      </p:sp>
      <p:sp>
        <p:nvSpPr>
          <p:cNvPr id="104903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动漫行业的全球化发展：国际市场的拓展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早期动漫：手绘动画片的兴起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现代动漫：数字化技术的广泛应用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动漫行业的未来趋势：虚拟现实、增强现实等技术的融合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动漫行业的重要性和影响</a:t>
            </a:r>
            <a:endParaRPr altLang="en-US" lang="zh-CN"/>
          </a:p>
        </p:txBody>
      </p:sp>
      <p:sp>
        <p:nvSpPr>
          <p:cNvPr id="104910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动漫行业对文化产业的贡献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1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动漫行业对青少年成长的影响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1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动漫行业对国家经济发展的推动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2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动漫行业对国际文化交流的促进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62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动漫行业的工作总结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动漫制作流程和环节</a:t>
            </a:r>
            <a:endParaRPr altLang="en-US" lang="zh-CN"/>
          </a:p>
        </p:txBody>
      </p:sp>
      <p:sp>
        <p:nvSpPr>
          <p:cNvPr id="1049234" name="文本框 20"/>
          <p:cNvSpPr txBox="1"/>
          <p:nvPr>
            <p:custDataLst>
              <p:tags r:id="rId1"/>
            </p:custDataLst>
          </p:nvPr>
        </p:nvSpPr>
        <p:spPr>
          <a:xfrm>
            <a:off x="6777899" y="1490400"/>
            <a:ext cx="1357766" cy="1188975"/>
          </a:xfrm>
          <a:prstGeom prst="rect"/>
          <a:noFill/>
        </p:spPr>
        <p:txBody>
          <a:bodyPr anchor="ctr" rtlCol="0" wrap="square">
            <a:normAutofit fontScale="96970" lnSpcReduction="2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3"/>
                    </a:gs>
                    <a:gs pos="67000">
                      <a:schemeClr val="accent3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03</a:t>
            </a:r>
            <a:endParaRPr altLang="zh-CN" b="1" dirty="0" sz="6600" lang="en-US" spc="100">
              <a:gradFill>
                <a:gsLst>
                  <a:gs pos="34000">
                    <a:schemeClr val="accent3"/>
                  </a:gs>
                  <a:gs pos="67000">
                    <a:schemeClr val="accent3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236" name="文本框 178"/>
          <p:cNvSpPr txBox="1"/>
          <p:nvPr>
            <p:custDataLst>
              <p:tags r:id="rId2"/>
            </p:custDataLst>
          </p:nvPr>
        </p:nvSpPr>
        <p:spPr>
          <a:xfrm>
            <a:off x="6291842" y="2354646"/>
            <a:ext cx="2330286" cy="14336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角色设计：设计角色形象、服装、道具等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238" name="文本框 18"/>
          <p:cNvSpPr txBox="1"/>
          <p:nvPr>
            <p:custDataLst>
              <p:tags r:id="rId3"/>
            </p:custDataLst>
          </p:nvPr>
        </p:nvSpPr>
        <p:spPr>
          <a:xfrm>
            <a:off x="1322754" y="1490400"/>
            <a:ext cx="1357766" cy="1188975"/>
          </a:xfrm>
          <a:prstGeom prst="rect"/>
          <a:noFill/>
        </p:spPr>
        <p:txBody>
          <a:bodyPr anchor="ctr" rtlCol="0" wrap="square">
            <a:normAutofit fontScale="96970" lnSpcReduction="2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01</a:t>
            </a:r>
            <a:endParaRPr altLang="zh-CN" b="1" dirty="0" sz="6600" lang="en-US" spc="100">
              <a:gradFill>
                <a:gsLst>
                  <a:gs pos="34000">
                    <a:schemeClr val="accent1"/>
                  </a:gs>
                  <a:gs pos="67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240" name="文本框 176"/>
          <p:cNvSpPr txBox="1"/>
          <p:nvPr>
            <p:custDataLst>
              <p:tags r:id="rId4"/>
            </p:custDataLst>
          </p:nvPr>
        </p:nvSpPr>
        <p:spPr>
          <a:xfrm>
            <a:off x="836697" y="2354646"/>
            <a:ext cx="2330286" cy="14336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前期策划：确定制作目标、故事情节、角色设定等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242" name="文本框 19"/>
          <p:cNvSpPr txBox="1"/>
          <p:nvPr>
            <p:custDataLst>
              <p:tags r:id="rId5"/>
            </p:custDataLst>
          </p:nvPr>
        </p:nvSpPr>
        <p:spPr>
          <a:xfrm>
            <a:off x="4050651" y="1490400"/>
            <a:ext cx="1357766" cy="1188975"/>
          </a:xfrm>
          <a:prstGeom prst="rect"/>
          <a:noFill/>
        </p:spPr>
        <p:txBody>
          <a:bodyPr anchor="ctr" rtlCol="0" wrap="square">
            <a:normAutofit fontScale="96970" lnSpcReduction="2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2"/>
                    </a:gs>
                    <a:gs pos="67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02</a:t>
            </a:r>
            <a:endParaRPr altLang="zh-CN" b="1" dirty="0" sz="6600" lang="en-US" spc="100">
              <a:gradFill>
                <a:gsLst>
                  <a:gs pos="34000">
                    <a:schemeClr val="accent2"/>
                  </a:gs>
                  <a:gs pos="67000">
                    <a:schemeClr val="accent2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244" name="文本框 177"/>
          <p:cNvSpPr txBox="1"/>
          <p:nvPr>
            <p:custDataLst>
              <p:tags r:id="rId6"/>
            </p:custDataLst>
          </p:nvPr>
        </p:nvSpPr>
        <p:spPr>
          <a:xfrm>
            <a:off x="3563944" y="2354646"/>
            <a:ext cx="2330286" cy="14336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剧本创作：编写故事剧本，确定故事情节和角色对话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246" name="文本框 25"/>
          <p:cNvSpPr txBox="1"/>
          <p:nvPr>
            <p:custDataLst>
              <p:tags r:id="rId7"/>
            </p:custDataLst>
          </p:nvPr>
        </p:nvSpPr>
        <p:spPr>
          <a:xfrm>
            <a:off x="8141847" y="3933031"/>
            <a:ext cx="1357766" cy="1188975"/>
          </a:xfrm>
          <a:prstGeom prst="rect"/>
          <a:noFill/>
        </p:spPr>
        <p:txBody>
          <a:bodyPr anchor="ctr" rtlCol="0" wrap="square">
            <a:normAutofit fontScale="96970" lnSpcReduction="2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07</a:t>
            </a:r>
            <a:endParaRPr altLang="zh-CN" b="1" dirty="0" sz="6600" lang="en-US" spc="100">
              <a:gradFill>
                <a:gsLst>
                  <a:gs pos="34000">
                    <a:schemeClr val="accent1"/>
                  </a:gs>
                  <a:gs pos="67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248" name="文本框 180"/>
          <p:cNvSpPr txBox="1"/>
          <p:nvPr>
            <p:custDataLst>
              <p:tags r:id="rId8"/>
            </p:custDataLst>
          </p:nvPr>
        </p:nvSpPr>
        <p:spPr>
          <a:xfrm>
            <a:off x="7654491" y="4816122"/>
            <a:ext cx="2332086" cy="1433610"/>
          </a:xfrm>
          <a:prstGeom prst="rect"/>
          <a:noFill/>
        </p:spPr>
        <p:txBody>
          <a:bodyPr rtlCol="0" wrap="square">
            <a:normAutofit fontScale="88889" lnSpcReduction="2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后期合成：将动画、音效、背景音乐等合成在一起，完成最终的动漫作品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250" name="文本框 23"/>
          <p:cNvSpPr txBox="1"/>
          <p:nvPr>
            <p:custDataLst>
              <p:tags r:id="rId9"/>
            </p:custDataLst>
          </p:nvPr>
        </p:nvSpPr>
        <p:spPr>
          <a:xfrm>
            <a:off x="2686702" y="3933031"/>
            <a:ext cx="1357766" cy="1188975"/>
          </a:xfrm>
          <a:prstGeom prst="rect"/>
          <a:noFill/>
        </p:spPr>
        <p:txBody>
          <a:bodyPr anchor="ctr" rtlCol="0" wrap="square">
            <a:normAutofit fontScale="96970" lnSpcReduction="20000"/>
          </a:bodyPr>
          <a:lstStyle>
            <a:defPPr>
              <a:defRPr lang="zh-CN"/>
            </a:defPPr>
            <a:lvl1pPr algn="ctr">
              <a:defRPr b="1" sz="6000" spc="100">
                <a:gradFill>
                  <a:gsLst>
                    <a:gs pos="0">
                      <a:schemeClr val="accent1"/>
                    </a:gs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zh-CN" dirty="0" sz="6600" lang="en-US">
                <a:gradFill>
                  <a:gsLst>
                    <a:gs pos="34000">
                      <a:schemeClr val="accent5"/>
                    </a:gs>
                    <a:gs pos="67000">
                      <a:schemeClr val="accent5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05</a:t>
            </a:r>
            <a:endParaRPr altLang="zh-CN" dirty="0" sz="6600" lang="en-US">
              <a:gradFill>
                <a:gsLst>
                  <a:gs pos="34000">
                    <a:schemeClr val="accent5"/>
                  </a:gs>
                  <a:gs pos="67000">
                    <a:schemeClr val="accent5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252" name="文本框 181"/>
          <p:cNvSpPr txBox="1"/>
          <p:nvPr>
            <p:custDataLst>
              <p:tags r:id="rId10"/>
            </p:custDataLst>
          </p:nvPr>
        </p:nvSpPr>
        <p:spPr>
          <a:xfrm>
            <a:off x="2199346" y="4816122"/>
            <a:ext cx="2332086" cy="1433610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动画制作：根据分镜制作动画，包括原画、上色、动画检查等环节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254" name="文本框 24"/>
          <p:cNvSpPr txBox="1"/>
          <p:nvPr>
            <p:custDataLst>
              <p:tags r:id="rId11"/>
            </p:custDataLst>
          </p:nvPr>
        </p:nvSpPr>
        <p:spPr>
          <a:xfrm>
            <a:off x="5413950" y="3933031"/>
            <a:ext cx="1357766" cy="1188975"/>
          </a:xfrm>
          <a:prstGeom prst="rect"/>
          <a:noFill/>
        </p:spPr>
        <p:txBody>
          <a:bodyPr anchor="ctr" rtlCol="0" wrap="square">
            <a:normAutofit fontScale="96970" lnSpcReduction="20000"/>
          </a:bodyPr>
          <a:p>
            <a:pPr algn="ctr" lvl="0">
              <a:buClrTx/>
              <a:buSzTx/>
              <a:buFontTx/>
            </a:pPr>
            <a:r>
              <a:rPr altLang="zh-CN" b="1" dirty="0" sz="6600" lang="en-US" spc="100">
                <a:gradFill>
                  <a:gsLst>
                    <a:gs pos="0">
                      <a:schemeClr val="accent6"/>
                    </a:gs>
                    <a:gs pos="34000">
                      <a:schemeClr val="accent6"/>
                    </a:gs>
                    <a:gs pos="67000">
                      <a:schemeClr val="accent6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  <a:sym typeface="+mn-ea"/>
              </a:rPr>
              <a:t>06</a:t>
            </a:r>
            <a:endParaRPr altLang="zh-CN" b="1" dirty="0" sz="6600" lang="en-US" spc="100">
              <a:gradFill>
                <a:gsLst>
                  <a:gs pos="0">
                    <a:schemeClr val="accent6"/>
                  </a:gs>
                  <a:gs pos="34000">
                    <a:schemeClr val="accent6"/>
                  </a:gs>
                  <a:gs pos="67000">
                    <a:schemeClr val="accent6">
                      <a:alpha val="0"/>
                    </a:schemeClr>
                  </a:gs>
                </a:gsLst>
                <a:lin ang="5400000" scaled="1"/>
              </a:gradFill>
              <a:latin typeface="+mn-ea"/>
              <a:sym typeface="+mn-ea"/>
            </a:endParaRPr>
          </a:p>
        </p:txBody>
      </p:sp>
      <p:sp>
        <p:nvSpPr>
          <p:cNvPr id="1049256" name="文本框 182"/>
          <p:cNvSpPr txBox="1"/>
          <p:nvPr>
            <p:custDataLst>
              <p:tags r:id="rId12"/>
            </p:custDataLst>
          </p:nvPr>
        </p:nvSpPr>
        <p:spPr>
          <a:xfrm>
            <a:off x="4927243" y="4801826"/>
            <a:ext cx="2332086" cy="14336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音效制作：制作背景音乐、音效等声音效果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  <p:sp>
        <p:nvSpPr>
          <p:cNvPr id="1049258" name="文本框 21"/>
          <p:cNvSpPr txBox="1"/>
          <p:nvPr>
            <p:custDataLst>
              <p:tags r:id="rId13"/>
            </p:custDataLst>
          </p:nvPr>
        </p:nvSpPr>
        <p:spPr>
          <a:xfrm>
            <a:off x="9505146" y="1490400"/>
            <a:ext cx="1357766" cy="1188975"/>
          </a:xfrm>
          <a:prstGeom prst="rect"/>
          <a:noFill/>
        </p:spPr>
        <p:txBody>
          <a:bodyPr anchor="ctr" rtlCol="0" wrap="square">
            <a:normAutofit fontScale="96970" lnSpcReduction="20000"/>
          </a:bodyPr>
          <a:lstStyle>
            <a:defPPr>
              <a:defRPr lang="zh-CN"/>
            </a:defPPr>
            <a:lvl1pPr algn="ctr">
              <a:defRPr b="1" sz="6000" spc="100">
                <a:gradFill>
                  <a:gsLst>
                    <a:gs pos="0">
                      <a:schemeClr val="accent4"/>
                    </a:gs>
                    <a:gs pos="34000">
                      <a:schemeClr val="accent4"/>
                    </a:gs>
                    <a:gs pos="67000">
                      <a:schemeClr val="accent4">
                        <a:alpha val="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defRPr>
            </a:lvl1pPr>
          </a:lstStyle>
          <a:p>
            <a:r>
              <a:rPr altLang="zh-CN" dirty="0" sz="6600" lang="en-US">
                <a:latin typeface="+mn-ea"/>
              </a:rPr>
              <a:t>04</a:t>
            </a:r>
            <a:endParaRPr altLang="zh-CN" dirty="0" sz="6600" lang="en-US">
              <a:latin typeface="+mn-ea"/>
            </a:endParaRPr>
          </a:p>
        </p:txBody>
      </p:sp>
      <p:sp>
        <p:nvSpPr>
          <p:cNvPr id="1049260" name="文本框 179"/>
          <p:cNvSpPr txBox="1"/>
          <p:nvPr>
            <p:custDataLst>
              <p:tags r:id="rId14"/>
            </p:custDataLst>
          </p:nvPr>
        </p:nvSpPr>
        <p:spPr>
          <a:xfrm>
            <a:off x="9019089" y="2278618"/>
            <a:ext cx="2330286" cy="1433610"/>
          </a:xfrm>
          <a:prstGeom prst="rect"/>
          <a:noFill/>
        </p:spPr>
        <p:txBody>
          <a:bodyPr rtlCol="0" wrap="square">
            <a:normAutofit fontScale="88889" lnSpcReduction="2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lang="zh-CN">
                <a:latin typeface="+mn-ea"/>
                <a:ea typeface="+mn-ea"/>
                <a:sym typeface="+mn-ea"/>
              </a:rPr>
              <a:t>分镜制作：将剧本转化为画面分镜，确定每个镜头的构图、动作和表情等</a:t>
            </a:r>
            <a:endParaRPr altLang="en-US" b="0" dirty="0" lang="zh-CN">
              <a:latin typeface="+mn-ea"/>
              <a:ea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动漫制作技术和工具</a:t>
            </a:r>
            <a:endParaRPr altLang="en-US" lang="zh-CN"/>
          </a:p>
        </p:txBody>
      </p:sp>
      <p:sp>
        <p:nvSpPr>
          <p:cNvPr id="104929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传统手绘制作技术和工具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数字绘画和动画制作软件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三维建模和动画制作软件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虚拟现实和增强现实技术应用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内容占位符 1"/>
          <p:cNvSpPr>
            <a:spLocks noGrp="1"/>
          </p:cNvSpPr>
          <p:nvPr>
            <p:ph idx="4"/>
          </p:nvPr>
        </p:nvSpPr>
        <p:spPr/>
        <p:txBody>
          <a:bodyPr>
            <a:normAutofit fontScale="71250" lnSpcReduction="20000"/>
          </a:bodyPr>
          <a:p>
            <a:r>
              <a:rPr altLang="en-US" lang="zh-CN"/>
              <a:t>角色：动漫制作人员包括导演、编剧、原画师、动画师、音效师等，他们各自承担着不同的职责，共同完成动漫作品的创作。</a:t>
            </a:r>
            <a:endParaRPr altLang="en-US" lang="zh-CN"/>
          </a:p>
          <a:p>
            <a:r>
              <a:rPr altLang="en-US" lang="zh-CN"/>
              <a:t>职责：导演负责整个动漫作品的构思和创作方向，编剧负责编写故事情节和对话，原画师负责绘制动漫角色的形象和场景，动画师负责将原画师绘制好的画面进行动态化处理，音效师则负责为动漫作品添加音效和配乐。  动漫行业的工作总结</a:t>
            </a:r>
            <a:endParaRPr altLang="en-US" lang="zh-CN"/>
          </a:p>
          <a:p>
            <a:pPr lvl="1"/>
            <a:r>
              <a:rPr altLang="en-US" lang="zh-CN"/>
              <a:t>动漫行业的工作总结</a:t>
            </a:r>
            <a:endParaRPr altLang="en-US" lang="zh-CN"/>
          </a:p>
          <a:p>
            <a:r>
              <a:rPr altLang="en-US" lang="zh-CN"/>
              <a:t>工作内容：动漫行业的工作主要包括动漫作品的创作、制作、发行和推广等环节，其中涉及到的内容包括故事情节、角色设计、场景绘制、动画制作、音效处理等方面。</a:t>
            </a:r>
            <a:endParaRPr altLang="en-US" lang="zh-CN"/>
          </a:p>
          <a:p>
            <a:r>
              <a:rPr altLang="en-US" lang="zh-CN"/>
              <a:t>工作成果：经过动漫制作人员的共同努力，近年来动漫行业取得了显著的发展和成果，不仅在国内市场上受到了广泛的欢迎，也在国际市场上取得了一定的影响力。</a:t>
            </a:r>
            <a:endParaRPr altLang="en-US" lang="zh-CN"/>
          </a:p>
          <a:p>
            <a:r>
              <a:rPr altLang="en-US" lang="zh-CN"/>
              <a:t>工作挑战：动漫行业在发展过程中也面临着一些挑战，如市场竞争激烈、技术更新迅速、人才短缺等问题，需要行业不断加强自身能力和创新。</a:t>
            </a:r>
            <a:endParaRPr altLang="en-US" lang="zh-CN"/>
          </a:p>
          <a:p>
            <a:r>
              <a:rPr altLang="en-US" lang="zh-CN"/>
              <a:t>工作展望：未来动漫行业将继续保持快速发展的趋势，随着技术的不断进步和创新，动漫作品的质量和表现形式也将不断提升，同时动漫行业也将不断拓展新的市场和领域，为观众带来更加丰富多样的动漫作品。</a:t>
            </a:r>
            <a:endParaRPr altLang="en-US" lang="zh-CN"/>
          </a:p>
        </p:txBody>
      </p:sp>
      <p:sp>
        <p:nvSpPr>
          <p:cNvPr id="104933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动漫制作人员的角色和职责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动漫行业的挑战和机遇</a:t>
            </a:r>
            <a:endParaRPr altLang="en-US" lang="zh-CN"/>
          </a:p>
        </p:txBody>
      </p:sp>
      <p:sp>
        <p:nvSpPr>
          <p:cNvPr id="1049374" name="矩形 31"/>
          <p:cNvSpPr/>
          <p:nvPr>
            <p:custDataLst>
              <p:tags r:id="rId1"/>
            </p:custDataLst>
          </p:nvPr>
        </p:nvSpPr>
        <p:spPr>
          <a:xfrm>
            <a:off x="608400" y="2032401"/>
            <a:ext cx="10970811" cy="1691783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挑战：市场竞争激烈、技术更新迅速、观众口味多变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4"/>
          <p:cNvSpPr/>
          <p:nvPr>
            <p:custDataLst>
              <p:tags r:id="rId2"/>
            </p:custDataLst>
          </p:nvPr>
        </p:nvSpPr>
        <p:spPr>
          <a:xfrm>
            <a:off x="608400" y="4015816"/>
            <a:ext cx="10970811" cy="1691783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机遇：政策支持、市场需求增长、技术进步推动行业创新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12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动漫行业的工作展望2024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动漫行业的发展趋势和方向</a:t>
            </a:r>
            <a:endParaRPr altLang="en-US" lang="zh-CN"/>
          </a:p>
        </p:txBody>
      </p:sp>
      <p:sp>
        <p:nvSpPr>
          <p:cNvPr id="104948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数字化和智能化：动漫制作将更加依赖数字化和智能化技术，提高制作效率和降低成本。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多元化和个性化：动漫作品将更加注重多元化和个性化，满足不同受众的需求。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跨界合作和IP运营：动漫行业将加强与其他领域的跨界合作，以及IP的运营和保护。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国际化发展：动漫行业将积极推进国际化发展，拓展海外市场和受众群体。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动漫制作技术和工具的未来发展</a:t>
            </a:r>
            <a:endParaRPr altLang="en-US" lang="zh-CN"/>
          </a:p>
        </p:txBody>
      </p:sp>
      <p:sp>
        <p:nvSpPr>
          <p:cNvPr id="104954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3D打印技术：在动漫制作中应用更加广泛，提高制作效率和精度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4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AI技术：辅助动漫制作，提高制作效率和质量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5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VR/AR技术：为动漫创作提供更多可能性，增强观众体验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6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云计算技术：实现动漫资源的共享和协同工作，提高制作效率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动漫制作人员的未来发展和需求</a:t>
            </a:r>
            <a:endParaRPr altLang="en-US" lang="zh-CN"/>
          </a:p>
        </p:txBody>
      </p:sp>
      <p:sp>
        <p:nvSpPr>
          <p:cNvPr id="104960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技能要求：掌握先进的动漫制作技术，如3D建模、动画制作、特效处理等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素质要求：具备创新思维、团队协作、沟通能力等素质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行业趋势：动漫行业将更加注重原创性和个性化，制作人员需要具备创意和设计能力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未来发展：随着动漫行业的不断发展和壮大，制作人员将有更多的机会和挑战，需要不断学习和提升自己的技能水平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动漫行业的未来挑战和机遇</a:t>
            </a:r>
            <a:endParaRPr altLang="en-US" lang="zh-CN"/>
          </a:p>
        </p:txBody>
      </p:sp>
      <p:sp>
        <p:nvSpPr>
          <p:cNvPr id="104965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未来发展趋势：多元化、个性化、国际化等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挑战：市场竞争激烈、技术更新迅速、观众口味变化等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机遇：政策支持、技术创新、跨界合作等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应对策略：加强人才培养、提高制作水平、拓展市场渠道等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2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结论和建议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对动漫行业的总结和评价</a:t>
            </a:r>
            <a:endParaRPr altLang="en-US" lang="zh-CN"/>
          </a:p>
        </p:txBody>
      </p:sp>
      <p:sp>
        <p:nvSpPr>
          <p:cNvPr id="104979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动漫行业在文化创意产业中的地位和作用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动漫行业的发展趋势和市场规模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动漫行业的创作和制作技术不断提升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动漫行业的发展前景和未来趋势预测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对动漫行业的建议和展望</a:t>
            </a:r>
            <a:endParaRPr altLang="en-US" lang="zh-CN"/>
          </a:p>
        </p:txBody>
      </p:sp>
      <p:sp>
        <p:nvSpPr>
          <p:cNvPr id="104986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拓展市场，扩大动漫产业规模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加大投入，提高动漫制作水平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培养人才，提高动漫行业整体素质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加强合作，推动动漫产业国际化发展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49912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5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5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5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5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5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5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SLIDE_ID" val="custom2023029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6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6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3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3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7,&quot;pos&quot;:0.6700000166893005,&quot;transparency&quot;:1},{&quot;brightness&quot;:0,&quot;colorType&quot;:1,&quot;foreColorIndex&quot;:7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2_6*l_h_f*1_3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1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1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700000166893005,&quot;transparency&quot;:1},{&quot;brightness&quot;:0,&quot;colorType&quot;:1,&quot;foreColorIndex&quot;:5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2_6*l_h_f*1_1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2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2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.6700000166893005,&quot;transparency&quot;:1},{&quot;brightness&quot;:0,&quot;colorType&quot;:1,&quot;foreColorIndex&quot;:6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2_6*l_h_f*1_2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7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7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700000166893005,&quot;transparency&quot;:1},{&quot;brightness&quot;:0,&quot;colorType&quot;:1,&quot;foreColorIndex&quot;:5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7_1"/>
  <p:tag name="KSO_WM_UNIT_ID" val="diagram20231322_6*l_h_f*1_7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5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5_1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9,&quot;pos&quot;:0.6700000166893005,&quot;transparency&quot;:1},{&quot;brightness&quot;:0,&quot;colorType&quot;:1,&quot;foreColorIndex&quot;:9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2_6*l_h_f*1_5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6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6_1"/>
  <p:tag name="KSO_WM_DIAGRAM_VERSION" val="3"/>
  <p:tag name="KSO_WM_DIAGRAM_COLOR_TEXT_CAN_REMOVE" val="n"/>
  <p:tag name="KSO_WM_UNIT_TEXT_FILL_FORE_SCHEMECOLOR_INDEX" val="10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0,&quot;pos&quot;:0,&quot;transparency&quot;:0},{&quot;brightness&quot;:0,&quot;colorType&quot;:1,&quot;foreColorIndex&quot;:10,&quot;pos&quot;:0.6700000166893005,&quot;transparency&quot;:1},{&quot;brightness&quot;:0,&quot;colorType&quot;:1,&quot;foreColorIndex&quot;:10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2_6*l_h_f*1_6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322_6*l_h_i*1_4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4_1"/>
  <p:tag name="KSO_WM_DIAGRAM_VERSION" val="3"/>
  <p:tag name="KSO_WM_DIAGRAM_COLOR_TEXT_CAN_REMOVE" val="n"/>
  <p:tag name="KSO_WM_UNIT_TEXT_FILL_FORE_SCHEMECOLOR_INDEX" val="8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8,&quot;pos&quot;:0,&quot;transparency&quot;:0},{&quot;brightness&quot;:0,&quot;colorType&quot;:1,&quot;foreColorIndex&quot;:8,&quot;pos&quot;:0.6700000166893005,&quot;transparency&quot;:1},{&quot;brightness&quot;:0,&quot;colorType&quot;:1,&quot;foreColorIndex&quot;:8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2_6*l_h_f*1_4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5_1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5_1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4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27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271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2023-12-17T18:55:55Z</dcterms:created>
  <dcterms:modified xsi:type="dcterms:W3CDTF">2023-12-17T18:55:55Z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6b58d7cb30ed495a8d7878f5abbc35e2_21</vt:lpwstr>
  </property>
</Properties>
</file>