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456" r:id="rId1"/>
    <p:sldMasterId id="2147488493" r:id="rId2"/>
  </p:sldMasterIdLst>
  <p:notesMasterIdLst>
    <p:notesMasterId r:id="rId3"/>
  </p:notesMasterIdLst>
  <p:sldIdLst>
    <p:sldId id="2466" r:id="rId4"/>
    <p:sldId id="2470" r:id="rId5"/>
    <p:sldId id="2473" r:id="rId6"/>
    <p:sldId id="2476" r:id="rId7"/>
    <p:sldId id="2479" r:id="rId8"/>
    <p:sldId id="2482" r:id="rId9"/>
    <p:sldId id="2485" r:id="rId10"/>
    <p:sldId id="2488" r:id="rId11"/>
    <p:sldId id="2491" r:id="rId12"/>
    <p:sldId id="2494" r:id="rId13"/>
    <p:sldId id="2497" r:id="rId14"/>
    <p:sldId id="2500" r:id="rId15"/>
    <p:sldId id="2503" r:id="rId16"/>
    <p:sldId id="2506" r:id="rId17"/>
    <p:sldId id="2509" r:id="rId18"/>
    <p:sldId id="2512" r:id="rId19"/>
    <p:sldId id="2515" r:id="rId20"/>
    <p:sldId id="2518" r:id="rId21"/>
    <p:sldId id="2521" r:id="rId22"/>
    <p:sldId id="2524" r:id="rId23"/>
    <p:sldId id="2527" r:id="rId24"/>
    <p:sldId id="2530" r:id="rId25"/>
    <p:sldId id="2533" r:id="rId26"/>
    <p:sldId id="2536" r:id="rId27"/>
    <p:sldId id="2539" r:id="rId28"/>
    <p:sldId id="2542" r:id="rId29"/>
    <p:sldId id="2545" r:id="rId30"/>
    <p:sldId id="254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57" r:id="rId1"/>
    <p:sldLayoutId id="2147488458" r:id="rId2"/>
    <p:sldLayoutId id="2147488459" r:id="rId3"/>
    <p:sldLayoutId id="2147488460" r:id="rId4"/>
    <p:sldLayoutId id="2147488461" r:id="rId5"/>
    <p:sldLayoutId id="2147488462" r:id="rId6"/>
    <p:sldLayoutId id="2147488463" r:id="rId7"/>
    <p:sldLayoutId id="2147488464" r:id="rId8"/>
    <p:sldLayoutId id="2147488465" r:id="rId9"/>
    <p:sldLayoutId id="2147488466" r:id="rId10"/>
    <p:sldLayoutId id="214748846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494" r:id="rId1"/>
    <p:sldLayoutId id="2147488495" r:id="rId2"/>
    <p:sldLayoutId id="2147488496" r:id="rId3"/>
    <p:sldLayoutId id="2147488497" r:id="rId4"/>
    <p:sldLayoutId id="2147488498" r:id="rId5"/>
    <p:sldLayoutId id="2147488499" r:id="rId6"/>
    <p:sldLayoutId id="2147488500" r:id="rId7"/>
    <p:sldLayoutId id="2147488501" r:id="rId8"/>
    <p:sldLayoutId id="2147488502" r:id="rId9"/>
    <p:sldLayoutId id="2147488503" r:id="rId10"/>
    <p:sldLayoutId id="214748850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tags" Target="../tags/tag118.xml"/><Relationship Id="rId17" Type="http://schemas.openxmlformats.org/officeDocument/2006/relationships/tags" Target="../tags/tag119.xml"/><Relationship Id="rId18" Type="http://schemas.openxmlformats.org/officeDocument/2006/relationships/tags" Target="../tags/tag120.xml"/><Relationship Id="rId19" Type="http://schemas.openxmlformats.org/officeDocument/2006/relationships/tags" Target="../tags/tag121.xml"/><Relationship Id="rId20" Type="http://schemas.openxmlformats.org/officeDocument/2006/relationships/tags" Target="../tags/tag122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2024年互联网金融行业支付创新计划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稻壳公司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互联网金融行业的发展现状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支付创新计划的重要性和必要性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支付创新计划的主要内容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支付创新计划的实施保障和监管措施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支付创新计划的未来展望和发展规划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互联网金融行业的发展现状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互联网金融行业概述</a:t>
            </a:r>
            <a:endParaRPr altLang="en-US" lang="zh-CN"/>
          </a:p>
        </p:txBody>
      </p:sp>
      <p:sp>
        <p:nvSpPr>
          <p:cNvPr id="10488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互联网金融行业的发展历程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互联网金融行业的市场规模和增长趋势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互联网金融行业的发展机遇和挑战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互联网金融行业的主要业务模式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互联网金融行业的发展历程</a:t>
            </a:r>
            <a:endParaRPr altLang="en-US" lang="zh-CN"/>
          </a:p>
        </p:txBody>
      </p:sp>
      <p:sp>
        <p:nvSpPr>
          <p:cNvPr id="104892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互联网金融行业监管加强阶段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互联网金融行业创新发展阶段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互联网金融行业起步阶段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互联网金融行业快速发展阶段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互联网金融行业的主要业务模式</a:t>
            </a:r>
            <a:endParaRPr altLang="en-US" lang="zh-CN"/>
          </a:p>
        </p:txBody>
      </p:sp>
      <p:sp>
        <p:nvSpPr>
          <p:cNvPr id="10489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众筹融资：通过互联网平台，向广大群众募集资金，支持创意、公益等领域的发展。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虚拟货币：利用区块链技术，创造去中心化的数字货币，如比特币等。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第三方支付：提供线上支付解决方案，连接消费者和商家，实现安全、快捷的交易。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P2P网贷：通过互联网平台，将资金从出借人手中借给借款人，实现个人对个人的直接借贷。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互联网金融行业的发展趋势</a:t>
            </a:r>
            <a:endParaRPr altLang="en-US" lang="zh-CN"/>
          </a:p>
        </p:txBody>
      </p:sp>
      <p:sp>
        <p:nvSpPr>
          <p:cNvPr id="10490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移动化：随着智能手机和移动互联网的普及，越来越多的用户选择使用移动支付，互联网金融行业将更加注重移动端的发展。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智能化：借助大数据、人工智能等技术，互联网金融行业将更加智能化，能够更好地满足用户的个性化需求。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开放化：互联网金融行业将更加开放，与其他行业的合作将更加紧密，形成更加完善的生态系统。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普惠化：互联网金融行业将更加注重普惠金融，为更多用户提供便捷、安全的金融服务。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支付创新计划的重要性和必要性</a:t>
            </a:r>
            <a:endParaRPr altLang="en-US" lang="zh-CN"/>
          </a:p>
        </p:txBody>
      </p:sp>
      <p:sp>
        <p:nvSpPr>
          <p:cNvPr id="104909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支付创新计划对互联网金融行业的影响</a:t>
            </a:r>
            <a:endParaRPr altLang="en-US" lang="zh-CN"/>
          </a:p>
        </p:txBody>
      </p:sp>
      <p:sp>
        <p:nvSpPr>
          <p:cNvPr id="10491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增强用户体验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提升支付效率和安全性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降低交易成本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促进金融科技发展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支付创新计划对消费者的影响</a:t>
            </a:r>
            <a:endParaRPr altLang="en-US" lang="zh-CN"/>
          </a:p>
        </p:txBody>
      </p:sp>
      <p:sp>
        <p:nvSpPr>
          <p:cNvPr id="10491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提升支付便捷性：支付创新计划将提供更加快速、安全的支付方式，使消费者能够更加方便地完成交易。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降低交易成本：通过优化支付流程，降低交易成本，使消费者能够获得更实惠的价格。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增强账户安全保障：通过采用先进的技术手段，提高账户的安全性，保障消费者的资金安全。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提升用户体验：通过提供个性化的服务，提高消费者的使用体验，增强消费者的忠诚度。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支付创新计划对传统金融行业的影响</a:t>
            </a:r>
            <a:endParaRPr altLang="en-US" lang="zh-CN"/>
          </a:p>
        </p:txBody>
      </p:sp>
      <p:sp>
        <p:nvSpPr>
          <p:cNvPr id="1049228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提升金融服务效率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32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促进金融业数字化转型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36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38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降低交易成本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40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增强用户体验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支付创新计划的必要性和紧迫性</a:t>
            </a:r>
            <a:endParaRPr altLang="en-US" lang="zh-CN"/>
          </a:p>
        </p:txBody>
      </p:sp>
      <p:sp>
        <p:nvSpPr>
          <p:cNvPr id="10492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降低支付成本并提高金融服务的盈利水平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适应数字化和移动化的趋势，提升品牌形象和市场份额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应对金融科技行业的快速变化和竞争压力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满足消费者对便捷、安全和高效支付的需求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支付创新计划的主要内容</a:t>
            </a:r>
            <a:endParaRPr altLang="en-US" lang="zh-CN"/>
          </a:p>
        </p:txBody>
      </p:sp>
      <p:sp>
        <p:nvSpPr>
          <p:cNvPr id="104933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支付创新计划的目标和原则</a:t>
            </a:r>
            <a:endParaRPr altLang="en-US" lang="zh-CN"/>
          </a:p>
        </p:txBody>
      </p:sp>
      <p:sp>
        <p:nvSpPr>
          <p:cNvPr id="1049360" name="矩形 3"/>
          <p:cNvSpPr/>
          <p:nvPr>
            <p:custDataLst>
              <p:tags r:id="rId1"/>
            </p:custDataLst>
          </p:nvPr>
        </p:nvSpPr>
        <p:spPr>
          <a:xfrm>
            <a:off x="1391850" y="2152542"/>
            <a:ext cx="9961766" cy="148059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362" name="矩形 13"/>
          <p:cNvSpPr/>
          <p:nvPr>
            <p:custDataLst>
              <p:tags r:id="rId2"/>
            </p:custDataLst>
          </p:nvPr>
        </p:nvSpPr>
        <p:spPr>
          <a:xfrm>
            <a:off x="838200" y="2152542"/>
            <a:ext cx="270160" cy="148059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4"/>
          <p:cNvSpPr txBox="1"/>
          <p:nvPr>
            <p:custDataLst>
              <p:tags r:id="rId3"/>
            </p:custDataLst>
          </p:nvPr>
        </p:nvSpPr>
        <p:spPr>
          <a:xfrm>
            <a:off x="1678048" y="2280019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目标：提高支付效率和安全性，降低支付成本，提升用户体验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39"/>
          <p:cNvSpPr/>
          <p:nvPr>
            <p:custDataLst>
              <p:tags r:id="rId4"/>
            </p:custDataLst>
          </p:nvPr>
        </p:nvSpPr>
        <p:spPr>
          <a:xfrm>
            <a:off x="1391850" y="3909725"/>
            <a:ext cx="9961766" cy="148059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368" name="矩形 5"/>
          <p:cNvSpPr/>
          <p:nvPr>
            <p:custDataLst>
              <p:tags r:id="rId5"/>
            </p:custDataLst>
          </p:nvPr>
        </p:nvSpPr>
        <p:spPr>
          <a:xfrm>
            <a:off x="838200" y="3909725"/>
            <a:ext cx="270160" cy="148059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370" name="文本框 41"/>
          <p:cNvSpPr txBox="1"/>
          <p:nvPr>
            <p:custDataLst>
              <p:tags r:id="rId6"/>
            </p:custDataLst>
          </p:nvPr>
        </p:nvSpPr>
        <p:spPr>
          <a:xfrm>
            <a:off x="1678048" y="4037827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原则：合法合规、安全可靠、便捷高效、开放共赢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支付创新计划的具体措施和实施方案</a:t>
            </a:r>
            <a:endParaRPr altLang="en-US" lang="zh-CN"/>
          </a:p>
        </p:txBody>
      </p:sp>
      <p:sp>
        <p:nvSpPr>
          <p:cNvPr id="10494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移动支付：推出更加便捷、安全的移动支付产品，满足用户多样化的支付需求。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跨境支付：提供高效、低成本的跨境支付解决方案，助力企业拓展国际市场。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数字货币：探索数字货币在金融领域的应用，推动金融创新与发展。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智能风控：运用大数据、人工智能等技术，提升支付风险控制能力，保障用户资金安全。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支付创新计划的预期效果和影响</a:t>
            </a:r>
            <a:endParaRPr altLang="en-US" lang="zh-CN"/>
          </a:p>
        </p:txBody>
      </p:sp>
      <p:sp>
        <p:nvSpPr>
          <p:cNvPr id="104946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推动普惠金融，服务更多中小企业和个人用户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7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促进金融科技与传统金融行业的融合发展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降低交易成本，提升用户体验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8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提高支付效率和安全性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支付创新计划的可行性分析</a:t>
            </a:r>
            <a:endParaRPr altLang="en-US" lang="zh-CN"/>
          </a:p>
        </p:txBody>
      </p:sp>
      <p:sp>
        <p:nvSpPr>
          <p:cNvPr id="10495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技术可行性：支付创新计划基于最新的金融科技，具有高效、安全、便捷的特点。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经济可行性：支付创新计划将带来更多的商业机会和用户，提高行业整体竞争力。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法律可行性：支付创新计划符合相关法律法规，能够得到政府和监管机构的支持。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社会可行性：支付创新计划将改善用户体验，提高金融服务的普及率和便利性。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支付创新计划的实施保障和监管措施</a:t>
            </a:r>
            <a:endParaRPr altLang="en-US" lang="zh-CN"/>
          </a:p>
        </p:txBody>
      </p:sp>
      <p:sp>
        <p:nvSpPr>
          <p:cNvPr id="104958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支付创新计划的实施主体和责任分工</a:t>
            </a:r>
            <a:endParaRPr altLang="en-US" lang="zh-CN"/>
          </a:p>
        </p:txBody>
      </p:sp>
      <p:sp>
        <p:nvSpPr>
          <p:cNvPr id="104960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1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实施主体：各大商业银行、支付机构等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责任分工：商业银行负责账户管理、资金清算等；支付机构负责提供支付服务、技术支持等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监管措施：建立完善的监管体系，加强风险监测和预警，确保支付创新计划的安全、稳定运行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保障措施：加强技术研发和人才培养，提高支付创新计划的可靠性和安全性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支付创新计划的资金来源和投入计划</a:t>
            </a:r>
            <a:endParaRPr altLang="en-US" lang="zh-CN"/>
          </a:p>
        </p:txBody>
      </p:sp>
      <p:sp>
        <p:nvSpPr>
          <p:cNvPr id="104966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资金来源：银行、非银行金融机构、企业自有资金等多元化渠道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投入计划：根据业务发展需要，制定合理的投入预算，确保项目顺利实施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资金监管：建立完善的资金监管机制，确保资金安全和合规使用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风险管理：对可能出现的风险进行充分评估，制定应对措施，降低资金风险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支付创新计划的监管措施和风险控制</a:t>
            </a:r>
            <a:endParaRPr altLang="en-US" lang="zh-CN"/>
          </a:p>
        </p:txBody>
      </p:sp>
      <p:sp>
        <p:nvSpPr>
          <p:cNvPr id="10497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监管措施：建立完善的监管体系，对互联网支付业务进行全面监管，确保支付安全。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法律法规：制定和完善相关法律法规，规范互联网支付业务，保护消费者权益。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信息安全：加强信息安全保障，确保支付信息的安全传输和处理。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风险控制：加强风险评估和监测，建立风险预警机制，及时发现并处理风险问题。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支付创新计划的评估和监测机制</a:t>
            </a:r>
            <a:endParaRPr altLang="en-US" lang="zh-CN"/>
          </a:p>
        </p:txBody>
      </p:sp>
      <p:sp>
        <p:nvSpPr>
          <p:cNvPr id="104979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监测结果：用于优化和调整支付创新计划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监测工具：数据分析、风险模型等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监测方式：实时监测、定期评估、风险预警等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评估指标：包括安全性、效率、用户体验等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支付创新计划的未来展望和发展规划</a:t>
            </a:r>
            <a:endParaRPr altLang="en-US" lang="zh-CN"/>
          </a:p>
        </p:txBody>
      </p:sp>
      <p:sp>
        <p:nvSpPr>
          <p:cNvPr id="104986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支付创新计划的发展趋势和前景展望</a:t>
            </a:r>
            <a:endParaRPr altLang="en-US" lang="zh-CN"/>
          </a:p>
        </p:txBody>
      </p:sp>
      <p:sp>
        <p:nvSpPr>
          <p:cNvPr id="10498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移动支付的普及和跨境支付的便利化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人工智能驱动的智能支付解决方案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数字货币与法定货币的融合与互操作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区块链技术在支付领域的广泛应用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支付创新计划的未来发展规划和目标</a:t>
            </a:r>
            <a:endParaRPr altLang="en-US" lang="zh-CN"/>
          </a:p>
        </p:txBody>
      </p:sp>
      <p:sp>
        <p:nvSpPr>
          <p:cNvPr id="10499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未来发展规划：持续推进支付技术创新，提升支付效率和安全性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目标：实现全球支付一体化，降低跨境支付成本和时间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战略合作：与金融机构、科技公司等合作，共同推动支付创新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监管政策：积极响应监管政策，确保合规发展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支付创新计划的可持续发展和创新动力</a:t>
            </a:r>
            <a:endParaRPr altLang="en-US" lang="zh-CN"/>
          </a:p>
        </p:txBody>
      </p:sp>
      <p:sp>
        <p:nvSpPr>
          <p:cNvPr id="10500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绿色金融：推动互联网金融行业可持续发展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科技创新：提升支付效率和安全性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政策支持：政府对互联网金融行业的鼓励和支持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跨界合作：与其他行业的合作与交流，共同推动支付创新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支付创新计划的未来挑战和应对策略</a:t>
            </a:r>
            <a:endParaRPr altLang="en-US" lang="zh-CN"/>
          </a:p>
        </p:txBody>
      </p:sp>
      <p:sp>
        <p:nvSpPr>
          <p:cNvPr id="105007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7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面临的挑战：监管政策的不确定性、技术更新迭代的风险、市场竞争加剧等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应对策略：加强与监管机构的沟通合作、持续投入研发保持技术领先、寻求差异化竞争等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未来发展规划：拓展跨境支付、加强与实体经济的融合、探索新的支付场景等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应对未来挑战的准备：建立风险预警机制、提升团队专业能力、加强合作伙伴关系等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13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134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72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2024-01-04T23:58:32Z</dcterms:created>
  <dcterms:modified xsi:type="dcterms:W3CDTF">2024-01-04T23:58:32Z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63b567e9d08e472b8b3fbd205bbd271f_21</vt:lpwstr>
  </property>
</Properties>
</file>