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55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59" r:id="rId7"/>
    <p:sldId id="264" r:id="rId8"/>
    <p:sldId id="265" r:id="rId9"/>
    <p:sldId id="266" r:id="rId10"/>
    <p:sldId id="267" r:id="rId11"/>
    <p:sldId id="269" r:id="rId12"/>
    <p:sldId id="271" r:id="rId13"/>
    <p:sldId id="268" r:id="rId14"/>
    <p:sldId id="260" r:id="rId15"/>
    <p:sldId id="272" r:id="rId16"/>
    <p:sldId id="273" r:id="rId17"/>
    <p:sldId id="274" r:id="rId18"/>
    <p:sldId id="275" r:id="rId19"/>
    <p:sldId id="276" r:id="rId20"/>
    <p:sldId id="366" r:id="rId21"/>
    <p:sldId id="261" r:id="rId22"/>
    <p:sldId id="262" r:id="rId23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5250" autoAdjust="0"/>
  </p:normalViewPr>
  <p:slideViewPr>
    <p:cSldViewPr snapToGrid="0" showGuides="1">
      <p:cViewPr varScale="1">
        <p:scale>
          <a:sx n="146" d="100"/>
          <a:sy n="146" d="100"/>
        </p:scale>
        <p:origin x="828" y="108"/>
      </p:cViewPr>
      <p:guideLst>
        <p:guide orient="horz" pos="16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536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20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7.wmf"/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7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4.wmf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.png"/><Relationship Id="rId10" Type="http://schemas.openxmlformats.org/officeDocument/2006/relationships/tags" Target="../tags/tag7.xml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tags" Target="../tags/tag8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ags" Target="../tags/tag9.xml"/><Relationship Id="rId4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9.wmf"/><Relationship Id="rId1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.png"/><Relationship Id="rId7" Type="http://schemas.openxmlformats.org/officeDocument/2006/relationships/tags" Target="../tags/tag1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Relationship Id="rId3" Type="http://schemas.openxmlformats.org/officeDocument/2006/relationships/image" Target="../media/image11.wmf"/><Relationship Id="rId2" Type="http://schemas.openxmlformats.org/officeDocument/2006/relationships/oleObject" Target="../embeddings/oleObject8.bin"/><Relationship Id="rId10" Type="http://schemas.openxmlformats.org/officeDocument/2006/relationships/vmlDrawing" Target="../drawings/vmlDrawing4.v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.png"/><Relationship Id="rId7" Type="http://schemas.openxmlformats.org/officeDocument/2006/relationships/tags" Target="../tags/tag15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3.w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tags" Target="../tags/tag16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ags" Target="../tags/tag18.xml"/><Relationship Id="rId3" Type="http://schemas.openxmlformats.org/officeDocument/2006/relationships/image" Target="../media/image20.wmf"/><Relationship Id="rId2" Type="http://schemas.openxmlformats.org/officeDocument/2006/relationships/oleObject" Target="../embeddings/oleObject18.bin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 noChangeArrowheads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zh-CN" altLang="en-US"/>
              <a:t>*</a:t>
            </a:r>
            <a:r>
              <a:rPr lang="en-US" altLang="zh-CN"/>
              <a:t>21.2.4 </a:t>
            </a:r>
            <a:r>
              <a:rPr lang="zh-CN" altLang="zh-CN"/>
              <a:t>一元二次方程的根与系数的关系</a:t>
            </a:r>
            <a:endParaRPr lang="zh-CN" altLang="en-US"/>
          </a:p>
        </p:txBody>
      </p:sp>
      <p:sp>
        <p:nvSpPr>
          <p:cNvPr id="3075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>
                <a:latin typeface="Times New Roman" panose="02020603050405020304" pitchFamily="18" charset="0"/>
                <a:ea typeface="楷体" panose="02010609060101010101" pitchFamily="49" charset="-122"/>
              </a:rPr>
              <a:t>九年级上册</a:t>
            </a:r>
            <a:endParaRPr lang="zh-CN" altLang="en-US" sz="20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07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633" cy="669009"/>
          </a:xfrm>
        </p:grpSpPr>
        <p:pic>
          <p:nvPicPr>
            <p:cNvPr id="4106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775184" y="460471"/>
              <a:ext cx="1620220" cy="522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新课导入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23950" y="1064773"/>
            <a:ext cx="14859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导入课题</a:t>
            </a:r>
            <a:endParaRPr lang="zh-CN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74738" y="1785938"/>
            <a:ext cx="7548562" cy="11160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         </a:t>
            </a:r>
            <a:r>
              <a:rPr lang="zh-CN" altLang="zh-CN" sz="2800" b="1" dirty="0">
                <a:latin typeface="+mj-lt"/>
                <a:ea typeface="+mj-ea"/>
              </a:rPr>
              <a:t>如果一个方程的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两根之和</a:t>
            </a:r>
            <a:r>
              <a:rPr lang="zh-CN" altLang="zh-CN" sz="2800" b="1" dirty="0">
                <a:latin typeface="+mj-lt"/>
                <a:ea typeface="+mj-ea"/>
              </a:rPr>
              <a:t>为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zh-CN" sz="2800" b="1" dirty="0">
                <a:latin typeface="+mj-lt"/>
                <a:ea typeface="+mj-ea"/>
              </a:rPr>
              <a:t>，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两根之积</a:t>
            </a:r>
            <a:r>
              <a:rPr lang="zh-CN" altLang="zh-CN" sz="2800" b="1" dirty="0">
                <a:latin typeface="+mj-lt"/>
                <a:ea typeface="+mj-ea"/>
              </a:rPr>
              <a:t>为</a:t>
            </a:r>
            <a:r>
              <a:rPr lang="en-US" altLang="zh-CN" sz="2800" b="1" dirty="0">
                <a:latin typeface="+mj-lt"/>
                <a:ea typeface="+mj-ea"/>
              </a:rPr>
              <a:t>-2</a:t>
            </a:r>
            <a:r>
              <a:rPr lang="zh-CN" altLang="zh-CN" sz="2800" b="1" dirty="0">
                <a:latin typeface="+mj-lt"/>
                <a:ea typeface="+mj-ea"/>
              </a:rPr>
              <a:t>，你能说出这个方程吗？</a:t>
            </a:r>
            <a:endParaRPr lang="zh-CN" altLang="zh-CN" sz="2800" b="1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93788" y="3095625"/>
            <a:ext cx="7229475" cy="11144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        </a:t>
            </a:r>
            <a:r>
              <a:rPr lang="zh-CN" altLang="zh-CN" sz="2800" b="1" dirty="0">
                <a:latin typeface="+mj-lt"/>
                <a:ea typeface="+mj-ea"/>
              </a:rPr>
              <a:t>今天我们进一步学习一元二次方程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根与系数的关系</a:t>
            </a:r>
            <a:r>
              <a:rPr lang="en-US" altLang="zh-CN" sz="2800" b="1" dirty="0">
                <a:latin typeface="+mj-lt"/>
                <a:ea typeface="+mj-ea"/>
              </a:rPr>
              <a:t>.</a:t>
            </a:r>
            <a:endParaRPr lang="en-US" altLang="zh-CN" sz="2800" b="1" dirty="0">
              <a:latin typeface="+mj-lt"/>
              <a:ea typeface="+mj-ea"/>
            </a:endParaRPr>
          </a:p>
        </p:txBody>
      </p:sp>
      <p:pic>
        <p:nvPicPr>
          <p:cNvPr id="4105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5130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推进新课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84250" y="1138238"/>
            <a:ext cx="1392238" cy="428625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zh-CN" altLang="en-US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知识点</a:t>
            </a:r>
            <a:r>
              <a:rPr lang="en-US" altLang="zh-CN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endParaRPr lang="zh-CN" altLang="en-US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2433638" y="1128713"/>
            <a:ext cx="4516437" cy="461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zh-CN" altLang="en-US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一元二次方程的根与系数的关系</a:t>
            </a:r>
            <a:endParaRPr lang="zh-CN" altLang="en-US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2163" y="1792288"/>
            <a:ext cx="7604125" cy="2651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        思考：从因式分解法可知，方程</a:t>
            </a:r>
            <a:r>
              <a:rPr lang="en-US" altLang="zh-CN" sz="2800" b="1" dirty="0">
                <a:latin typeface="+mj-lt"/>
                <a:ea typeface="+mj-ea"/>
              </a:rPr>
              <a:t>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-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dirty="0">
                <a:latin typeface="+mj-lt"/>
                <a:ea typeface="+mj-ea"/>
              </a:rPr>
              <a:t>)(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-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)</a:t>
            </a:r>
            <a:endParaRPr lang="en-US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=0 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dirty="0">
                <a:latin typeface="+mj-lt"/>
                <a:ea typeface="+mj-ea"/>
              </a:rPr>
              <a:t>, 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为已知数</a:t>
            </a:r>
            <a:r>
              <a:rPr lang="en-US" altLang="zh-CN" sz="2800" b="1" dirty="0">
                <a:latin typeface="+mj-lt"/>
                <a:ea typeface="+mj-ea"/>
              </a:rPr>
              <a:t>) </a:t>
            </a:r>
            <a:r>
              <a:rPr lang="zh-CN" altLang="en-US" sz="2800" b="1" dirty="0">
                <a:latin typeface="+mj-lt"/>
                <a:ea typeface="+mj-ea"/>
              </a:rPr>
              <a:t>的两根为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, </a:t>
            </a:r>
            <a:r>
              <a:rPr lang="zh-CN" altLang="en-US" sz="2800" b="1" dirty="0">
                <a:latin typeface="+mj-lt"/>
                <a:ea typeface="+mj-ea"/>
              </a:rPr>
              <a:t>将方程化为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px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q</a:t>
            </a:r>
            <a:r>
              <a:rPr lang="en-US" altLang="zh-CN" sz="2800" b="1" dirty="0">
                <a:latin typeface="+mj-lt"/>
                <a:ea typeface="+mj-ea"/>
              </a:rPr>
              <a:t>=0</a:t>
            </a:r>
            <a:r>
              <a:rPr lang="zh-CN" altLang="en-US" sz="2800" b="1" dirty="0">
                <a:latin typeface="+mj-lt"/>
                <a:ea typeface="+mj-ea"/>
              </a:rPr>
              <a:t>的形式，你能看出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与</a:t>
            </a:r>
            <a:r>
              <a:rPr lang="en-US" altLang="zh-CN" sz="2800" b="1" i="1" dirty="0">
                <a:latin typeface="+mj-lt"/>
                <a:ea typeface="+mj-ea"/>
              </a:rPr>
              <a:t>p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q</a:t>
            </a:r>
            <a:r>
              <a:rPr lang="zh-CN" altLang="en-US" sz="2800" b="1" dirty="0">
                <a:latin typeface="+mj-lt"/>
                <a:ea typeface="+mj-ea"/>
              </a:rPr>
              <a:t>之间的关系吗？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4375" y="1019175"/>
            <a:ext cx="7791450" cy="32908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  </a:t>
            </a:r>
            <a:r>
              <a:rPr lang="en-US" altLang="zh-CN" sz="2800" b="1" dirty="0">
                <a:latin typeface="+mj-lt"/>
                <a:ea typeface="+mj-ea"/>
              </a:rPr>
              <a:t>      </a:t>
            </a:r>
            <a:r>
              <a:rPr lang="zh-CN" altLang="en-US" sz="2800" b="1" dirty="0">
                <a:latin typeface="+mj-lt"/>
                <a:ea typeface="+mj-ea"/>
              </a:rPr>
              <a:t>把方程</a:t>
            </a:r>
            <a:r>
              <a:rPr lang="en-US" altLang="zh-CN" sz="2800" b="1" dirty="0">
                <a:latin typeface="+mj-lt"/>
                <a:ea typeface="+mj-ea"/>
              </a:rPr>
              <a:t>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-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dirty="0">
                <a:latin typeface="+mj-lt"/>
                <a:ea typeface="+mj-ea"/>
              </a:rPr>
              <a:t>)(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-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)=0</a:t>
            </a:r>
            <a:r>
              <a:rPr lang="zh-CN" altLang="en-US" sz="2800" b="1" dirty="0">
                <a:latin typeface="+mj-lt"/>
                <a:ea typeface="+mj-ea"/>
              </a:rPr>
              <a:t>的左边展开，化成一般形式，得方程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-(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)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=0. </a:t>
            </a:r>
            <a:r>
              <a:rPr lang="zh-CN" altLang="en-US" sz="2800" b="1" dirty="0">
                <a:latin typeface="+mj-lt"/>
                <a:ea typeface="+mj-ea"/>
              </a:rPr>
              <a:t>这个方程的二次项系数为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，一次项系数</a:t>
            </a:r>
            <a:r>
              <a:rPr lang="en-US" altLang="zh-CN" sz="2800" b="1" i="1" dirty="0">
                <a:latin typeface="+mj-lt"/>
                <a:ea typeface="+mj-ea"/>
              </a:rPr>
              <a:t>p</a:t>
            </a:r>
            <a:r>
              <a:rPr lang="en-US" altLang="zh-CN" sz="2800" b="1" dirty="0">
                <a:latin typeface="+mj-lt"/>
                <a:ea typeface="+mj-ea"/>
              </a:rPr>
              <a:t>=-(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)</a:t>
            </a:r>
            <a:r>
              <a:rPr lang="zh-CN" altLang="en-US" sz="2800" b="1" dirty="0">
                <a:latin typeface="+mj-lt"/>
                <a:ea typeface="+mj-ea"/>
              </a:rPr>
              <a:t>，常数项</a:t>
            </a:r>
            <a:r>
              <a:rPr lang="en-US" altLang="zh-CN" sz="2800" b="1" i="1" dirty="0">
                <a:latin typeface="+mj-lt"/>
                <a:ea typeface="+mj-ea"/>
              </a:rPr>
              <a:t>q</a:t>
            </a:r>
            <a:r>
              <a:rPr lang="en-US" altLang="zh-CN" sz="2800" b="1" dirty="0">
                <a:latin typeface="+mj-lt"/>
                <a:ea typeface="+mj-ea"/>
              </a:rPr>
              <a:t>=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. </a:t>
            </a:r>
            <a:endParaRPr lang="en-US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         </a:t>
            </a:r>
            <a:r>
              <a:rPr lang="zh-CN" altLang="en-US" sz="2800" b="1" dirty="0">
                <a:latin typeface="+mj-lt"/>
                <a:ea typeface="+mj-ea"/>
              </a:rPr>
              <a:t>于是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=-</a:t>
            </a:r>
            <a:r>
              <a:rPr lang="en-US" altLang="zh-CN" sz="2800" b="1" i="1" dirty="0">
                <a:latin typeface="+mj-lt"/>
                <a:ea typeface="+mj-ea"/>
              </a:rPr>
              <a:t>p</a:t>
            </a:r>
            <a:r>
              <a:rPr lang="en-US" altLang="zh-CN" sz="2800" b="1" dirty="0">
                <a:latin typeface="+mj-lt"/>
                <a:ea typeface="+mj-ea"/>
              </a:rPr>
              <a:t>,  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=</a:t>
            </a:r>
            <a:r>
              <a:rPr lang="en-US" altLang="zh-CN" sz="2800" b="1" i="1" dirty="0">
                <a:latin typeface="+mj-lt"/>
                <a:ea typeface="+mj-ea"/>
              </a:rPr>
              <a:t>q</a:t>
            </a:r>
            <a:r>
              <a:rPr lang="en-US" altLang="zh-CN" sz="2800" b="1" dirty="0">
                <a:latin typeface="+mj-lt"/>
                <a:ea typeface="+mj-ea"/>
              </a:rPr>
              <a:t>.</a:t>
            </a:r>
            <a:endParaRPr lang="en-US" altLang="zh-CN" sz="2800" b="1" dirty="0">
              <a:latin typeface="+mj-lt"/>
              <a:ea typeface="+mj-ea"/>
            </a:endParaRPr>
          </a:p>
        </p:txBody>
      </p:sp>
      <p:pic>
        <p:nvPicPr>
          <p:cNvPr id="6150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25" y="1466850"/>
            <a:ext cx="7248525" cy="2011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思考：一般的一元二次方程</a:t>
            </a:r>
            <a:r>
              <a:rPr lang="en-US" altLang="zh-CN" sz="2800" b="1" i="1" dirty="0">
                <a:latin typeface="+mj-lt"/>
                <a:ea typeface="+mj-ea"/>
              </a:rPr>
              <a:t>ax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bx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c</a:t>
            </a:r>
            <a:r>
              <a:rPr lang="en-US" altLang="zh-CN" sz="2800" b="1" dirty="0">
                <a:latin typeface="+mj-lt"/>
                <a:ea typeface="+mj-ea"/>
              </a:rPr>
              <a:t>=0</a:t>
            </a:r>
            <a:r>
              <a:rPr lang="zh-CN" altLang="en-US" sz="2800" b="1" dirty="0">
                <a:latin typeface="+mj-lt"/>
                <a:ea typeface="+mj-ea"/>
              </a:rPr>
              <a:t>中，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二次项系数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  <a:ea typeface="+mj-ea"/>
              </a:rPr>
              <a:t>a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未必是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，它的两根的和、积与系数又有怎样的关系呢？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7174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8250" y="209550"/>
            <a:ext cx="7296150" cy="466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250000"/>
              </a:lnSpc>
              <a:defRPr/>
            </a:pPr>
            <a:r>
              <a:rPr lang="zh-CN" altLang="en-US" sz="2400" b="1" dirty="0">
                <a:latin typeface="+mj-lt"/>
                <a:ea typeface="+mj-ea"/>
              </a:rPr>
              <a:t>已知方程</a:t>
            </a:r>
            <a:r>
              <a:rPr lang="en-US" altLang="zh-CN" sz="2400" b="1" i="1" dirty="0">
                <a:latin typeface="+mj-lt"/>
                <a:ea typeface="+mj-ea"/>
              </a:rPr>
              <a:t>ax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+</a:t>
            </a:r>
            <a:r>
              <a:rPr lang="en-US" altLang="zh-CN" sz="2400" b="1" i="1" dirty="0">
                <a:latin typeface="+mj-lt"/>
                <a:ea typeface="+mj-ea"/>
              </a:rPr>
              <a:t>bx</a:t>
            </a:r>
            <a:r>
              <a:rPr lang="en-US" altLang="zh-CN" sz="2400" b="1" dirty="0">
                <a:latin typeface="+mj-lt"/>
                <a:ea typeface="+mj-ea"/>
              </a:rPr>
              <a:t>+</a:t>
            </a:r>
            <a:r>
              <a:rPr lang="en-US" altLang="zh-CN" sz="2400" b="1" i="1" dirty="0">
                <a:latin typeface="+mj-lt"/>
                <a:ea typeface="+mj-ea"/>
              </a:rPr>
              <a:t>c</a:t>
            </a:r>
            <a:r>
              <a:rPr lang="en-US" altLang="zh-CN" sz="2400" b="1" dirty="0">
                <a:latin typeface="+mj-lt"/>
                <a:ea typeface="+mj-ea"/>
              </a:rPr>
              <a:t>=0(</a:t>
            </a:r>
            <a:r>
              <a:rPr lang="en-US" altLang="zh-CN" sz="2400" b="1" i="1" dirty="0">
                <a:latin typeface="+mj-lt"/>
                <a:ea typeface="+mj-ea"/>
              </a:rPr>
              <a:t>a</a:t>
            </a:r>
            <a:r>
              <a:rPr lang="zh-CN" altLang="en-US" sz="2400" b="1" dirty="0">
                <a:latin typeface="+mj-lt"/>
                <a:ea typeface="+mj-ea"/>
              </a:rPr>
              <a:t>≠</a:t>
            </a:r>
            <a:r>
              <a:rPr lang="en-US" altLang="zh-CN" sz="2400" b="1" dirty="0">
                <a:latin typeface="+mj-lt"/>
                <a:ea typeface="+mj-ea"/>
              </a:rPr>
              <a:t>0)</a:t>
            </a:r>
            <a:r>
              <a:rPr lang="zh-CN" altLang="en-US" sz="2400" b="1" dirty="0">
                <a:latin typeface="+mj-lt"/>
                <a:ea typeface="+mj-ea"/>
              </a:rPr>
              <a:t>，当</a:t>
            </a:r>
            <a:r>
              <a:rPr lang="en-US" altLang="zh-CN" sz="2400" b="1" i="1" dirty="0">
                <a:latin typeface="+mj-lt"/>
                <a:ea typeface="+mj-ea"/>
              </a:rPr>
              <a:t>b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-4</a:t>
            </a:r>
            <a:r>
              <a:rPr lang="en-US" altLang="zh-CN" sz="2400" b="1" i="1" dirty="0">
                <a:latin typeface="+mj-lt"/>
                <a:ea typeface="+mj-ea"/>
              </a:rPr>
              <a:t>ac</a:t>
            </a:r>
            <a:r>
              <a:rPr lang="zh-CN" altLang="en-US" sz="2400" b="1" dirty="0">
                <a:latin typeface="+mj-lt"/>
                <a:ea typeface="+mj-ea"/>
              </a:rPr>
              <a:t>≥</a:t>
            </a:r>
            <a:r>
              <a:rPr lang="en-US" altLang="zh-CN" sz="2400" b="1" dirty="0">
                <a:latin typeface="+mj-lt"/>
                <a:ea typeface="+mj-ea"/>
              </a:rPr>
              <a:t>0</a:t>
            </a:r>
            <a:r>
              <a:rPr lang="zh-CN" altLang="en-US" sz="2400" b="1" dirty="0">
                <a:latin typeface="+mj-lt"/>
                <a:ea typeface="+mj-ea"/>
              </a:rPr>
              <a:t>时，两根分</a:t>
            </a:r>
            <a:endParaRPr lang="en-US" altLang="zh-CN" sz="2400" b="1" dirty="0">
              <a:latin typeface="+mj-lt"/>
              <a:ea typeface="+mj-ea"/>
            </a:endParaRPr>
          </a:p>
          <a:p>
            <a:pPr eaLnBrk="1" hangingPunct="1">
              <a:lnSpc>
                <a:spcPct val="250000"/>
              </a:lnSpc>
              <a:defRPr/>
            </a:pPr>
            <a:r>
              <a:rPr lang="zh-CN" altLang="en-US" sz="2400" b="1" dirty="0">
                <a:latin typeface="+mj-lt"/>
                <a:ea typeface="+mj-ea"/>
              </a:rPr>
              <a:t>别为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latin typeface="+mj-lt"/>
                <a:ea typeface="+mj-ea"/>
              </a:rPr>
              <a:t>1</a:t>
            </a:r>
            <a:r>
              <a:rPr lang="en-US" altLang="zh-CN" sz="2400" b="1" dirty="0">
                <a:latin typeface="+mj-lt"/>
                <a:ea typeface="+mj-ea"/>
              </a:rPr>
              <a:t>=</a:t>
            </a:r>
            <a:r>
              <a:rPr lang="en-US" altLang="zh-CN" sz="2400" b="1" u="sng" dirty="0">
                <a:latin typeface="+mj-lt"/>
                <a:ea typeface="+mj-ea"/>
              </a:rPr>
              <a:t>                            </a:t>
            </a:r>
            <a:r>
              <a:rPr lang="zh-CN" altLang="en-US" sz="2400" b="1" dirty="0"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=</a:t>
            </a:r>
            <a:r>
              <a:rPr lang="en-US" altLang="zh-CN" sz="2400" b="1" u="sng" dirty="0">
                <a:latin typeface="+mj-lt"/>
                <a:ea typeface="+mj-ea"/>
              </a:rPr>
              <a:t>                             </a:t>
            </a:r>
            <a:r>
              <a:rPr lang="zh-CN" altLang="en-US" sz="2400" b="1" dirty="0">
                <a:latin typeface="+mj-lt"/>
                <a:ea typeface="+mj-ea"/>
              </a:rPr>
              <a:t>。</a:t>
            </a:r>
            <a:endParaRPr lang="en-US" altLang="zh-CN" sz="2400" b="1" dirty="0">
              <a:latin typeface="+mj-lt"/>
              <a:ea typeface="+mj-ea"/>
            </a:endParaRPr>
          </a:p>
          <a:p>
            <a:pPr eaLnBrk="1" hangingPunct="1">
              <a:lnSpc>
                <a:spcPct val="250000"/>
              </a:lnSpc>
              <a:defRPr/>
            </a:pPr>
            <a:r>
              <a:rPr lang="en-US" altLang="zh-CN" sz="2400" b="1" i="1" dirty="0">
                <a:latin typeface="+mj-lt"/>
              </a:rPr>
              <a:t>x</a:t>
            </a:r>
            <a:r>
              <a:rPr lang="en-US" altLang="zh-CN" sz="2400" b="1" baseline="-25000" dirty="0">
                <a:latin typeface="+mj-lt"/>
              </a:rPr>
              <a:t>1</a:t>
            </a:r>
            <a:r>
              <a:rPr lang="en-US" altLang="zh-CN" sz="2400" b="1" dirty="0">
                <a:latin typeface="+mj-lt"/>
              </a:rPr>
              <a:t>+</a:t>
            </a:r>
            <a:r>
              <a:rPr lang="en-US" altLang="zh-CN" sz="2400" b="1" i="1" dirty="0">
                <a:latin typeface="+mj-lt"/>
              </a:rPr>
              <a:t>x</a:t>
            </a:r>
            <a:r>
              <a:rPr lang="en-US" altLang="zh-CN" sz="2400" b="1" baseline="-25000" dirty="0">
                <a:latin typeface="+mj-lt"/>
              </a:rPr>
              <a:t>2</a:t>
            </a:r>
            <a:r>
              <a:rPr lang="en-US" altLang="zh-CN" sz="2400" b="1" dirty="0">
                <a:latin typeface="+mj-lt"/>
              </a:rPr>
              <a:t>=</a:t>
            </a:r>
            <a:r>
              <a:rPr lang="en-US" altLang="zh-CN" sz="2400" b="1" u="sng" dirty="0">
                <a:latin typeface="+mj-lt"/>
              </a:rPr>
              <a:t>                                                                            </a:t>
            </a:r>
            <a:r>
              <a:rPr lang="zh-CN" altLang="en-US" sz="2400" b="1" dirty="0">
                <a:latin typeface="+mj-lt"/>
              </a:rPr>
              <a:t>，</a:t>
            </a:r>
            <a:endParaRPr lang="en-US" altLang="zh-CN" sz="2400" b="1" dirty="0">
              <a:latin typeface="+mj-lt"/>
            </a:endParaRPr>
          </a:p>
          <a:p>
            <a:pPr eaLnBrk="1" hangingPunct="1">
              <a:lnSpc>
                <a:spcPct val="250000"/>
              </a:lnSpc>
              <a:defRPr/>
            </a:pPr>
            <a:endParaRPr lang="en-US" altLang="zh-CN" sz="2400" b="1" i="1" dirty="0">
              <a:latin typeface="+mj-lt"/>
            </a:endParaRPr>
          </a:p>
          <a:p>
            <a:pPr eaLnBrk="1" hangingPunct="1">
              <a:lnSpc>
                <a:spcPct val="250000"/>
              </a:lnSpc>
              <a:defRPr/>
            </a:pPr>
            <a:r>
              <a:rPr lang="en-US" altLang="zh-CN" sz="2400" b="1" i="1" dirty="0">
                <a:latin typeface="+mj-lt"/>
              </a:rPr>
              <a:t>x</a:t>
            </a:r>
            <a:r>
              <a:rPr lang="en-US" altLang="zh-CN" sz="2400" b="1" baseline="-25000" dirty="0">
                <a:latin typeface="+mj-lt"/>
              </a:rPr>
              <a:t>1</a:t>
            </a:r>
            <a:r>
              <a:rPr lang="en-US" altLang="zh-CN" sz="2400" b="1" i="1" dirty="0">
                <a:latin typeface="+mj-lt"/>
              </a:rPr>
              <a:t>x</a:t>
            </a:r>
            <a:r>
              <a:rPr lang="en-US" altLang="zh-CN" sz="2400" b="1" baseline="-25000" dirty="0">
                <a:latin typeface="+mj-lt"/>
              </a:rPr>
              <a:t>2</a:t>
            </a:r>
            <a:r>
              <a:rPr lang="en-US" altLang="zh-CN" sz="2400" b="1" dirty="0">
                <a:latin typeface="+mj-lt"/>
              </a:rPr>
              <a:t>=</a:t>
            </a:r>
            <a:r>
              <a:rPr lang="en-US" altLang="zh-CN" sz="2400" b="1" u="sng" dirty="0">
                <a:latin typeface="+mj-lt"/>
              </a:rPr>
              <a:t>                                                                            </a:t>
            </a:r>
            <a:r>
              <a:rPr lang="en-US" altLang="zh-CN" sz="2400" b="1" dirty="0"/>
              <a:t>.</a:t>
            </a:r>
            <a:endParaRPr lang="en-US" altLang="zh-CN" sz="2400" b="1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506663" y="1065213"/>
          <a:ext cx="18383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002665" imgH="457200" progId="Equation.DSMT4">
                  <p:embed/>
                </p:oleObj>
              </mc:Choice>
              <mc:Fallback>
                <p:oleObj name="" r:id="rId1" imgW="1002665" imgH="4572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663" y="1065213"/>
                        <a:ext cx="18383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400675" y="1074738"/>
          <a:ext cx="18145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3" imgW="990600" imgH="457200" progId="Equation.DSMT4">
                  <p:embed/>
                </p:oleObj>
              </mc:Choice>
              <mc:Fallback>
                <p:oleObj name="" r:id="rId3" imgW="990600" imgH="4572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1074738"/>
                        <a:ext cx="18145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332038" y="2000250"/>
          <a:ext cx="5280025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5" imgW="2882900" imgH="457200" progId="Equation.DSMT4">
                  <p:embed/>
                </p:oleObj>
              </mc:Choice>
              <mc:Fallback>
                <p:oleObj name="" r:id="rId5" imgW="2882900" imgH="4572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2000250"/>
                        <a:ext cx="5280025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190750" y="3038475"/>
          <a:ext cx="3767138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7" imgW="2057400" imgH="889000" progId="Equation.DSMT4">
                  <p:embed/>
                </p:oleObj>
              </mc:Choice>
              <mc:Fallback>
                <p:oleObj name="" r:id="rId7" imgW="2057400" imgH="8890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3038475"/>
                        <a:ext cx="3767138" cy="162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矩形 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5725" y="4921250"/>
            <a:ext cx="701675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8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2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6975" y="1027113"/>
            <a:ext cx="7229475" cy="1371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        因此，方程的两个根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和系数</a:t>
            </a:r>
            <a:r>
              <a:rPr lang="en-US" altLang="zh-CN" sz="2800" b="1" i="1" dirty="0">
                <a:latin typeface="+mj-lt"/>
                <a:ea typeface="+mj-ea"/>
              </a:rPr>
              <a:t>a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b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c</a:t>
            </a:r>
            <a:r>
              <a:rPr lang="zh-CN" altLang="en-US" sz="2800" b="1" dirty="0">
                <a:latin typeface="+mj-lt"/>
                <a:ea typeface="+mj-ea"/>
              </a:rPr>
              <a:t>有如下关系：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851150" y="2528888"/>
          <a:ext cx="34417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1524000" imgH="405765" progId="Equation.DSMT4">
                  <p:embed/>
                </p:oleObj>
              </mc:Choice>
              <mc:Fallback>
                <p:oleObj name="" r:id="rId1" imgW="15240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0" y="2528888"/>
                        <a:ext cx="3441700" cy="915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3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9950" y="452438"/>
            <a:ext cx="7524750" cy="1736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+mj-ea"/>
              </a:rPr>
              <a:t>       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j-ea"/>
              </a:rPr>
              <a:t>例</a:t>
            </a:r>
            <a:r>
              <a:rPr lang="zh-CN" altLang="en-US" sz="2400" b="1" dirty="0">
                <a:latin typeface="+mj-lt"/>
                <a:ea typeface="+mj-ea"/>
              </a:rPr>
              <a:t>    根据一元二次方程根与系数的关系，</a:t>
            </a:r>
            <a:r>
              <a:rPr lang="zh-CN" altLang="zh-CN" sz="2400" b="1" dirty="0">
                <a:latin typeface="+mj-lt"/>
                <a:ea typeface="+mj-ea"/>
              </a:rPr>
              <a:t>求下列</a:t>
            </a:r>
            <a:endParaRPr lang="zh-CN" altLang="zh-CN" sz="24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zh-CN" sz="2400" b="1" dirty="0">
                <a:latin typeface="+mj-lt"/>
                <a:ea typeface="+mj-ea"/>
              </a:rPr>
              <a:t>方程两根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latin typeface="+mj-lt"/>
                <a:ea typeface="+mj-ea"/>
              </a:rPr>
              <a:t>1</a:t>
            </a:r>
            <a:r>
              <a:rPr lang="zh-CN" altLang="en-US" sz="2400" b="1" dirty="0"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latin typeface="+mj-lt"/>
                <a:ea typeface="+mj-ea"/>
              </a:rPr>
              <a:t>2</a:t>
            </a:r>
            <a:r>
              <a:rPr lang="zh-CN" altLang="zh-CN" sz="2400" b="1" dirty="0">
                <a:latin typeface="+mj-lt"/>
                <a:ea typeface="+mj-ea"/>
              </a:rPr>
              <a:t>的和与积</a:t>
            </a:r>
            <a:r>
              <a:rPr lang="en-US" altLang="zh-CN" sz="2400" b="1" dirty="0">
                <a:latin typeface="+mj-lt"/>
                <a:ea typeface="+mj-ea"/>
              </a:rPr>
              <a:t>.</a:t>
            </a:r>
            <a:endParaRPr lang="en-US" altLang="zh-CN" sz="24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+mj-ea"/>
              </a:rPr>
              <a:t>       (1) 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-6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dirty="0">
                <a:latin typeface="+mj-lt"/>
                <a:ea typeface="+mj-ea"/>
              </a:rPr>
              <a:t>-15=0     (2) 3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+7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dirty="0">
                <a:latin typeface="+mj-lt"/>
                <a:ea typeface="+mj-ea"/>
              </a:rPr>
              <a:t>-9=0       (3) 5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dirty="0">
                <a:latin typeface="+mj-lt"/>
                <a:ea typeface="+mj-ea"/>
              </a:rPr>
              <a:t>-1=4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        </a:t>
            </a:r>
            <a:endParaRPr lang="zh-CN" altLang="en-US" sz="2400" dirty="0">
              <a:latin typeface="+mj-lt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4650" y="2189163"/>
            <a:ext cx="47529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</a:rPr>
              <a:t>解：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(1)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=-(-6)=6,  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=-15</a:t>
            </a:r>
            <a:endParaRPr lang="zh-CN" altLang="en-US" sz="2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332038" y="2727325"/>
          <a:ext cx="4065587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057400" imgH="406400" progId="Equation.DSMT4">
                  <p:embed/>
                </p:oleObj>
              </mc:Choice>
              <mc:Fallback>
                <p:oleObj name="" r:id="rId1" imgW="20574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2727325"/>
                        <a:ext cx="4065587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341563" y="3517900"/>
          <a:ext cx="4090987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2070100" imgH="647700" progId="Equation.DSMT4">
                  <p:embed/>
                </p:oleObj>
              </mc:Choice>
              <mc:Fallback>
                <p:oleObj name="" r:id="rId3" imgW="2070100" imgH="647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1563" y="3517900"/>
                        <a:ext cx="4090987" cy="128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6213" y="654050"/>
            <a:ext cx="6081712" cy="519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800" b="1" dirty="0">
                <a:latin typeface="+mj-ea"/>
                <a:ea typeface="+mj-ea"/>
              </a:rPr>
              <a:t>不解方程，求下列方程两根的和与积</a:t>
            </a:r>
            <a:r>
              <a:rPr lang="en-US" altLang="zh-CN" sz="2800" b="1" dirty="0">
                <a:latin typeface="+mj-ea"/>
                <a:ea typeface="+mj-ea"/>
              </a:rPr>
              <a:t>.</a:t>
            </a:r>
            <a:endParaRPr lang="en-US" altLang="zh-CN" sz="28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5175" y="1393825"/>
            <a:ext cx="5286375" cy="519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i="1" dirty="0">
                <a:latin typeface="+mj-lt"/>
              </a:rPr>
              <a:t>x</a:t>
            </a:r>
            <a:r>
              <a:rPr lang="en-US" altLang="zh-CN" sz="2800" b="1" baseline="30000" dirty="0">
                <a:latin typeface="+mj-lt"/>
              </a:rPr>
              <a:t>2</a:t>
            </a:r>
            <a:r>
              <a:rPr lang="en-US" altLang="zh-CN" sz="2800" b="1" dirty="0">
                <a:latin typeface="+mj-lt"/>
              </a:rPr>
              <a:t>-3</a:t>
            </a:r>
            <a:r>
              <a:rPr lang="en-US" altLang="zh-CN" sz="2800" b="1" i="1" dirty="0">
                <a:latin typeface="+mj-lt"/>
              </a:rPr>
              <a:t>x</a:t>
            </a:r>
            <a:r>
              <a:rPr lang="en-US" altLang="zh-CN" sz="2800" b="1" dirty="0">
                <a:latin typeface="+mj-lt"/>
              </a:rPr>
              <a:t>=15</a:t>
            </a:r>
            <a:r>
              <a:rPr lang="zh-CN" altLang="zh-CN" sz="2800" b="1" dirty="0">
                <a:latin typeface="+mj-lt"/>
              </a:rPr>
              <a:t>；</a:t>
            </a:r>
            <a:r>
              <a:rPr lang="en-US" altLang="zh-CN" sz="2800" b="1" dirty="0">
                <a:latin typeface="+mj-lt"/>
              </a:rPr>
              <a:t>                  5</a:t>
            </a:r>
            <a:r>
              <a:rPr lang="en-US" altLang="zh-CN" sz="2800" b="1" i="1" dirty="0">
                <a:latin typeface="+mj-lt"/>
              </a:rPr>
              <a:t>x</a:t>
            </a:r>
            <a:r>
              <a:rPr lang="en-US" altLang="zh-CN" sz="2800" b="1" baseline="30000" dirty="0">
                <a:latin typeface="+mj-lt"/>
              </a:rPr>
              <a:t>2</a:t>
            </a:r>
            <a:r>
              <a:rPr lang="en-US" altLang="zh-CN" sz="2800" b="1" dirty="0">
                <a:latin typeface="+mj-lt"/>
              </a:rPr>
              <a:t>-1=4</a:t>
            </a:r>
            <a:r>
              <a:rPr lang="en-US" altLang="zh-CN" sz="2800" b="1" i="1" dirty="0">
                <a:latin typeface="+mj-lt"/>
              </a:rPr>
              <a:t>x</a:t>
            </a:r>
            <a:r>
              <a:rPr lang="en-US" altLang="zh-CN" sz="2800" b="1" baseline="30000" dirty="0">
                <a:latin typeface="+mj-lt"/>
              </a:rPr>
              <a:t>2</a:t>
            </a:r>
            <a:r>
              <a:rPr lang="en-US" altLang="zh-CN" sz="2800" b="1" dirty="0">
                <a:latin typeface="+mj-lt"/>
              </a:rPr>
              <a:t>+</a:t>
            </a:r>
            <a:r>
              <a:rPr lang="en-US" altLang="zh-CN" sz="2800" b="1" i="1" dirty="0">
                <a:latin typeface="+mj-lt"/>
              </a:rPr>
              <a:t>x</a:t>
            </a:r>
            <a:endParaRPr lang="en-US" altLang="zh-CN" sz="2800" b="1" i="1" dirty="0">
              <a:latin typeface="+mj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46213" y="1966913"/>
            <a:ext cx="2362200" cy="13716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+mj-ea"/>
              </a:rPr>
              <a:t>解：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=3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      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=-15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1075" y="1966913"/>
            <a:ext cx="3659188" cy="2011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+mj-ea"/>
              </a:rPr>
              <a:t>解：化简得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x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-1=0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       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=1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       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=-1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127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09663" y="620713"/>
            <a:ext cx="7035800" cy="12017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+mj-ea"/>
              </a:rPr>
              <a:t>        设一元二次方程</a:t>
            </a:r>
            <a:r>
              <a:rPr lang="en-US" altLang="zh-CN" sz="2400" b="1" i="1" dirty="0">
                <a:latin typeface="+mj-lt"/>
                <a:ea typeface="+mj-ea"/>
              </a:rPr>
              <a:t>ax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+</a:t>
            </a:r>
            <a:r>
              <a:rPr lang="en-US" altLang="zh-CN" sz="2400" b="1" i="1" dirty="0">
                <a:latin typeface="+mj-lt"/>
                <a:ea typeface="+mj-ea"/>
              </a:rPr>
              <a:t>bx</a:t>
            </a:r>
            <a:r>
              <a:rPr lang="en-US" altLang="zh-CN" sz="2400" b="1" dirty="0">
                <a:latin typeface="+mj-lt"/>
                <a:ea typeface="+mj-ea"/>
              </a:rPr>
              <a:t>+</a:t>
            </a:r>
            <a:r>
              <a:rPr lang="en-US" altLang="zh-CN" sz="2400" b="1" i="1" dirty="0">
                <a:latin typeface="+mj-lt"/>
                <a:ea typeface="+mj-ea"/>
              </a:rPr>
              <a:t>c</a:t>
            </a:r>
            <a:r>
              <a:rPr lang="en-US" altLang="zh-CN" sz="2400" b="1" dirty="0">
                <a:latin typeface="+mj-lt"/>
                <a:ea typeface="+mj-ea"/>
              </a:rPr>
              <a:t>=0(</a:t>
            </a:r>
            <a:r>
              <a:rPr lang="en-US" altLang="zh-CN" sz="2400" b="1" i="1" dirty="0">
                <a:latin typeface="+mj-lt"/>
                <a:ea typeface="+mj-ea"/>
              </a:rPr>
              <a:t>a</a:t>
            </a:r>
            <a:r>
              <a:rPr lang="zh-CN" altLang="en-US" sz="2400" b="1" dirty="0">
                <a:latin typeface="+mj-lt"/>
                <a:ea typeface="+mj-ea"/>
              </a:rPr>
              <a:t>≠</a:t>
            </a:r>
            <a:r>
              <a:rPr lang="en-US" altLang="zh-CN" sz="2400" b="1" dirty="0">
                <a:latin typeface="+mj-lt"/>
                <a:ea typeface="+mj-ea"/>
              </a:rPr>
              <a:t>0)</a:t>
            </a:r>
            <a:r>
              <a:rPr lang="zh-CN" altLang="en-US" sz="2400" b="1" dirty="0">
                <a:latin typeface="+mj-lt"/>
                <a:ea typeface="+mj-ea"/>
              </a:rPr>
              <a:t>的两个根分别</a:t>
            </a:r>
            <a:endParaRPr lang="en-US" altLang="zh-CN" sz="24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+mj-ea"/>
              </a:rPr>
              <a:t>为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latin typeface="+mj-lt"/>
                <a:ea typeface="+mj-ea"/>
              </a:rPr>
              <a:t>1</a:t>
            </a:r>
            <a:r>
              <a:rPr lang="zh-CN" altLang="en-US" sz="2400" b="1" dirty="0"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latin typeface="+mj-lt"/>
                <a:ea typeface="+mj-ea"/>
              </a:rPr>
              <a:t>2</a:t>
            </a:r>
            <a:r>
              <a:rPr lang="zh-CN" altLang="en-US" sz="2400" b="1" dirty="0">
                <a:latin typeface="+mj-lt"/>
                <a:ea typeface="+mj-ea"/>
              </a:rPr>
              <a:t>，则有</a:t>
            </a:r>
            <a:endParaRPr lang="zh-CN" altLang="en-US" sz="2400" dirty="0">
              <a:latin typeface="+mj-lt"/>
              <a:ea typeface="+mj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08050" y="1987550"/>
          <a:ext cx="7435850" cy="2228852"/>
        </p:xfrm>
        <a:graphic>
          <a:graphicData uri="http://schemas.openxmlformats.org/drawingml/2006/table">
            <a:tbl>
              <a:tblPr/>
              <a:tblGrid>
                <a:gridCol w="1387475"/>
                <a:gridCol w="1635125"/>
                <a:gridCol w="4413250"/>
              </a:tblGrid>
              <a:tr h="557213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且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x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</a:t>
                      </a:r>
                      <a:r>
                        <a:rPr kumimoji="0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x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＞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 vMerge="1"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且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x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1</a:t>
                      </a:r>
                      <a:r>
                        <a:rPr kumimoji="0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x</a:t>
                      </a:r>
                      <a:r>
                        <a:rPr kumimoji="0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＜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 vMerge="1"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508250" y="2046288"/>
            <a:ext cx="13350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0</a:t>
            </a:r>
            <a:endParaRPr lang="zh-CN" altLang="en-US" sz="24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06663" y="2593975"/>
            <a:ext cx="13350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</a:rPr>
              <a:t>＜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0</a:t>
            </a:r>
            <a:endParaRPr lang="zh-CN" altLang="en-US" sz="2400" dirty="0"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08250" y="3160713"/>
            <a:ext cx="13350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0</a:t>
            </a:r>
            <a:endParaRPr lang="zh-CN" altLang="en-US" sz="2400" dirty="0">
              <a:latin typeface="+mj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06663" y="3708400"/>
            <a:ext cx="13350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</a:rPr>
              <a:t>＜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</a:rPr>
              <a:t>0</a:t>
            </a:r>
            <a:endParaRPr lang="zh-CN" altLang="en-US" sz="2400" dirty="0">
              <a:latin typeface="+mj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194300" y="2038350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两根同为正数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180013" y="2576513"/>
            <a:ext cx="2041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两根同为负数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270375" y="3154363"/>
            <a:ext cx="3897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两根异号且正根的绝对值大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270375" y="3698875"/>
            <a:ext cx="3897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两根异号且负根的绝对值大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2322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13327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随堂演练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742948" y="932220"/>
            <a:ext cx="1752601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基础巩固</a:t>
            </a:r>
            <a:endParaRPr lang="zh-CN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8675" y="1592263"/>
            <a:ext cx="7658100" cy="26527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关于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x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的方程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800" b="1" baseline="30000" dirty="0"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+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px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+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q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=0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的根为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800" b="1" baseline="-25000" dirty="0">
                <a:latin typeface="+mj-lt"/>
                <a:ea typeface="黑体" panose="02010609060101010101" pitchFamily="2" charset="-122"/>
              </a:rPr>
              <a:t>1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=1+      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800" b="1" baseline="-25000" dirty="0"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=1-     </a:t>
            </a: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则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p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</a:t>
            </a:r>
            <a:r>
              <a:rPr lang="en-US" altLang="zh-CN" sz="2800" b="1" u="sng" dirty="0">
                <a:latin typeface="+mj-lt"/>
                <a:ea typeface="黑体" panose="02010609060101010101" pitchFamily="2" charset="-122"/>
              </a:rPr>
              <a:t>        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q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= </a:t>
            </a:r>
            <a:r>
              <a:rPr lang="en-US" altLang="zh-CN" sz="2800" b="1" u="sng" dirty="0">
                <a:latin typeface="+mj-lt"/>
                <a:ea typeface="黑体" panose="02010609060101010101" pitchFamily="2" charset="-122"/>
              </a:rPr>
              <a:t>       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.</a:t>
            </a:r>
            <a:endParaRPr lang="zh-CN" altLang="zh-CN" sz="2800" dirty="0">
              <a:latin typeface="+mj-lt"/>
              <a:ea typeface="黑体" panose="02010609060101010101" pitchFamily="2" charset="-122"/>
            </a:endParaRPr>
          </a:p>
          <a:p>
            <a:pPr marL="457200" indent="-457200" eaLnBrk="1" hangingPunct="1">
              <a:lnSpc>
                <a:spcPct val="150000"/>
              </a:lnSpc>
              <a:buFontTx/>
              <a:buAutoNum type="arabicPeriod" startAt="2"/>
              <a:defRPr/>
            </a:pP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已知方程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5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800" b="1" baseline="30000" dirty="0">
                <a:latin typeface="+mj-lt"/>
                <a:ea typeface="黑体" panose="02010609060101010101" pitchFamily="2" charset="-122"/>
              </a:rPr>
              <a:t>2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+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kx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－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6=0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的一根是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2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，则另一根是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en-US" altLang="zh-CN" sz="2800" b="1" u="sng" dirty="0">
                <a:latin typeface="+mj-lt"/>
                <a:ea typeface="黑体" panose="02010609060101010101" pitchFamily="2" charset="-122"/>
              </a:rPr>
              <a:t>       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en-US" altLang="zh-CN" sz="2800" b="1" i="1" dirty="0">
                <a:latin typeface="+mj-lt"/>
                <a:ea typeface="黑体" panose="02010609060101010101" pitchFamily="2" charset="-122"/>
              </a:rPr>
              <a:t>k</a:t>
            </a:r>
            <a:r>
              <a:rPr lang="zh-CN" altLang="zh-CN" sz="2800" b="1" dirty="0">
                <a:latin typeface="+mj-lt"/>
                <a:ea typeface="黑体" panose="02010609060101010101" pitchFamily="2" charset="-122"/>
              </a:rPr>
              <a:t>＝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en-US" altLang="zh-CN" sz="2800" b="1" u="sng" dirty="0">
                <a:latin typeface="+mj-lt"/>
                <a:ea typeface="黑体" panose="02010609060101010101" pitchFamily="2" charset="-122"/>
              </a:rPr>
              <a:t>       </a:t>
            </a:r>
            <a:r>
              <a:rPr lang="en-US" altLang="zh-CN" sz="2800" b="1" dirty="0">
                <a:latin typeface="+mj-lt"/>
                <a:ea typeface="黑体" panose="02010609060101010101" pitchFamily="2" charset="-122"/>
              </a:rPr>
              <a:t> .</a:t>
            </a:r>
            <a:endParaRPr lang="zh-CN" altLang="zh-CN" sz="2800" dirty="0">
              <a:latin typeface="+mj-lt"/>
              <a:ea typeface="黑体" panose="02010609060101010101" pitchFamily="2" charset="-122"/>
            </a:endParaRPr>
          </a:p>
        </p:txBody>
      </p:sp>
      <p:graphicFrame>
        <p:nvGraphicFramePr>
          <p:cNvPr id="13317" name="对象 5"/>
          <p:cNvGraphicFramePr>
            <a:graphicFrameLocks noChangeAspect="1"/>
          </p:cNvGraphicFramePr>
          <p:nvPr/>
        </p:nvGraphicFramePr>
        <p:xfrm>
          <a:off x="2178050" y="2462213"/>
          <a:ext cx="4762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241300" imgH="215900" progId="Equation.DSMT4">
                  <p:embed/>
                </p:oleObj>
              </mc:Choice>
              <mc:Fallback>
                <p:oleObj name="" r:id="rId2" imgW="241300" imgH="2159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2462213"/>
                        <a:ext cx="4762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1275" y="2397125"/>
            <a:ext cx="523875" cy="519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-2</a:t>
            </a:r>
            <a:endParaRPr lang="en-US" altLang="zh-CN" sz="28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83213" y="2390775"/>
            <a:ext cx="523875" cy="517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-1</a:t>
            </a:r>
            <a:endParaRPr lang="en-US" altLang="zh-CN" sz="28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9338" y="3606800"/>
            <a:ext cx="523875" cy="517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-7</a:t>
            </a:r>
            <a:endParaRPr lang="en-US" altLang="zh-CN" sz="2800" b="1" dirty="0">
              <a:solidFill>
                <a:srgbClr val="0000FF"/>
              </a:solidFill>
              <a:latin typeface="+mj-lt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833563" y="3486150"/>
          <a:ext cx="474662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" imgW="254000" imgH="405765" progId="Equation.DSMT4">
                  <p:embed/>
                </p:oleObj>
              </mc:Choice>
              <mc:Fallback>
                <p:oleObj name="" r:id="rId4" imgW="254000" imgH="405765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563" y="3486150"/>
                        <a:ext cx="474662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对象 5"/>
          <p:cNvGraphicFramePr>
            <a:graphicFrameLocks noChangeAspect="1"/>
          </p:cNvGraphicFramePr>
          <p:nvPr/>
        </p:nvGraphicFramePr>
        <p:xfrm>
          <a:off x="6950075" y="1803400"/>
          <a:ext cx="4762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6" imgW="241300" imgH="215900" progId="Equation.DSMT4">
                  <p:embed/>
                </p:oleObj>
              </mc:Choice>
              <mc:Fallback>
                <p:oleObj name="" r:id="rId6" imgW="241300" imgH="2159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0075" y="1803400"/>
                        <a:ext cx="4762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6" name="图片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5188" y="682625"/>
            <a:ext cx="7469187" cy="13716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3. </a:t>
            </a:r>
            <a:r>
              <a:rPr lang="zh-CN" altLang="zh-CN" sz="2800" b="1" dirty="0">
                <a:latin typeface="+mj-lt"/>
                <a:ea typeface="+mj-ea"/>
              </a:rPr>
              <a:t>求下列方程的两根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zh-CN" altLang="zh-CN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的和与积：</a:t>
            </a:r>
            <a:endParaRPr lang="zh-CN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  </a:t>
            </a:r>
            <a:r>
              <a:rPr lang="zh-CN" altLang="zh-CN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zh-CN" sz="2800" b="1" dirty="0">
                <a:latin typeface="+mj-lt"/>
                <a:ea typeface="+mj-ea"/>
              </a:rPr>
              <a:t>）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－</a:t>
            </a: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+2=0</a:t>
            </a:r>
            <a:r>
              <a:rPr lang="zh-CN" altLang="zh-CN" sz="2800" b="1" dirty="0">
                <a:latin typeface="+mj-lt"/>
                <a:ea typeface="+mj-ea"/>
              </a:rPr>
              <a:t>；</a:t>
            </a:r>
            <a:r>
              <a:rPr lang="en-US" altLang="zh-CN" sz="2800" b="1" dirty="0">
                <a:latin typeface="+mj-lt"/>
                <a:ea typeface="+mj-ea"/>
              </a:rPr>
              <a:t>         </a:t>
            </a:r>
            <a:r>
              <a:rPr lang="zh-CN" altLang="zh-CN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）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=5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dirty="0">
                <a:latin typeface="+mj-lt"/>
                <a:ea typeface="+mj-ea"/>
              </a:rPr>
              <a:t>+6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6875" y="1933575"/>
            <a:ext cx="2324100" cy="13716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解：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=3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      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=2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30763" y="1982788"/>
            <a:ext cx="3549650" cy="2011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解：化简得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x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-4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-6=0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       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=4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        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=-6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4344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4075" y="757238"/>
            <a:ext cx="7416800" cy="5175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+mj-ea"/>
              </a:rPr>
              <a:t>4. </a:t>
            </a:r>
            <a:r>
              <a:rPr lang="zh-CN" altLang="zh-CN" sz="2800" b="1" dirty="0">
                <a:latin typeface="+mj-lt"/>
                <a:ea typeface="+mj-ea"/>
              </a:rPr>
              <a:t>已知两个数的和为</a:t>
            </a:r>
            <a:r>
              <a:rPr lang="en-US" altLang="zh-CN" sz="2800" b="1" dirty="0">
                <a:latin typeface="+mj-lt"/>
                <a:ea typeface="+mj-ea"/>
              </a:rPr>
              <a:t>8</a:t>
            </a:r>
            <a:r>
              <a:rPr lang="zh-CN" altLang="zh-CN" sz="2800" b="1" dirty="0">
                <a:latin typeface="+mj-lt"/>
                <a:ea typeface="+mj-ea"/>
              </a:rPr>
              <a:t>，积为</a:t>
            </a:r>
            <a:r>
              <a:rPr lang="en-US" altLang="zh-CN" sz="2800" b="1" dirty="0">
                <a:latin typeface="+mj-lt"/>
                <a:ea typeface="+mj-ea"/>
              </a:rPr>
              <a:t>9.75</a:t>
            </a:r>
            <a:r>
              <a:rPr lang="zh-CN" altLang="zh-CN" sz="2800" b="1" dirty="0">
                <a:latin typeface="+mj-lt"/>
                <a:ea typeface="+mj-ea"/>
              </a:rPr>
              <a:t>，求这两个数</a:t>
            </a:r>
            <a:r>
              <a:rPr lang="en-US" altLang="zh-CN" sz="2800" b="1" dirty="0">
                <a:latin typeface="+mj-lt"/>
                <a:ea typeface="+mj-ea"/>
              </a:rPr>
              <a:t>.</a:t>
            </a:r>
            <a:endParaRPr lang="zh-CN" altLang="zh-CN" sz="2800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738" y="1377950"/>
            <a:ext cx="7348537" cy="3162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解：设其中一个数为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则另一个数为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(8-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).</a:t>
            </a:r>
            <a:endParaRPr lang="zh-CN" altLang="zh-CN" sz="28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根据题意，得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(8-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)=9.75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整理，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得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-8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+9.75=0.</a:t>
            </a:r>
            <a:endParaRPr lang="zh-CN" altLang="zh-CN" sz="28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解得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=6.5, 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=1.5.</a:t>
            </a:r>
            <a:endParaRPr lang="zh-CN" altLang="zh-CN" sz="28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当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=6.5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时，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8-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=1.5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  <a:ea typeface="+mj-ea"/>
              </a:rPr>
              <a:t>；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当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=1.5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时，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8-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=6.5.                 </a:t>
            </a:r>
            <a:endParaRPr lang="en-US" altLang="zh-CN" sz="2800" b="1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∴这两个数是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6.5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和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1.5.</a:t>
            </a:r>
            <a:endParaRPr lang="zh-CN" altLang="zh-CN" sz="2800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536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ldLvl="0" uiExpand="1" build="allAtOnce"/>
      <p:bldP spid="3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85850" y="512763"/>
            <a:ext cx="7245350" cy="17795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5. 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zh-CN" altLang="zh-CN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是方程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－</a:t>
            </a:r>
            <a:r>
              <a:rPr lang="en-US" altLang="zh-CN" sz="2800" b="1" dirty="0">
                <a:latin typeface="+mj-lt"/>
                <a:ea typeface="+mj-ea"/>
              </a:rPr>
              <a:t>5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zh-CN" altLang="zh-CN" sz="2800" b="1" dirty="0">
                <a:latin typeface="+mj-lt"/>
                <a:ea typeface="+mj-ea"/>
              </a:rPr>
              <a:t>－</a:t>
            </a:r>
            <a:r>
              <a:rPr lang="en-US" altLang="zh-CN" sz="2800" b="1" dirty="0">
                <a:latin typeface="+mj-lt"/>
                <a:ea typeface="+mj-ea"/>
              </a:rPr>
              <a:t>7=0</a:t>
            </a:r>
            <a:r>
              <a:rPr lang="zh-CN" altLang="zh-CN" sz="2800" b="1" dirty="0">
                <a:latin typeface="+mj-lt"/>
                <a:ea typeface="+mj-ea"/>
              </a:rPr>
              <a:t>的两根，不解方程求下列各式的值：</a:t>
            </a:r>
            <a:endParaRPr lang="zh-CN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defRPr/>
            </a:pPr>
            <a:r>
              <a:rPr lang="en-US" altLang="zh-CN" sz="2800" b="1" dirty="0">
                <a:latin typeface="+mj-lt"/>
                <a:ea typeface="+mj-ea"/>
              </a:rPr>
              <a:t>  </a:t>
            </a:r>
            <a:r>
              <a:rPr lang="zh-CN" altLang="zh-CN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zh-CN" sz="2800" b="1" dirty="0">
                <a:latin typeface="+mj-lt"/>
                <a:ea typeface="+mj-ea"/>
              </a:rPr>
              <a:t>）</a:t>
            </a:r>
            <a:r>
              <a:rPr lang="en-US" altLang="zh-CN" sz="2800" b="1" dirty="0">
                <a:latin typeface="+mj-lt"/>
                <a:ea typeface="+mj-ea"/>
              </a:rPr>
              <a:t>           </a:t>
            </a:r>
            <a:r>
              <a:rPr lang="zh-CN" altLang="zh-CN" sz="2800" b="1" dirty="0">
                <a:latin typeface="+mj-lt"/>
                <a:ea typeface="+mj-ea"/>
              </a:rPr>
              <a:t>；（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）</a:t>
            </a:r>
            <a:r>
              <a:rPr lang="en-US" altLang="zh-CN" sz="2800" b="1" dirty="0">
                <a:latin typeface="+mj-lt"/>
                <a:ea typeface="+mj-ea"/>
              </a:rPr>
              <a:t>          .</a:t>
            </a:r>
            <a:endParaRPr lang="en-US" altLang="zh-CN" sz="2800" b="1" dirty="0">
              <a:latin typeface="+mj-lt"/>
              <a:ea typeface="+mj-ea"/>
            </a:endParaRPr>
          </a:p>
        </p:txBody>
      </p:sp>
      <p:graphicFrame>
        <p:nvGraphicFramePr>
          <p:cNvPr id="16387" name="对象 2"/>
          <p:cNvGraphicFramePr>
            <a:graphicFrameLocks noChangeAspect="1"/>
          </p:cNvGraphicFramePr>
          <p:nvPr/>
        </p:nvGraphicFramePr>
        <p:xfrm>
          <a:off x="2200275" y="1647825"/>
          <a:ext cx="9525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" imgW="533400" imgH="444500" progId="Equation.DSMT4">
                  <p:embed/>
                </p:oleObj>
              </mc:Choice>
              <mc:Fallback>
                <p:oleObj name="" r:id="rId1" imgW="533400" imgH="4445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275" y="1647825"/>
                        <a:ext cx="952500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对象 3"/>
          <p:cNvGraphicFramePr>
            <a:graphicFrameLocks noChangeAspect="1"/>
          </p:cNvGraphicFramePr>
          <p:nvPr/>
        </p:nvGraphicFramePr>
        <p:xfrm>
          <a:off x="4337050" y="1803400"/>
          <a:ext cx="990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495300" imgH="241300" progId="Equation.DSMT4">
                  <p:embed/>
                </p:oleObj>
              </mc:Choice>
              <mc:Fallback>
                <p:oleObj name="" r:id="rId3" imgW="495300" imgH="2413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7050" y="1803400"/>
                        <a:ext cx="990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1387475" y="2378075"/>
            <a:ext cx="6019800" cy="11144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解：</a:t>
            </a:r>
            <a:r>
              <a:rPr lang="zh-CN" altLang="zh-CN" sz="2800" b="1" dirty="0">
                <a:solidFill>
                  <a:srgbClr val="0000FF"/>
                </a:solidFill>
              </a:rPr>
              <a:t>∵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是方程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-5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-7=0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的两根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lang="zh-CN" altLang="zh-CN" sz="28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         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则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=5</a:t>
            </a:r>
            <a:r>
              <a:rPr lang="zh-CN" altLang="zh-CN" sz="28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8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+mj-ea"/>
              </a:rPr>
              <a:t>=-7.</a:t>
            </a:r>
            <a:endParaRPr lang="zh-CN" altLang="zh-CN" sz="2800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266950" y="3616325"/>
          <a:ext cx="433705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5" imgW="2044700" imgH="444500" progId="Equation.DSMT4">
                  <p:embed/>
                </p:oleObj>
              </mc:Choice>
              <mc:Fallback>
                <p:oleObj name="" r:id="rId5" imgW="2044700" imgH="4445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3616325"/>
                        <a:ext cx="4337050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4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640013" y="581025"/>
          <a:ext cx="4037012" cy="400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" imgW="1739900" imgH="1727200" progId="Equation.DSMT4">
                  <p:embed/>
                </p:oleObj>
              </mc:Choice>
              <mc:Fallback>
                <p:oleObj name="" r:id="rId1" imgW="1739900" imgH="17272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581025"/>
                        <a:ext cx="4037012" cy="400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4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6800" y="522288"/>
            <a:ext cx="7239000" cy="969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j-lt"/>
                <a:ea typeface="+mj-ea"/>
              </a:rPr>
              <a:t>6. </a:t>
            </a:r>
            <a:r>
              <a:rPr lang="zh-CN" altLang="zh-CN" sz="2400" b="1" dirty="0">
                <a:latin typeface="+mj-lt"/>
                <a:ea typeface="+mj-ea"/>
              </a:rPr>
              <a:t>已知关于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zh-CN" altLang="zh-CN" sz="2400" b="1" dirty="0">
                <a:latin typeface="+mj-lt"/>
                <a:ea typeface="+mj-ea"/>
              </a:rPr>
              <a:t>的方程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-(2</a:t>
            </a:r>
            <a:r>
              <a:rPr lang="en-US" altLang="zh-CN" sz="2400" b="1" i="1" dirty="0">
                <a:latin typeface="+mj-lt"/>
                <a:ea typeface="+mj-ea"/>
              </a:rPr>
              <a:t>m</a:t>
            </a:r>
            <a:r>
              <a:rPr lang="en-US" altLang="zh-CN" sz="2400" b="1" dirty="0">
                <a:latin typeface="+mj-lt"/>
                <a:ea typeface="+mj-ea"/>
              </a:rPr>
              <a:t>+3)</a:t>
            </a:r>
            <a:r>
              <a:rPr lang="en-US" altLang="zh-CN" sz="2400" b="1" i="1" dirty="0">
                <a:latin typeface="+mj-lt"/>
                <a:ea typeface="+mj-ea"/>
              </a:rPr>
              <a:t>x</a:t>
            </a:r>
            <a:r>
              <a:rPr lang="en-US" altLang="zh-CN" sz="2400" b="1" dirty="0">
                <a:latin typeface="+mj-lt"/>
                <a:ea typeface="+mj-ea"/>
              </a:rPr>
              <a:t>+</a:t>
            </a:r>
            <a:r>
              <a:rPr lang="en-US" altLang="zh-CN" sz="2400" b="1" i="1" dirty="0">
                <a:latin typeface="+mj-lt"/>
                <a:ea typeface="+mj-ea"/>
              </a:rPr>
              <a:t>m</a:t>
            </a:r>
            <a:r>
              <a:rPr lang="en-US" altLang="zh-CN" sz="2400" b="1" baseline="30000" dirty="0">
                <a:latin typeface="+mj-lt"/>
                <a:ea typeface="+mj-ea"/>
              </a:rPr>
              <a:t>2</a:t>
            </a:r>
            <a:r>
              <a:rPr lang="en-US" altLang="zh-CN" sz="2400" b="1" dirty="0">
                <a:latin typeface="+mj-lt"/>
                <a:ea typeface="+mj-ea"/>
              </a:rPr>
              <a:t>=0</a:t>
            </a:r>
            <a:r>
              <a:rPr lang="zh-CN" altLang="zh-CN" sz="2400" b="1" dirty="0">
                <a:latin typeface="+mj-lt"/>
                <a:ea typeface="+mj-ea"/>
              </a:rPr>
              <a:t>的两根之和等于</a:t>
            </a:r>
            <a:endParaRPr lang="en-US" altLang="zh-CN" sz="24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j-lt"/>
                <a:ea typeface="+mj-ea"/>
              </a:rPr>
              <a:t>    </a:t>
            </a:r>
            <a:r>
              <a:rPr lang="zh-CN" altLang="zh-CN" sz="2400" b="1" dirty="0">
                <a:latin typeface="+mj-lt"/>
                <a:ea typeface="+mj-ea"/>
              </a:rPr>
              <a:t>两根之积，求</a:t>
            </a:r>
            <a:r>
              <a:rPr lang="en-US" altLang="zh-CN" sz="2400" b="1" i="1" dirty="0">
                <a:latin typeface="+mj-lt"/>
                <a:ea typeface="+mj-ea"/>
              </a:rPr>
              <a:t>m</a:t>
            </a:r>
            <a:r>
              <a:rPr lang="zh-CN" altLang="zh-CN" sz="2400" b="1" dirty="0">
                <a:latin typeface="+mj-lt"/>
                <a:ea typeface="+mj-ea"/>
              </a:rPr>
              <a:t>的值</a:t>
            </a:r>
            <a:r>
              <a:rPr lang="en-US" altLang="zh-CN" sz="2400" b="1" dirty="0">
                <a:latin typeface="+mj-lt"/>
                <a:ea typeface="+mj-ea"/>
              </a:rPr>
              <a:t>.</a:t>
            </a:r>
            <a:endParaRPr lang="zh-CN" altLang="zh-CN" sz="2400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4775" y="1485900"/>
            <a:ext cx="6781800" cy="33067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解：设方程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-(2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+3)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=0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的两根为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lang="zh-CN" altLang="zh-CN" sz="24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∴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=2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+3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lang="zh-CN" altLang="zh-CN" sz="24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根据题意得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=2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+3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，解得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=3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=-1.</a:t>
            </a:r>
            <a:endParaRPr lang="zh-CN" altLang="zh-CN" sz="24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当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=3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时，原方程为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-9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+9=0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b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-4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ac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=45&gt;0.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方程有实数根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lang="zh-CN" altLang="zh-CN" sz="24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当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=-1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时，原方程为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-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x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+1=0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b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-4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ac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=-3&lt;0.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方程无实数根，此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值舍去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.</a:t>
            </a:r>
            <a:endParaRPr lang="zh-CN" altLang="zh-CN" sz="2400" dirty="0">
              <a:solidFill>
                <a:srgbClr val="0000FF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        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∴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</a:rPr>
              <a:t>m</a:t>
            </a:r>
            <a:r>
              <a:rPr lang="zh-CN" altLang="zh-CN" sz="2400" b="1" dirty="0">
                <a:solidFill>
                  <a:srgbClr val="0000FF"/>
                </a:solidFill>
                <a:latin typeface="+mj-lt"/>
                <a:ea typeface="+mj-ea"/>
              </a:rPr>
              <a:t>的值为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</a:rPr>
              <a:t>3.</a:t>
            </a:r>
            <a:endParaRPr lang="zh-CN" altLang="zh-CN" sz="2400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843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ldLvl="0" uiExpand="1" build="allAtOnce"/>
      <p:bldP spid="3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3412" y="778826"/>
            <a:ext cx="7920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 解下列方程：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- 3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= 15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      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+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= 1- 4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defRPr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- 1 =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+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-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+2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= 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+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</a:rPr>
              <a:t> 1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08530" y="134702"/>
            <a:ext cx="948017" cy="504034"/>
            <a:chOff x="1069042" y="114531"/>
            <a:chExt cx="948017" cy="504034"/>
          </a:xfrm>
        </p:grpSpPr>
        <p:sp>
          <p:nvSpPr>
            <p:cNvPr id="6" name="矩形: 圆角 5"/>
            <p:cNvSpPr/>
            <p:nvPr/>
          </p:nvSpPr>
          <p:spPr>
            <a:xfrm>
              <a:off x="1069042" y="174812"/>
              <a:ext cx="948017" cy="443753"/>
            </a:xfrm>
            <a:prstGeom prst="roundRect">
              <a:avLst>
                <a:gd name="adj" fmla="val 50000"/>
              </a:avLst>
            </a:prstGeom>
            <a:solidFill>
              <a:srgbClr val="DA4C8C"/>
            </a:solidFill>
            <a:ln>
              <a:solidFill>
                <a:srgbClr val="DA4C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zh-CN" altLang="en-US" sz="2800" b="1" dirty="0"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32498" y="114531"/>
              <a:ext cx="85472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zh-CN" altLang="en-US" sz="26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练习</a:t>
              </a:r>
              <a:endParaRPr lang="zh-CN" altLang="en-US" sz="2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537994" y="778858"/>
            <a:ext cx="2463052" cy="406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P16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96284" y="1588451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解：设方程的两根分别为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005884" y="2029702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方程可化为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- 3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– 15 = 0.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005884" y="2470954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-(-3) = 3,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=-15.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056889" y="1591995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设方程的两根分别为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056889" y="2033246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方程可化为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+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 +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1= 0.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056889" y="2474498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-     ,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   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959809" y="3427884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设方程的两根分别为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959809" y="3869135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方程可化为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– 1 = 0.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959809" y="4310387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-(-1) = 1,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-1.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053344" y="3431428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设方程的两根分别为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053344" y="3872679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方程可化为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- 4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+ 1= 0.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5053344" y="4313931"/>
            <a:ext cx="4391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2,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 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6221523" y="2363123"/>
          <a:ext cx="285602" cy="742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3048000" imgH="7924800" progId="Equation.DSMT4">
                  <p:embed/>
                </p:oleObj>
              </mc:Choice>
              <mc:Fallback>
                <p:oleObj name="Equation" r:id="rId1" imgW="3048000" imgH="7924800" progId="Equation.DSMT4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21523" y="2363123"/>
                        <a:ext cx="285602" cy="742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7570676" y="2357031"/>
          <a:ext cx="290328" cy="754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3048000" imgH="7924800" progId="Equation.DSMT4">
                  <p:embed/>
                </p:oleObj>
              </mc:Choice>
              <mc:Fallback>
                <p:oleObj name="Equation" r:id="rId3" imgW="3048000" imgH="79248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70676" y="2357031"/>
                        <a:ext cx="290328" cy="754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7204635" y="4201832"/>
          <a:ext cx="285376" cy="741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5" imgW="3048000" imgH="7924800" progId="Equation.DSMT4">
                  <p:embed/>
                </p:oleObj>
              </mc:Choice>
              <mc:Fallback>
                <p:oleObj name="Equation" r:id="rId5" imgW="3048000" imgH="7924800" progId="Equation.DSMT4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04635" y="4201832"/>
                        <a:ext cx="285376" cy="741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19467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课堂小结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11188" y="2589213"/>
            <a:ext cx="8320087" cy="7318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若方程</a:t>
            </a:r>
            <a:r>
              <a:rPr lang="en-US" altLang="zh-CN" sz="2800" b="1" i="1" dirty="0">
                <a:latin typeface="+mj-lt"/>
                <a:ea typeface="+mj-ea"/>
              </a:rPr>
              <a:t>ax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bx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c</a:t>
            </a:r>
            <a:r>
              <a:rPr lang="en-US" altLang="zh-CN" sz="2800" b="1" dirty="0">
                <a:latin typeface="+mj-lt"/>
                <a:ea typeface="+mj-ea"/>
              </a:rPr>
              <a:t>=0(</a:t>
            </a:r>
            <a:r>
              <a:rPr lang="en-US" altLang="zh-CN" sz="2800" b="1" i="1" dirty="0">
                <a:latin typeface="+mj-lt"/>
                <a:ea typeface="+mj-ea"/>
              </a:rPr>
              <a:t>a</a:t>
            </a:r>
            <a:r>
              <a:rPr lang="zh-CN" altLang="en-US" sz="2800" b="1" dirty="0">
                <a:latin typeface="+mj-lt"/>
                <a:ea typeface="+mj-ea"/>
              </a:rPr>
              <a:t>≠</a:t>
            </a:r>
            <a:r>
              <a:rPr lang="en-US" altLang="zh-CN" sz="2800" b="1" dirty="0">
                <a:latin typeface="+mj-lt"/>
                <a:ea typeface="+mj-ea"/>
              </a:rPr>
              <a:t>0)</a:t>
            </a:r>
            <a:r>
              <a:rPr lang="zh-CN" altLang="en-US" sz="2800" b="1" dirty="0">
                <a:latin typeface="+mj-lt"/>
                <a:ea typeface="+mj-ea"/>
              </a:rPr>
              <a:t>的两个根分别为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-25000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，则</a:t>
            </a:r>
            <a:endParaRPr lang="zh-CN" altLang="en-US" sz="2800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77925" y="1009650"/>
            <a:ext cx="6573838" cy="7302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若方程</a:t>
            </a:r>
            <a:r>
              <a:rPr lang="en-US" altLang="zh-CN" sz="2800" b="1" i="1" dirty="0">
                <a:latin typeface="+mj-lt"/>
                <a:ea typeface="+mj-ea"/>
              </a:rPr>
              <a:t>x</a:t>
            </a:r>
            <a:r>
              <a:rPr lang="en-US" altLang="zh-CN" sz="2800" b="1" baseline="30000" dirty="0">
                <a:latin typeface="+mj-lt"/>
                <a:ea typeface="+mj-ea"/>
              </a:rPr>
              <a:t>2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px</a:t>
            </a:r>
            <a:r>
              <a:rPr lang="en-US" altLang="zh-CN" sz="2800" b="1" dirty="0">
                <a:latin typeface="+mj-lt"/>
                <a:ea typeface="+mj-ea"/>
              </a:rPr>
              <a:t>+</a:t>
            </a:r>
            <a:r>
              <a:rPr lang="en-US" altLang="zh-CN" sz="2800" b="1" i="1" dirty="0">
                <a:latin typeface="+mj-lt"/>
                <a:ea typeface="+mj-ea"/>
              </a:rPr>
              <a:t>q</a:t>
            </a:r>
            <a:r>
              <a:rPr lang="en-US" altLang="zh-CN" sz="2800" b="1" dirty="0">
                <a:latin typeface="+mj-lt"/>
                <a:ea typeface="+mj-ea"/>
              </a:rPr>
              <a:t>=0</a:t>
            </a:r>
            <a:r>
              <a:rPr lang="zh-CN" altLang="en-US" sz="2800" b="1" dirty="0">
                <a:latin typeface="+mj-lt"/>
                <a:ea typeface="+mj-ea"/>
              </a:rPr>
              <a:t>有两个实根</a:t>
            </a:r>
            <a:r>
              <a:rPr lang="en-US" altLang="zh-CN" sz="2800" b="1" i="1" dirty="0">
                <a:latin typeface="+mj-lt"/>
              </a:rPr>
              <a:t>x</a:t>
            </a:r>
            <a:r>
              <a:rPr lang="en-US" altLang="zh-CN" sz="2800" b="1" baseline="-25000" dirty="0">
                <a:latin typeface="+mj-lt"/>
              </a:rPr>
              <a:t>1</a:t>
            </a:r>
            <a:r>
              <a:rPr lang="zh-CN" altLang="en-US" sz="2800" b="1" dirty="0">
                <a:latin typeface="+mj-lt"/>
              </a:rPr>
              <a:t>，</a:t>
            </a:r>
            <a:r>
              <a:rPr lang="en-US" altLang="zh-CN" sz="2800" b="1" i="1" dirty="0">
                <a:latin typeface="+mj-lt"/>
              </a:rPr>
              <a:t>x</a:t>
            </a:r>
            <a:r>
              <a:rPr lang="en-US" altLang="zh-CN" sz="2800" b="1" baseline="-25000" dirty="0">
                <a:latin typeface="+mj-lt"/>
              </a:rPr>
              <a:t>2</a:t>
            </a:r>
            <a:r>
              <a:rPr lang="zh-CN" altLang="en-US" sz="2800" dirty="0">
                <a:latin typeface="+mj-lt"/>
              </a:rPr>
              <a:t>，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则</a:t>
            </a:r>
            <a:endParaRPr lang="zh-CN" altLang="en-US" sz="2800" dirty="0">
              <a:latin typeface="+mj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75025" y="1798638"/>
            <a:ext cx="2794000" cy="73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+mj-lt"/>
              </a:rPr>
              <a:t>x</a:t>
            </a:r>
            <a:r>
              <a:rPr lang="en-US" altLang="zh-CN" sz="2800" b="1" baseline="-25000" dirty="0">
                <a:solidFill>
                  <a:srgbClr val="FF0000"/>
                </a:solidFill>
                <a:latin typeface="+mj-lt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+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</a:rPr>
              <a:t>x</a:t>
            </a:r>
            <a:r>
              <a:rPr lang="en-US" altLang="zh-CN" sz="2800" b="1" baseline="-25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=-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</a:rPr>
              <a:t>p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,  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</a:rPr>
              <a:t>x</a:t>
            </a:r>
            <a:r>
              <a:rPr lang="en-US" altLang="zh-CN" sz="2800" b="1" baseline="-25000" dirty="0">
                <a:solidFill>
                  <a:srgbClr val="FF0000"/>
                </a:solidFill>
                <a:latin typeface="+mj-lt"/>
              </a:rPr>
              <a:t>1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</a:rPr>
              <a:t>x</a:t>
            </a:r>
            <a:r>
              <a:rPr lang="en-US" altLang="zh-CN" sz="2800" b="1" baseline="-25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</a:rPr>
              <a:t>q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970213" y="3379788"/>
          <a:ext cx="34417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2" imgW="1524000" imgH="405765" progId="Equation.DSMT4">
                  <p:embed/>
                </p:oleObj>
              </mc:Choice>
              <mc:Fallback>
                <p:oleObj name="" r:id="rId2" imgW="1524000" imgH="4057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213" y="3379788"/>
                        <a:ext cx="3441700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6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20488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课后作业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35150" y="1450975"/>
            <a:ext cx="5675313" cy="1571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从课后习题中选取；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完成练习册本课时的习题。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2" charset="-122"/>
            </a:endParaRPr>
          </a:p>
        </p:txBody>
      </p:sp>
      <p:pic>
        <p:nvPicPr>
          <p:cNvPr id="20487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JeX8GDmT0t"/>
</p:tagLst>
</file>

<file path=ppt/tags/tag2.xml><?xml version="1.0" encoding="utf-8"?>
<p:tagLst xmlns:p="http://schemas.openxmlformats.org/presentationml/2006/main">
  <p:tag name="ISLIDE.ADDREMOVEWATERMARK" val="JeX8GDmT0t"/>
</p:tagLst>
</file>

<file path=ppt/tags/tag3.xml><?xml version="1.0" encoding="utf-8"?>
<p:tagLst xmlns:p="http://schemas.openxmlformats.org/presentationml/2006/main">
  <p:tag name="ISLIDE.ADDREMOVEWATERMARK" val="JeX8GDmT0t"/>
</p:tagLst>
</file>

<file path=ppt/tags/tag4.xml><?xml version="1.0" encoding="utf-8"?>
<p:tagLst xmlns:p="http://schemas.openxmlformats.org/presentationml/2006/main">
  <p:tag name="ISLIDE.ADDREMOVEWATERMARK" val="JeX8GDmT0t"/>
</p:tagLst>
</file>

<file path=ppt/tags/tag5.xml><?xml version="1.0" encoding="utf-8"?>
<p:tagLst xmlns:p="http://schemas.openxmlformats.org/presentationml/2006/main">
  <p:tag name="ISLIDE.ADDREMOVEWATERMARK" val="JeX8GDmT0t"/>
</p:tagLst>
</file>

<file path=ppt/tags/tag6.xml><?xml version="1.0" encoding="utf-8"?>
<p:tagLst xmlns:p="http://schemas.openxmlformats.org/presentationml/2006/main">
  <p:tag name="ISLIDE.ADDREMOVEWATERMARK" val="2GB8k3qCiY"/>
</p:tagLst>
</file>

<file path=ppt/tags/tag7.xml><?xml version="1.0" encoding="utf-8"?>
<p:tagLst xmlns:p="http://schemas.openxmlformats.org/presentationml/2006/main">
  <p:tag name="ISLIDE.ADDREMOVEWATERMARK" val="JeX8GDmT0t"/>
</p:tagLst>
</file>

<file path=ppt/tags/tag8.xml><?xml version="1.0" encoding="utf-8"?>
<p:tagLst xmlns:p="http://schemas.openxmlformats.org/presentationml/2006/main">
  <p:tag name="ISLIDE.ADDREMOVEWATERMARK" val="JeX8GDmT0t"/>
</p:tagLst>
</file>

<file path=ppt/tags/tag9.xml><?xml version="1.0" encoding="utf-8"?>
<p:tagLst xmlns:p="http://schemas.openxmlformats.org/presentationml/2006/main">
  <p:tag name="ISLIDE.ADDREMOVEWATERMARK" val="JeX8GDmT0t"/>
</p:tagLst>
</file>

<file path=ppt/tags/tag10.xml><?xml version="1.0" encoding="utf-8"?>
<p:tagLst xmlns:p="http://schemas.openxmlformats.org/presentationml/2006/main">
  <p:tag name="ISLIDE.ADDREMOVEWATERMARK" val="JeX8GDmT0t"/>
</p:tagLst>
</file>

<file path=ppt/tags/tag11.xml><?xml version="1.0" encoding="utf-8"?>
<p:tagLst xmlns:p="http://schemas.openxmlformats.org/presentationml/2006/main">
  <p:tag name="ISLIDE.ADDREMOVEWATERMARK" val="JeX8GDmT0t"/>
</p:tagLst>
</file>

<file path=ppt/tags/tag12.xml><?xml version="1.0" encoding="utf-8"?>
<p:tagLst xmlns:p="http://schemas.openxmlformats.org/presentationml/2006/main">
  <p:tag name="ISLIDE.ADDREMOVEWATERMARK" val="JeX8GDmT0t"/>
</p:tagLst>
</file>

<file path=ppt/tags/tag13.xml><?xml version="1.0" encoding="utf-8"?>
<p:tagLst xmlns:p="http://schemas.openxmlformats.org/presentationml/2006/main">
  <p:tag name="ISLIDE.ADDREMOVEWATERMARK" val="JeX8GDmT0t"/>
</p:tagLst>
</file>

<file path=ppt/tags/tag14.xml><?xml version="1.0" encoding="utf-8"?>
<p:tagLst xmlns:p="http://schemas.openxmlformats.org/presentationml/2006/main">
  <p:tag name="ISLIDE.ADDREMOVEWATERMARK" val="JeX8GDmT0t"/>
</p:tagLst>
</file>

<file path=ppt/tags/tag15.xml><?xml version="1.0" encoding="utf-8"?>
<p:tagLst xmlns:p="http://schemas.openxmlformats.org/presentationml/2006/main">
  <p:tag name="ISLIDE.ADDREMOVEWATERMARK" val="JeX8GDmT0t"/>
</p:tagLst>
</file>

<file path=ppt/tags/tag16.xml><?xml version="1.0" encoding="utf-8"?>
<p:tagLst xmlns:p="http://schemas.openxmlformats.org/presentationml/2006/main">
  <p:tag name="ISLIDE.ADDREMOVEWATERMARK" val="JeX8GDmT0t"/>
</p:tagLst>
</file>

<file path=ppt/tags/tag17.xml><?xml version="1.0" encoding="utf-8"?>
<p:tagLst xmlns:p="http://schemas.openxmlformats.org/presentationml/2006/main">
  <p:tag name="ISLIDE.ADDREMOVEWATERMARK" val="JeX8GDmT0t"/>
</p:tagLst>
</file>

<file path=ppt/tags/tag18.xml><?xml version="1.0" encoding="utf-8"?>
<p:tagLst xmlns:p="http://schemas.openxmlformats.org/presentationml/2006/main">
  <p:tag name="ISLIDE.ADDREMOVEWATERMARK" val="JeX8GDmT0t"/>
</p:tagLst>
</file>

<file path=ppt/tags/tag19.xml><?xml version="1.0" encoding="utf-8"?>
<p:tagLst xmlns:p="http://schemas.openxmlformats.org/presentationml/2006/main">
  <p:tag name="ISLIDE.ADDREMOVEWATERMARK" val="JeX8GDmT0t"/>
</p:tagLst>
</file>

<file path=ppt/tags/tag20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2463</Words>
  <Application>WPS 演示</Application>
  <PresentationFormat>全屏显示(16:9)</PresentationFormat>
  <Paragraphs>180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18</vt:i4>
      </vt:variant>
      <vt:variant>
        <vt:lpstr>幻灯片标题</vt:lpstr>
      </vt:variant>
      <vt:variant>
        <vt:i4>19</vt:i4>
      </vt:variant>
    </vt:vector>
  </HeadingPairs>
  <TitlesOfParts>
    <vt:vector size="51" baseType="lpstr">
      <vt:lpstr>Arial</vt:lpstr>
      <vt:lpstr>宋体</vt:lpstr>
      <vt:lpstr>Wingdings</vt:lpstr>
      <vt:lpstr>Times New Roman</vt:lpstr>
      <vt:lpstr>黑体</vt:lpstr>
      <vt:lpstr>楷体_GB2312</vt:lpstr>
      <vt:lpstr>楷体</vt:lpstr>
      <vt:lpstr>方正粗圆_GBK</vt:lpstr>
      <vt:lpstr>微软雅黑</vt:lpstr>
      <vt:lpstr>Arial Unicode MS</vt:lpstr>
      <vt:lpstr>Calibri</vt:lpstr>
      <vt:lpstr>2_Office 主题​​</vt:lpstr>
      <vt:lpstr>3_Office 主题​​</vt:lpstr>
      <vt:lpstr>4_Office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*21.2.4 一元二次方程的根与系数的关系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81</cp:revision>
  <dcterms:created xsi:type="dcterms:W3CDTF">2016-01-14T07:05:00Z</dcterms:created>
  <dcterms:modified xsi:type="dcterms:W3CDTF">2023-08-18T02:34:24Z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78269AB8D7F54DE8996E37387660FEE2_12</vt:lpwstr>
  </property>
</Properties>
</file>