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752" r:id="rId1"/>
    <p:sldMasterId id="2147489789" r:id="rId2"/>
  </p:sldMasterIdLst>
  <p:notesMasterIdLst>
    <p:notesMasterId r:id="rId3"/>
  </p:notesMasterIdLst>
  <p:sldIdLst>
    <p:sldId id="3120" r:id="rId4"/>
    <p:sldId id="3124" r:id="rId5"/>
    <p:sldId id="3129" r:id="rId6"/>
    <p:sldId id="3134" r:id="rId7"/>
    <p:sldId id="3141" r:id="rId9"/>
    <p:sldId id="3144" r:id="rId10"/>
    <p:sldId id="3147" r:id="rId11"/>
    <p:sldId id="3150" r:id="rId12"/>
    <p:sldId id="3154" r:id="rId13"/>
    <p:sldId id="3161" r:id="rId15"/>
    <p:sldId id="3164" r:id="rId16"/>
    <p:sldId id="3167" r:id="rId17"/>
    <p:sldId id="3170" r:id="rId18"/>
    <p:sldId id="3174" r:id="rId19"/>
    <p:sldId id="3181" r:id="rId21"/>
    <p:sldId id="3184" r:id="rId22"/>
    <p:sldId id="3187" r:id="rId23"/>
    <p:sldId id="3190" r:id="rId24"/>
    <p:sldId id="3194" r:id="rId25"/>
    <p:sldId id="3201" r:id="rId27"/>
    <p:sldId id="3204" r:id="rId28"/>
    <p:sldId id="3207" r:id="rId29"/>
    <p:sldId id="3210" r:id="rId30"/>
    <p:sldId id="3214" r:id="rId31"/>
    <p:sldId id="3221" r:id="rId33"/>
    <p:sldId id="3224" r:id="rId34"/>
    <p:sldId id="3227" r:id="rId35"/>
    <p:sldId id="3230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753" r:id="rId1"/>
    <p:sldLayoutId id="2147489754" r:id="rId2"/>
    <p:sldLayoutId id="2147489755" r:id="rId3"/>
    <p:sldLayoutId id="2147489756" r:id="rId4"/>
    <p:sldLayoutId id="2147489757" r:id="rId5"/>
    <p:sldLayoutId id="2147489758" r:id="rId6"/>
    <p:sldLayoutId id="2147489759" r:id="rId7"/>
    <p:sldLayoutId id="2147489760" r:id="rId8"/>
    <p:sldLayoutId id="2147489761" r:id="rId9"/>
    <p:sldLayoutId id="2147489762" r:id="rId10"/>
    <p:sldLayoutId id="214748976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790" r:id="rId1"/>
    <p:sldLayoutId id="2147489791" r:id="rId2"/>
    <p:sldLayoutId id="2147489792" r:id="rId3"/>
    <p:sldLayoutId id="2147489793" r:id="rId4"/>
    <p:sldLayoutId id="2147489794" r:id="rId5"/>
    <p:sldLayoutId id="2147489795" r:id="rId6"/>
    <p:sldLayoutId id="2147489796" r:id="rId7"/>
    <p:sldLayoutId id="2147489797" r:id="rId8"/>
    <p:sldLayoutId id="2147489798" r:id="rId9"/>
    <p:sldLayoutId id="2147489799" r:id="rId10"/>
    <p:sldLayoutId id="214748980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tags" Target="../tags/tag135.xml"/><Relationship Id="rId14" Type="http://schemas.openxmlformats.org/officeDocument/2006/relationships/tags" Target="../tags/tag136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tags" Target="../tags/tag176.xml"/><Relationship Id="rId18" Type="http://schemas.openxmlformats.org/officeDocument/2006/relationships/tags" Target="../tags/tag177.xml"/><Relationship Id="rId19" Type="http://schemas.openxmlformats.org/officeDocument/2006/relationships/tags" Target="../tags/tag178.xml"/><Relationship Id="rId20" Type="http://schemas.openxmlformats.org/officeDocument/2006/relationships/tags" Target="../tags/tag179.xml"/><Relationship Id="rId21" Type="http://schemas.openxmlformats.org/officeDocument/2006/relationships/tags" Target="../tags/tag180.xml"/><Relationship Id="rId22" Type="http://schemas.openxmlformats.org/officeDocument/2006/relationships/tags" Target="../tags/tag181.xml"/><Relationship Id="rId23" Type="http://schemas.openxmlformats.org/officeDocument/2006/relationships/tags" Target="../tags/tag182.xml"/><Relationship Id="rId24" Type="http://schemas.openxmlformats.org/officeDocument/2006/relationships/tags" Target="../tags/tag183.xml"/><Relationship Id="rId25" Type="http://schemas.openxmlformats.org/officeDocument/2006/relationships/tags" Target="../tags/tag184.xml"/><Relationship Id="rId26" Type="http://schemas.openxmlformats.org/officeDocument/2006/relationships/tags" Target="../tags/tag185.xml"/><Relationship Id="rId27" Type="http://schemas.openxmlformats.org/officeDocument/2006/relationships/tags" Target="../tags/tag186.xml"/><Relationship Id="rId28" Type="http://schemas.openxmlformats.org/officeDocument/2006/relationships/tags" Target="../tags/tag187.xml"/><Relationship Id="rId29" Type="http://schemas.openxmlformats.org/officeDocument/2006/relationships/tags" Target="../tags/tag188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tags" Target="../tags/tag221.xml"/><Relationship Id="rId18" Type="http://schemas.openxmlformats.org/officeDocument/2006/relationships/tags" Target="../tags/tag222.xml"/><Relationship Id="rId19" Type="http://schemas.openxmlformats.org/officeDocument/2006/relationships/tags" Target="../tags/tag223.xml"/><Relationship Id="rId20" Type="http://schemas.openxmlformats.org/officeDocument/2006/relationships/tags" Target="../tags/tag224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tags" Target="../tags/tag237.xml"/><Relationship Id="rId14" Type="http://schemas.openxmlformats.org/officeDocument/2006/relationships/tags" Target="../tags/tag238.xml"/><Relationship Id="rId1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tags" Target="../tags/tag254.xml"/><Relationship Id="rId14" Type="http://schemas.openxmlformats.org/officeDocument/2006/relationships/tags" Target="../tags/tag255.xml"/><Relationship Id="rId15" Type="http://schemas.openxmlformats.org/officeDocument/2006/relationships/tags" Target="../tags/tag256.xml"/><Relationship Id="rId16" Type="http://schemas.openxmlformats.org/officeDocument/2006/relationships/tags" Target="../tags/tag257.xml"/><Relationship Id="rId17" Type="http://schemas.openxmlformats.org/officeDocument/2006/relationships/tags" Target="../tags/tag258.xml"/><Relationship Id="rId18" Type="http://schemas.openxmlformats.org/officeDocument/2006/relationships/tags" Target="../tags/tag259.xml"/><Relationship Id="rId19" Type="http://schemas.openxmlformats.org/officeDocument/2006/relationships/tags" Target="../tags/tag260.xml"/><Relationship Id="rId20" Type="http://schemas.openxmlformats.org/officeDocument/2006/relationships/tags" Target="../tags/tag261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tags" Target="../tags/tag290.xml"/><Relationship Id="rId18" Type="http://schemas.openxmlformats.org/officeDocument/2006/relationships/tags" Target="../tags/tag291.xml"/><Relationship Id="rId19" Type="http://schemas.openxmlformats.org/officeDocument/2006/relationships/tags" Target="../tags/tag292.xml"/><Relationship Id="rId20" Type="http://schemas.openxmlformats.org/officeDocument/2006/relationships/tags" Target="../tags/tag293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tags" Target="../tags/tag341.xml"/><Relationship Id="rId14" Type="http://schemas.openxmlformats.org/officeDocument/2006/relationships/tags" Target="../tags/tag342.xml"/><Relationship Id="rId15" Type="http://schemas.openxmlformats.org/officeDocument/2006/relationships/tags" Target="../tags/tag343.xml"/><Relationship Id="rId16" Type="http://schemas.openxmlformats.org/officeDocument/2006/relationships/tags" Target="../tags/tag344.xml"/><Relationship Id="rId17" Type="http://schemas.openxmlformats.org/officeDocument/2006/relationships/tags" Target="../tags/tag345.xml"/><Relationship Id="rId18" Type="http://schemas.openxmlformats.org/officeDocument/2006/relationships/tags" Target="../tags/tag346.xml"/><Relationship Id="rId19" Type="http://schemas.openxmlformats.org/officeDocument/2006/relationships/tags" Target="../tags/tag347.xml"/><Relationship Id="rId20" Type="http://schemas.openxmlformats.org/officeDocument/2006/relationships/tags" Target="../tags/tag348.xml"/><Relationship Id="rId21" Type="http://schemas.openxmlformats.org/officeDocument/2006/relationships/tags" Target="../tags/tag349.xml"/><Relationship Id="rId22" Type="http://schemas.openxmlformats.org/officeDocument/2006/relationships/tags" Target="../tags/tag350.xml"/><Relationship Id="rId23" Type="http://schemas.openxmlformats.org/officeDocument/2006/relationships/tags" Target="../tags/tag351.xml"/><Relationship Id="rId24" Type="http://schemas.openxmlformats.org/officeDocument/2006/relationships/tags" Target="../tags/tag352.xml"/><Relationship Id="rId25" Type="http://schemas.openxmlformats.org/officeDocument/2006/relationships/tags" Target="../tags/tag353.xml"/><Relationship Id="rId26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tags" Target="../tags/tag373.xml"/><Relationship Id="rId14" Type="http://schemas.openxmlformats.org/officeDocument/2006/relationships/tags" Target="../tags/tag374.xml"/><Relationship Id="rId15" Type="http://schemas.openxmlformats.org/officeDocument/2006/relationships/tags" Target="../tags/tag375.xml"/><Relationship Id="rId16" Type="http://schemas.openxmlformats.org/officeDocument/2006/relationships/tags" Target="../tags/tag376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tags" Target="../tags/tag386.xml"/><Relationship Id="rId7" Type="http://schemas.openxmlformats.org/officeDocument/2006/relationships/tags" Target="../tags/tag387.xml"/><Relationship Id="rId8" Type="http://schemas.openxmlformats.org/officeDocument/2006/relationships/tags" Target="../tags/tag388.xml"/><Relationship Id="rId9" Type="http://schemas.openxmlformats.org/officeDocument/2006/relationships/tags" Target="../tags/tag389.xml"/><Relationship Id="rId10" Type="http://schemas.openxmlformats.org/officeDocument/2006/relationships/tags" Target="../tags/tag390.xml"/><Relationship Id="rId11" Type="http://schemas.openxmlformats.org/officeDocument/2006/relationships/tags" Target="../tags/tag391.xml"/><Relationship Id="rId12" Type="http://schemas.openxmlformats.org/officeDocument/2006/relationships/tags" Target="../tags/tag392.xml"/><Relationship Id="rId13" Type="http://schemas.openxmlformats.org/officeDocument/2006/relationships/tags" Target="../tags/tag393.xml"/><Relationship Id="rId14" Type="http://schemas.openxmlformats.org/officeDocument/2006/relationships/tags" Target="../tags/tag394.xml"/><Relationship Id="rId15" Type="http://schemas.openxmlformats.org/officeDocument/2006/relationships/tags" Target="../tags/tag395.xml"/><Relationship Id="rId16" Type="http://schemas.openxmlformats.org/officeDocument/2006/relationships/tags" Target="../tags/tag396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tags" Target="../tags/tag400.xml"/><Relationship Id="rId5" Type="http://schemas.openxmlformats.org/officeDocument/2006/relationships/tags" Target="../tags/tag401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9259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2024研究领域职位工作总结与展望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工作总结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技能提升与成长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行业趋势与展望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个人发展规划与目标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总结与建议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工作总结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岗位职责与成果</a:t>
            </a:r>
            <a:endParaRPr altLang="en-US" lang="zh-CN"/>
          </a:p>
        </p:txBody>
      </p:sp>
      <p:sp>
        <p:nvSpPr>
          <p:cNvPr id="1048998" name="矩形 5"/>
          <p:cNvSpPr/>
          <p:nvPr>
            <p:custDataLst>
              <p:tags r:id="rId1"/>
            </p:custDataLst>
          </p:nvPr>
        </p:nvSpPr>
        <p:spPr>
          <a:xfrm>
            <a:off x="1020871" y="1373590"/>
            <a:ext cx="4750180" cy="48043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矩形 10"/>
          <p:cNvSpPr/>
          <p:nvPr>
            <p:custDataLst>
              <p:tags r:id="rId2"/>
            </p:custDataLst>
          </p:nvPr>
        </p:nvSpPr>
        <p:spPr>
          <a:xfrm>
            <a:off x="1670771" y="1364400"/>
            <a:ext cx="975323" cy="50572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TextBox 2"/>
          <p:cNvSpPr txBox="1"/>
          <p:nvPr>
            <p:custDataLst>
              <p:tags r:id="rId3"/>
            </p:custDataLst>
          </p:nvPr>
        </p:nvSpPr>
        <p:spPr>
          <a:xfrm>
            <a:off x="1305120" y="2694398"/>
            <a:ext cx="4181844" cy="253704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岗位职责：负责2024研究领域职位的日常工作，包括但不限于研究、分析、报告撰写等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04" name="矩形 6"/>
          <p:cNvSpPr/>
          <p:nvPr>
            <p:custDataLst>
              <p:tags r:id="rId4"/>
            </p:custDataLst>
          </p:nvPr>
        </p:nvSpPr>
        <p:spPr>
          <a:xfrm>
            <a:off x="6420950" y="1373590"/>
            <a:ext cx="4750180" cy="48043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矩形 11"/>
          <p:cNvSpPr/>
          <p:nvPr>
            <p:custDataLst>
              <p:tags r:id="rId5"/>
            </p:custDataLst>
          </p:nvPr>
        </p:nvSpPr>
        <p:spPr>
          <a:xfrm>
            <a:off x="7107612" y="1364400"/>
            <a:ext cx="975323" cy="50572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TextBox 2"/>
          <p:cNvSpPr txBox="1"/>
          <p:nvPr>
            <p:custDataLst>
              <p:tags r:id="rId6"/>
            </p:custDataLst>
          </p:nvPr>
        </p:nvSpPr>
        <p:spPr>
          <a:xfrm>
            <a:off x="6705199" y="2694398"/>
            <a:ext cx="4181844" cy="253704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成果：在2024研究领域职位中取得了显著的成果，包括但不限于研究成果、项目进展、团队管理等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研究领域进展</a:t>
            </a:r>
            <a:endParaRPr altLang="en-US" lang="zh-CN"/>
          </a:p>
        </p:txBody>
      </p:sp>
      <p:sp>
        <p:nvSpPr>
          <p:cNvPr id="104904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领域内合作与交流情况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5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领域内团队建设与人才培养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领域内项目进展与成果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6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领域内新技术研究与应用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团队协作与沟通</a:t>
            </a:r>
            <a:endParaRPr altLang="en-US" lang="zh-CN"/>
          </a:p>
        </p:txBody>
      </p:sp>
      <p:sp>
        <p:nvSpPr>
          <p:cNvPr id="104910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0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沟通技巧：有效沟通，提高工作效率和团队凝聚力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团队协作：与团队成员紧密合作，共同完成项目任务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1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冲突解决：妥善处理团队内部矛盾，维护团队和谐氛围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领导能力：发挥领导作用，带领团队取得优异成绩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面临的挑战与解决方案</a:t>
            </a:r>
            <a:endParaRPr altLang="en-US" lang="zh-CN"/>
          </a:p>
        </p:txBody>
      </p:sp>
      <p:sp>
        <p:nvSpPr>
          <p:cNvPr id="104915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面临的挑战：项目延期、预算超支、技术难题等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6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解决方案：制定详细计划、加强团队协作、寻求外部支持等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6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经验教训：及时总结经验教训，避免类似问题再次发生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7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未来展望：制定改进措施，提高工作效率和质量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技能提升与成长</a:t>
            </a:r>
            <a:endParaRPr altLang="en-US" dirty="0" lang="zh-CN"/>
          </a:p>
        </p:txBody>
      </p:sp>
      <p:sp>
        <p:nvSpPr>
          <p:cNvPr id="10492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专业技能提升</a:t>
            </a:r>
            <a:endParaRPr altLang="en-US" lang="zh-CN"/>
          </a:p>
        </p:txBody>
      </p:sp>
      <p:sp>
        <p:nvSpPr>
          <p:cNvPr id="104928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9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9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1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熟练掌握研究领域的基础知识和技能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参加专业培训和学术交流活动，提高自己的专业素养和水平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不断学习和掌握新的研究方法和工具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深入了解研究领域的最新发展和趋势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团队协作能力提升</a:t>
            </a:r>
            <a:endParaRPr altLang="en-US" lang="zh-CN"/>
          </a:p>
        </p:txBody>
      </p:sp>
      <p:sp>
        <p:nvSpPr>
          <p:cNvPr id="104936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团队协作中的冲突解决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团队协作的重要性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团队协作中的沟通技巧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团队协作中的领导力培养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沟通能力提升</a:t>
            </a:r>
            <a:endParaRPr altLang="en-US" lang="zh-CN"/>
          </a:p>
        </p:txBody>
      </p:sp>
      <p:sp>
        <p:nvSpPr>
          <p:cNvPr id="104943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沟通技巧：掌握有效的沟通技巧，如倾听、表达、反馈等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跨部门沟通：加强与其他部门的沟通与合作，促进信息共享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沟通效率：提高沟通效率，减少沟通成本，提高工作效率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团队协作：积极参与团队讨论，提高团队协作能力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解决问题的能力提升</a:t>
            </a:r>
            <a:endParaRPr altLang="en-US" lang="zh-CN"/>
          </a:p>
        </p:txBody>
      </p:sp>
      <p:sp>
        <p:nvSpPr>
          <p:cNvPr id="104950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未来需要进一步提升的技能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1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解决问题的成果和收获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解决问题的策略和方法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2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遇到的问题和挑战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行业趋势与展望</a:t>
            </a:r>
            <a:endParaRPr altLang="en-US" dirty="0" lang="zh-CN"/>
          </a:p>
        </p:txBody>
      </p:sp>
      <p:sp>
        <p:nvSpPr>
          <p:cNvPr id="10495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研究领域发展趋势</a:t>
            </a:r>
            <a:endParaRPr altLang="en-US" lang="zh-CN"/>
          </a:p>
        </p:txBody>
      </p:sp>
      <p:sp>
        <p:nvSpPr>
          <p:cNvPr id="1049638" name="Freeform 27"/>
          <p:cNvSpPr/>
          <p:nvPr>
            <p:custDataLst>
              <p:tags r:id="rId1"/>
            </p:custDataLst>
          </p:nvPr>
        </p:nvSpPr>
        <p:spPr bwMode="auto">
          <a:xfrm>
            <a:off x="838200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640" name="矩形: 圆角 32"/>
          <p:cNvSpPr/>
          <p:nvPr>
            <p:custDataLst>
              <p:tags r:id="rId2"/>
            </p:custDataLst>
          </p:nvPr>
        </p:nvSpPr>
        <p:spPr>
          <a:xfrm flipH="1">
            <a:off x="962839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42" name="任意多边形: 形状 33"/>
          <p:cNvSpPr/>
          <p:nvPr>
            <p:custDataLst>
              <p:tags r:id="rId3"/>
            </p:custDataLst>
          </p:nvPr>
        </p:nvSpPr>
        <p:spPr bwMode="auto">
          <a:xfrm>
            <a:off x="838200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644" name="正文"/>
          <p:cNvSpPr txBox="1"/>
          <p:nvPr>
            <p:custDataLst>
              <p:tags r:id="rId4"/>
            </p:custDataLst>
          </p:nvPr>
        </p:nvSpPr>
        <p:spPr>
          <a:xfrm>
            <a:off x="1092440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人工智能与机器学习：随着技术的不断发展，人工智能和机器学习在研究领域的应用将越来越广泛，未来将有更多的研究工作将依赖于这些技术。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46" name="标题"/>
          <p:cNvSpPr txBox="1"/>
          <p:nvPr>
            <p:custDataLst>
              <p:tags r:id="rId5"/>
            </p:custDataLst>
          </p:nvPr>
        </p:nvSpPr>
        <p:spPr>
          <a:xfrm>
            <a:off x="905170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48" name="Freeform 27"/>
          <p:cNvSpPr/>
          <p:nvPr>
            <p:custDataLst>
              <p:tags r:id="rId6"/>
            </p:custDataLst>
          </p:nvPr>
        </p:nvSpPr>
        <p:spPr bwMode="auto">
          <a:xfrm>
            <a:off x="3585228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650" name="矩形: 圆角 38"/>
          <p:cNvSpPr/>
          <p:nvPr>
            <p:custDataLst>
              <p:tags r:id="rId7"/>
            </p:custDataLst>
          </p:nvPr>
        </p:nvSpPr>
        <p:spPr>
          <a:xfrm flipH="1">
            <a:off x="3709868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2" name="任意多边形: 形状 39"/>
          <p:cNvSpPr/>
          <p:nvPr>
            <p:custDataLst>
              <p:tags r:id="rId8"/>
            </p:custDataLst>
          </p:nvPr>
        </p:nvSpPr>
        <p:spPr bwMode="auto">
          <a:xfrm>
            <a:off x="3585228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654" name="正文"/>
          <p:cNvSpPr txBox="1"/>
          <p:nvPr>
            <p:custDataLst>
              <p:tags r:id="rId9"/>
            </p:custDataLst>
          </p:nvPr>
        </p:nvSpPr>
        <p:spPr>
          <a:xfrm>
            <a:off x="3839468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生物技术与生命科学：随着人类对生命科学的不断深入了解，生物技术将成为未来研究领域的重要发展方向，包括基因编辑、细胞治疗等领域。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56" name="标题"/>
          <p:cNvSpPr txBox="1"/>
          <p:nvPr>
            <p:custDataLst>
              <p:tags r:id="rId10"/>
            </p:custDataLst>
          </p:nvPr>
        </p:nvSpPr>
        <p:spPr>
          <a:xfrm>
            <a:off x="3652199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58" name="Freeform 27"/>
          <p:cNvSpPr/>
          <p:nvPr>
            <p:custDataLst>
              <p:tags r:id="rId11"/>
            </p:custDataLst>
          </p:nvPr>
        </p:nvSpPr>
        <p:spPr bwMode="auto">
          <a:xfrm>
            <a:off x="6332257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660" name="矩形: 圆角 68"/>
          <p:cNvSpPr/>
          <p:nvPr>
            <p:custDataLst>
              <p:tags r:id="rId12"/>
            </p:custDataLst>
          </p:nvPr>
        </p:nvSpPr>
        <p:spPr>
          <a:xfrm flipH="1">
            <a:off x="6456896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2" name="任意多边形: 形状 69"/>
          <p:cNvSpPr/>
          <p:nvPr>
            <p:custDataLst>
              <p:tags r:id="rId13"/>
            </p:custDataLst>
          </p:nvPr>
        </p:nvSpPr>
        <p:spPr bwMode="auto">
          <a:xfrm>
            <a:off x="6332257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664" name="正文"/>
          <p:cNvSpPr txBox="1"/>
          <p:nvPr>
            <p:custDataLst>
              <p:tags r:id="rId14"/>
            </p:custDataLst>
          </p:nvPr>
        </p:nvSpPr>
        <p:spPr>
          <a:xfrm>
            <a:off x="6586496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新能源与可持续发展：随着全球对环境保护和可持续发展的日益重视，新能源技术将成为未来研究领域的重要发展方向，包括太阳能、风能等清洁能源技术。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66" name="标题"/>
          <p:cNvSpPr txBox="1"/>
          <p:nvPr>
            <p:custDataLst>
              <p:tags r:id="rId15"/>
            </p:custDataLst>
          </p:nvPr>
        </p:nvSpPr>
        <p:spPr>
          <a:xfrm>
            <a:off x="6399227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68" name="Freeform 27"/>
          <p:cNvSpPr/>
          <p:nvPr>
            <p:custDataLst>
              <p:tags r:id="rId16"/>
            </p:custDataLst>
          </p:nvPr>
        </p:nvSpPr>
        <p:spPr bwMode="auto">
          <a:xfrm>
            <a:off x="9079285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670" name="矩形: 圆角 74"/>
          <p:cNvSpPr/>
          <p:nvPr>
            <p:custDataLst>
              <p:tags r:id="rId17"/>
            </p:custDataLst>
          </p:nvPr>
        </p:nvSpPr>
        <p:spPr>
          <a:xfrm flipH="1">
            <a:off x="9204545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2" name="任意多边形: 形状 75"/>
          <p:cNvSpPr/>
          <p:nvPr>
            <p:custDataLst>
              <p:tags r:id="rId18"/>
            </p:custDataLst>
          </p:nvPr>
        </p:nvSpPr>
        <p:spPr bwMode="auto">
          <a:xfrm>
            <a:off x="9079285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674" name="正文"/>
          <p:cNvSpPr txBox="1"/>
          <p:nvPr>
            <p:custDataLst>
              <p:tags r:id="rId19"/>
            </p:custDataLst>
          </p:nvPr>
        </p:nvSpPr>
        <p:spPr>
          <a:xfrm>
            <a:off x="9333525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虚拟现实与增强现实：随着技术的不断发展，虚拟现实和增强现实技术将成为未来研究领域的重要发展方向，包括教育、医疗等领域。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76" name="标题"/>
          <p:cNvSpPr txBox="1"/>
          <p:nvPr>
            <p:custDataLst>
              <p:tags r:id="rId20"/>
            </p:custDataLst>
          </p:nvPr>
        </p:nvSpPr>
        <p:spPr>
          <a:xfrm>
            <a:off x="9146876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技术创新方向预测</a:t>
            </a:r>
            <a:endParaRPr altLang="en-US" lang="zh-CN"/>
          </a:p>
        </p:txBody>
      </p:sp>
      <p:sp>
        <p:nvSpPr>
          <p:cNvPr id="104971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人工智能与机器学习：随着人工智能和机器学习技术的不断发展，未来将有更多的应用场景和商业机会。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区块链技术：区块链技术将在金融、供应链、医疗保健等领域发挥重要作用，提高数据安全性和透明度。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5G技术：5G技术的普及将推动物联网、自动驾驶、远程医疗等领域的快速发展。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绿色能源技术：随着环保意识的提高，绿色能源技术将得到更多的关注和应用，如太阳能、风能等。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行业政策与法规影响</a:t>
            </a:r>
            <a:endParaRPr altLang="en-US" lang="zh-CN"/>
          </a:p>
        </p:txBody>
      </p:sp>
      <p:sp>
        <p:nvSpPr>
          <p:cNvPr id="10497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行业政策对行业发展的影响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政策法规对行业趋势的影响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未来政策法规的发展趋势和展望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法规对行业规范和发展的作用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未来工作重点与目标</a:t>
            </a:r>
            <a:endParaRPr altLang="en-US" lang="zh-CN"/>
          </a:p>
        </p:txBody>
      </p:sp>
      <p:sp>
        <p:nvSpPr>
          <p:cNvPr id="104984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提升专业技能，提高工作效率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深入了解行业趋势，把握市场动态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加强团队协作，促进团队发展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拓展业务领域，寻求新的发展机会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个人发展规划与目标</a:t>
            </a:r>
            <a:endParaRPr altLang="en-US" dirty="0" lang="zh-CN"/>
          </a:p>
        </p:txBody>
      </p:sp>
      <p:sp>
        <p:nvSpPr>
          <p:cNvPr id="10498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职业发展规划</a:t>
            </a:r>
            <a:endParaRPr altLang="en-US" lang="zh-CN"/>
          </a:p>
        </p:txBody>
      </p:sp>
      <p:sp>
        <p:nvSpPr>
          <p:cNvPr id="104996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7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7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长期目标：成为研究领域内的专家，为团队创造更多价值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实现路径：制定详细的学习计划，参加培训和研讨会，积累经验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短期目标：提升专业技能，完成2024年研究领域职位工作总结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8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中期目标：拓展人际关系，增强团队协作能力，为晋升做准备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技能提升目标</a:t>
            </a:r>
            <a:endParaRPr altLang="en-US" lang="zh-CN"/>
          </a:p>
        </p:txBody>
      </p:sp>
      <p:sp>
        <p:nvSpPr>
          <p:cNvPr id="105002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2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2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熟练掌握Python编程语言，能够独立完成复杂的算法和数据分析任务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3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深入学习机器学习、深度学习等领域的前沿技术，提高自己的技术水平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4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掌握数据可视化、数据挖掘等工具，提高数据处理和分析能力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4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4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学习英语，提高自己的国际交流能力，了解国际前沿技术动态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行业影响力提升计划</a:t>
            </a:r>
            <a:endParaRPr altLang="en-US" lang="zh-CN"/>
          </a:p>
        </p:txBody>
      </p:sp>
      <p:sp>
        <p:nvSpPr>
          <p:cNvPr id="1050082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1488957" y="1975787"/>
            <a:ext cx="681562" cy="198204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1506611" y="4184343"/>
            <a:ext cx="647919" cy="177960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任意多边形 4"/>
          <p:cNvSpPr/>
          <p:nvPr>
            <p:custDataLst>
              <p:tags r:id="rId3"/>
            </p:custDataLst>
          </p:nvPr>
        </p:nvSpPr>
        <p:spPr>
          <a:xfrm>
            <a:off x="940471" y="2623500"/>
            <a:ext cx="1779603" cy="268564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任意多边形 5"/>
          <p:cNvSpPr/>
          <p:nvPr>
            <p:custDataLst>
              <p:tags r:id="rId4"/>
            </p:custDataLst>
          </p:nvPr>
        </p:nvSpPr>
        <p:spPr>
          <a:xfrm flipV="1">
            <a:off x="838200" y="2114583"/>
            <a:ext cx="1982040" cy="95302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40471" y="3188423"/>
            <a:ext cx="1779603" cy="160339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14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深入了解行业趋势：关注行业动态，了解最新技术和发展趋势</a:t>
            </a:r>
            <a:endParaRPr altLang="en-US" dirty="0" sz="14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2" name="五边形 16"/>
          <p:cNvSpPr/>
          <p:nvPr>
            <p:custDataLst>
              <p:tags r:id="rId6"/>
            </p:custDataLst>
          </p:nvPr>
        </p:nvSpPr>
        <p:spPr>
          <a:xfrm rot="16200000" flipH="1">
            <a:off x="5755098" y="1975178"/>
            <a:ext cx="681562" cy="198320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五边形 17"/>
          <p:cNvSpPr/>
          <p:nvPr>
            <p:custDataLst>
              <p:tags r:id="rId7"/>
            </p:custDataLst>
          </p:nvPr>
        </p:nvSpPr>
        <p:spPr>
          <a:xfrm rot="16200000" flipH="1">
            <a:off x="5772143" y="4184343"/>
            <a:ext cx="647919" cy="177960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任意多边形 18"/>
          <p:cNvSpPr/>
          <p:nvPr>
            <p:custDataLst>
              <p:tags r:id="rId8"/>
            </p:custDataLst>
          </p:nvPr>
        </p:nvSpPr>
        <p:spPr>
          <a:xfrm>
            <a:off x="5206003" y="2623500"/>
            <a:ext cx="1779603" cy="268564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8" name="任意多边形 19"/>
          <p:cNvSpPr/>
          <p:nvPr>
            <p:custDataLst>
              <p:tags r:id="rId9"/>
            </p:custDataLst>
          </p:nvPr>
        </p:nvSpPr>
        <p:spPr>
          <a:xfrm flipV="1">
            <a:off x="5104341" y="2114583"/>
            <a:ext cx="1983201" cy="95302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206003" y="3188423"/>
            <a:ext cx="1779603" cy="160339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14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参与行业活动：积极参加行业内的学术会议、研讨会等活动，与同行交流</a:t>
            </a:r>
            <a:endParaRPr altLang="en-US" dirty="0" sz="14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02" name="五边形 23"/>
          <p:cNvSpPr/>
          <p:nvPr>
            <p:custDataLst>
              <p:tags r:id="rId11"/>
            </p:custDataLst>
          </p:nvPr>
        </p:nvSpPr>
        <p:spPr>
          <a:xfrm rot="16200000" flipH="1">
            <a:off x="7888778" y="2005616"/>
            <a:ext cx="681562" cy="198204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五边形 24"/>
          <p:cNvSpPr/>
          <p:nvPr>
            <p:custDataLst>
              <p:tags r:id="rId12"/>
            </p:custDataLst>
          </p:nvPr>
        </p:nvSpPr>
        <p:spPr>
          <a:xfrm rot="16200000" flipH="1">
            <a:off x="7906432" y="4213563"/>
            <a:ext cx="647919" cy="178076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任意多边形 25"/>
          <p:cNvSpPr/>
          <p:nvPr>
            <p:custDataLst>
              <p:tags r:id="rId13"/>
            </p:custDataLst>
          </p:nvPr>
        </p:nvSpPr>
        <p:spPr>
          <a:xfrm>
            <a:off x="7339682" y="2653329"/>
            <a:ext cx="1780763" cy="268564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任意多边形 26"/>
          <p:cNvSpPr/>
          <p:nvPr>
            <p:custDataLst>
              <p:tags r:id="rId14"/>
            </p:custDataLst>
          </p:nvPr>
        </p:nvSpPr>
        <p:spPr>
          <a:xfrm flipV="1">
            <a:off x="7238629" y="2144412"/>
            <a:ext cx="1982040" cy="95302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339682" y="3218252"/>
            <a:ext cx="1779603" cy="1603395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发表学术论文：将自己的研究成果以学术论文的形式发表，提高自己的学术影响力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2" name="五边形 9"/>
          <p:cNvSpPr/>
          <p:nvPr>
            <p:custDataLst>
              <p:tags r:id="rId16"/>
            </p:custDataLst>
          </p:nvPr>
        </p:nvSpPr>
        <p:spPr>
          <a:xfrm rot="16200000" flipH="1">
            <a:off x="3621419" y="1986136"/>
            <a:ext cx="681562" cy="198204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五边形 10"/>
          <p:cNvSpPr/>
          <p:nvPr>
            <p:custDataLst>
              <p:tags r:id="rId17"/>
            </p:custDataLst>
          </p:nvPr>
        </p:nvSpPr>
        <p:spPr>
          <a:xfrm rot="16200000" flipH="1">
            <a:off x="3639073" y="4195301"/>
            <a:ext cx="647919" cy="177960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任意多边形 11"/>
          <p:cNvSpPr/>
          <p:nvPr>
            <p:custDataLst>
              <p:tags r:id="rId18"/>
            </p:custDataLst>
          </p:nvPr>
        </p:nvSpPr>
        <p:spPr>
          <a:xfrm>
            <a:off x="3073541" y="2633241"/>
            <a:ext cx="1779603" cy="268564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任意多边形 12"/>
          <p:cNvSpPr/>
          <p:nvPr>
            <p:custDataLst>
              <p:tags r:id="rId19"/>
            </p:custDataLst>
          </p:nvPr>
        </p:nvSpPr>
        <p:spPr>
          <a:xfrm flipV="1">
            <a:off x="2971271" y="2124932"/>
            <a:ext cx="1982040" cy="95302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072324" y="3198163"/>
            <a:ext cx="1779603" cy="160339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14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提升专业技能：不断学习和提升自己的专业技能，成为行业内的专家</a:t>
            </a:r>
            <a:endParaRPr altLang="en-US" dirty="0" sz="14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2" name="五边形 23"/>
          <p:cNvSpPr/>
          <p:nvPr>
            <p:custDataLst>
              <p:tags r:id="rId21"/>
            </p:custDataLst>
          </p:nvPr>
        </p:nvSpPr>
        <p:spPr>
          <a:xfrm rot="16200000" flipH="1">
            <a:off x="10021848" y="2005616"/>
            <a:ext cx="681562" cy="198204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4" name="五边形 24"/>
          <p:cNvSpPr/>
          <p:nvPr>
            <p:custDataLst>
              <p:tags r:id="rId22"/>
            </p:custDataLst>
          </p:nvPr>
        </p:nvSpPr>
        <p:spPr>
          <a:xfrm rot="16200000" flipH="1">
            <a:off x="10038893" y="4213563"/>
            <a:ext cx="647919" cy="178076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6" name="任意多边形 25"/>
          <p:cNvSpPr/>
          <p:nvPr>
            <p:custDataLst>
              <p:tags r:id="rId23"/>
            </p:custDataLst>
          </p:nvPr>
        </p:nvSpPr>
        <p:spPr>
          <a:xfrm>
            <a:off x="9472144" y="2653329"/>
            <a:ext cx="1780763" cy="268564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8" name="任意多边形 26"/>
          <p:cNvSpPr/>
          <p:nvPr>
            <p:custDataLst>
              <p:tags r:id="rId24"/>
            </p:custDataLst>
          </p:nvPr>
        </p:nvSpPr>
        <p:spPr>
          <a:xfrm flipV="1">
            <a:off x="9371700" y="2144412"/>
            <a:ext cx="1982040" cy="95302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9472144" y="3218252"/>
            <a:ext cx="1779603" cy="1603395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拓展人脉资源：积极与同行建立联系，拓展人脉资源，为未来的职业发展打下基础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未来工作重点与目标</a:t>
            </a:r>
            <a:endParaRPr altLang="en-US" lang="zh-CN"/>
          </a:p>
        </p:txBody>
      </p:sp>
      <p:sp>
        <p:nvSpPr>
          <p:cNvPr id="105016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提升专业技能：通过培训和学习，提高自己在研究领域的专业能力，掌握更多的技能和知识。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拓展人际关系：积极参与行业活动和社交场合，建立更广泛的人脉关系，为未来的职业发展打下基础。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关注行业动态：时刻关注研究领域的最新动态和趋势，及时调整自己的工作方向和目标，保持与时俱进。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实现自我价值：通过不断努力和追求，实现个人在工作中的价值和成就感，为团队和社会做出更大的贡献。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总结与建议</a:t>
            </a:r>
            <a:endParaRPr altLang="en-US" dirty="0" lang="zh-CN"/>
          </a:p>
        </p:txBody>
      </p:sp>
      <p:sp>
        <p:nvSpPr>
          <p:cNvPr id="10502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工作总结回顾</a:t>
            </a:r>
            <a:endParaRPr altLang="en-US" lang="zh-CN"/>
          </a:p>
        </p:txBody>
      </p:sp>
      <p:sp>
        <p:nvSpPr>
          <p:cNvPr id="105028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2024年研究领域职位工作亮点与特色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2024年研究领域职位工作成果总结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2024年研究领域职位工作挑战与困难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2024年研究领域职位工作反思与改进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经验教训分享</a:t>
            </a:r>
            <a:endParaRPr altLang="en-US" lang="zh-CN"/>
          </a:p>
        </p:txBody>
      </p:sp>
      <p:sp>
        <p:nvSpPr>
          <p:cNvPr id="105034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总结：在2024研究领域职位工作中，我们获得了哪些经验教训？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建议：针对这些经验教训，我们如何改进和提升？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未来计划：基于这些经验教训，我们计划在哪些方面进行改进和提升？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结论：总结本次经验教训分享的意义和价值。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对未来工作的建议与展望</a:t>
            </a:r>
            <a:endParaRPr altLang="en-US" lang="zh-CN"/>
          </a:p>
        </p:txBody>
      </p:sp>
      <p:sp>
        <p:nvSpPr>
          <p:cNvPr id="105038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关注行业动态：了解行业发展趋势，把握市场机遇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9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提升专业技能：不断学习和掌握新技能，提高自己的竞争力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0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拓展人际关系：积极参与社交活动，建立广泛的人脉关系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注重团队合作：加强团队沟通与协作，共同推动工作进展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5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45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45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55_3*l_h_i*1_1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5_3*l_h_i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5_3*l_h_i*1_1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5_3*l_h_f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5_3*l_h_a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55_3*l_h_i*1_2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5_3*l_h_i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5_3*l_h_i*1_2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5_3*l_h_f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5_3*l_h_a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55_3*l_h_i*1_3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5_3*l_h_i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5_3*l_h_i*1_3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5_3*l_h_f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5_3*l_h_a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55_3*l_h_i*1_4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5_3*l_h_i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5_3*l_h_i*1_4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5_3*l_h_f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5_3*l_h_a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0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0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4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4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4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4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4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4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4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4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4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4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4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4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4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4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4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4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4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4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4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4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16_4*l_h_i*1_5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316_4*l_h_i*1_5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16_4*l_h_i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16_4*l_h_i*1_5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16_4*l_h_f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6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401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2023-12-17T10:53:45Z</dcterms:created>
  <dcterms:modified xsi:type="dcterms:W3CDTF">2023-12-17T10:53:45Z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ad5cae3ff09242838f8ca4de3710b89a_21</vt:lpwstr>
  </property>
</Properties>
</file>