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4840" r:id="rId1"/>
    <p:sldMasterId id="2147494877" r:id="rId2"/>
  </p:sldMasterIdLst>
  <p:notesMasterIdLst>
    <p:notesMasterId r:id="rId3"/>
  </p:notesMasterIdLst>
  <p:sldIdLst>
    <p:sldId id="5473" r:id="rId4"/>
    <p:sldId id="5478" r:id="rId5"/>
    <p:sldId id="5482" r:id="rId6"/>
    <p:sldId id="5485" r:id="rId7"/>
    <p:sldId id="5491" r:id="rId9"/>
    <p:sldId id="5494" r:id="rId10"/>
    <p:sldId id="5497" r:id="rId11"/>
    <p:sldId id="5500" r:id="rId12"/>
    <p:sldId id="5506" r:id="rId14"/>
    <p:sldId id="5509" r:id="rId15"/>
    <p:sldId id="5512" r:id="rId16"/>
    <p:sldId id="5515" r:id="rId17"/>
    <p:sldId id="5521" r:id="rId19"/>
    <p:sldId id="5524" r:id="rId20"/>
    <p:sldId id="5527" r:id="rId21"/>
    <p:sldId id="5530" r:id="rId22"/>
    <p:sldId id="5536" r:id="rId24"/>
    <p:sldId id="5539" r:id="rId25"/>
    <p:sldId id="5542" r:id="rId26"/>
    <p:sldId id="5545" r:id="rId27"/>
    <p:sldId id="5551" r:id="rId29"/>
    <p:sldId id="5554" r:id="rId30"/>
    <p:sldId id="5557" r:id="rId31"/>
    <p:sldId id="5560" r:id="rId32"/>
    <p:sldId id="5566" r:id="rId34"/>
    <p:sldId id="5569" r:id="rId35"/>
    <p:sldId id="5572" r:id="rId36"/>
    <p:sldId id="5575" r:id="rId37"/>
    <p:sldId id="5579" r:id="rId3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tableStyles" Target="tableStyles.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7" name="幻灯片图像占位符 1"/>
          <p:cNvSpPr>
            <a:spLocks noChangeAspect="1" noRot="1" noGrp="1"/>
          </p:cNvSpPr>
          <p:nvPr>
            <p:ph type="sldImg"/>
          </p:nvPr>
        </p:nvSpPr>
        <p:spPr/>
      </p:sp>
      <p:sp>
        <p:nvSpPr>
          <p:cNvPr id="1048659" name="备注占位符 2"/>
          <p:cNvSpPr>
            <a:spLocks noGrp="1"/>
          </p:cNvSpPr>
          <p:nvPr>
            <p:ph type="body" idx="1"/>
          </p:nvPr>
        </p:nvSpPr>
        <p:spPr/>
        <p:txBody>
          <a:bodyPr/>
          <a:p>
            <a:endParaRPr altLang="en-US" dirty="0" lang="zh-CN"/>
          </a:p>
        </p:txBody>
      </p:sp>
      <p:sp>
        <p:nvSpPr>
          <p:cNvPr id="104866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1" name="幻灯片图像占位符 1"/>
          <p:cNvSpPr>
            <a:spLocks noChangeAspect="1" noRot="1" noGrp="1"/>
          </p:cNvSpPr>
          <p:nvPr>
            <p:ph type="sldImg"/>
          </p:nvPr>
        </p:nvSpPr>
        <p:spPr/>
      </p:sp>
      <p:sp>
        <p:nvSpPr>
          <p:cNvPr id="1048623" name="备注占位符 2"/>
          <p:cNvSpPr>
            <a:spLocks noGrp="1"/>
          </p:cNvSpPr>
          <p:nvPr>
            <p:ph type="body" idx="1"/>
          </p:nvPr>
        </p:nvSpPr>
        <p:spPr/>
        <p:txBody>
          <a:bodyPr/>
          <a:p>
            <a:endParaRPr altLang="en-US" dirty="0" lang="zh-CN"/>
          </a:p>
        </p:txBody>
      </p:sp>
      <p:sp>
        <p:nvSpPr>
          <p:cNvPr id="104862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4" name="幻灯片图像占位符 1"/>
          <p:cNvSpPr>
            <a:spLocks noChangeAspect="1" noRot="1" noGrp="1"/>
          </p:cNvSpPr>
          <p:nvPr>
            <p:ph type="sldImg"/>
          </p:nvPr>
        </p:nvSpPr>
        <p:spPr/>
      </p:sp>
      <p:sp>
        <p:nvSpPr>
          <p:cNvPr id="1048606" name="备注占位符 2"/>
          <p:cNvSpPr>
            <a:spLocks noGrp="1"/>
          </p:cNvSpPr>
          <p:nvPr>
            <p:ph type="body" idx="1"/>
          </p:nvPr>
        </p:nvSpPr>
        <p:spPr/>
        <p:txBody>
          <a:bodyPr/>
          <a:p>
            <a:endParaRPr altLang="en-US" lang="zh-CN"/>
          </a:p>
        </p:txBody>
      </p:sp>
      <p:sp>
        <p:nvSpPr>
          <p:cNvPr id="1048608"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jpe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2.png"/><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jpe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tags" Target="../tags/tag24.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image" Target="../media/image2.png"/><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image" Target="../media/image2.png"/><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image" Target="../media/image2.png"/><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tags" Target="../tags/tag46.xml"/><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2.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2.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2.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jpe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6" name="椭圆 9"/>
          <p:cNvSpPr/>
          <p:nvPr>
            <p:custDataLst>
              <p:tags r:id="rId1"/>
            </p:custDataLst>
          </p:nvPr>
        </p:nvSpPr>
        <p:spPr>
          <a:xfrm>
            <a:off x="10682605" y="1719580"/>
            <a:ext cx="749935" cy="749935"/>
          </a:xfrm>
          <a:prstGeom prst="ellipse"/>
          <a:gradFill flip="none" rotWithShape="1">
            <a:gsLst>
              <a:gs pos="0">
                <a:schemeClr val="accent1">
                  <a:alpha val="0"/>
                </a:schemeClr>
              </a:gs>
              <a:gs pos="100000">
                <a:schemeClr val="accent1">
                  <a:alpha val="6000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cxnSp>
        <p:nvCxnSpPr>
          <p:cNvPr id="3145729" name="直接连接符 27"/>
          <p:cNvCxnSpPr>
            <a:cxnSpLocks/>
          </p:cNvCxnSpPr>
          <p:nvPr>
            <p:custDataLst>
              <p:tags r:id="rId2"/>
            </p:custDataLst>
          </p:nvPr>
        </p:nvCxnSpPr>
        <p:spPr>
          <a:xfrm>
            <a:off x="814371" y="6132093"/>
            <a:ext cx="873188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图片 20" descr="图片包含 游戏机, 灯光, 帽子  描述已自动生成"/>
          <p:cNvPicPr>
            <a:picLocks noChangeAspect="1"/>
          </p:cNvPicPr>
          <p:nvPr>
            <p:custDataLst>
              <p:tags r:id="rId3"/>
            </p:custDataLst>
          </p:nvPr>
        </p:nvPicPr>
        <p:blipFill>
          <a:blip xmlns:r="http://schemas.openxmlformats.org/officeDocument/2006/relationships" r:embed="rId4">
            <a:clrChange>
              <a:clrFrom>
                <a:srgbClr val="1B0E60"/>
              </a:clrFrom>
              <a:clrTo>
                <a:srgbClr val="1B0E60">
                  <a:alpha val="0"/>
                </a:srgbClr>
              </a:clrTo>
            </a:clrChange>
          </a:blip>
          <a:srcRect/>
          <a:stretch>
            <a:fillRect/>
          </a:stretch>
        </p:blipFill>
        <p:spPr>
          <a:xfrm>
            <a:off x="0" y="0"/>
            <a:ext cx="7661910" cy="4309110"/>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668" name="正文"/>
          <p:cNvSpPr txBox="1">
            <a:spLocks noGrp="1"/>
          </p:cNvSpPr>
          <p:nvPr>
            <p:ph type="body" idx="4" hasCustomPrompt="1"/>
            <p:custDataLst>
              <p:tags r:id="rId5"/>
            </p:custDataLst>
          </p:nvPr>
        </p:nvSpPr>
        <p:spPr>
          <a:xfrm>
            <a:off x="5844620" y="4067810"/>
            <a:ext cx="5435521" cy="537210"/>
          </a:xfrm>
          <a:prstGeom prst="rect"/>
          <a:noFill/>
        </p:spPr>
        <p:txBody>
          <a:bodyPr bIns="0" lIns="0" rIns="0" rtlCol="0" tIns="0" wrap="square">
            <a:normAutofit/>
          </a:bodyPr>
          <a:lstStyle>
            <a:lvl1pPr algn="r"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j-ea"/>
                <a:ea typeface="+mj-ea"/>
                <a:cs typeface="MiSans" panose="00000500000000000000" charset="-122"/>
              </a:defRPr>
            </a:lvl1pPr>
          </a:lstStyle>
          <a:p>
            <a:pPr algn="r" lvl="0">
              <a:lnSpc>
                <a:spcPct val="150000"/>
              </a:lnSpc>
            </a:pPr>
            <a:r>
              <a:rPr dirty="0">
                <a:sym typeface="+mn-ea"/>
              </a:rPr>
              <a:t>单击此处编辑母版副标题样式</a:t>
            </a:r>
            <a:endParaRPr dirty="0">
              <a:sym typeface="+mn-ea"/>
            </a:endParaRPr>
          </a:p>
        </p:txBody>
      </p:sp>
      <p:sp>
        <p:nvSpPr>
          <p:cNvPr id="1048670" name="标题"/>
          <p:cNvSpPr txBox="1">
            <a:spLocks noGrp="1"/>
          </p:cNvSpPr>
          <p:nvPr>
            <p:ph type="title" idx="3" hasCustomPrompt="1"/>
            <p:custDataLst>
              <p:tags r:id="rId6"/>
            </p:custDataLst>
          </p:nvPr>
        </p:nvSpPr>
        <p:spPr>
          <a:xfrm>
            <a:off x="5844619" y="1795145"/>
            <a:ext cx="5435521" cy="225107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baseline="0" b="0" cap="none" dirty="0" sz="6000" i="0" kern="1200" kumimoji="0" noProof="1" normalizeH="0" spc="300" err="1"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r" lvl="0"/>
            <a:r>
              <a:rPr dirty="0">
                <a:sym typeface="+mn-ea"/>
              </a:rPr>
              <a:t>单击编辑标题</a:t>
            </a:r>
            <a:endParaRPr dirty="0">
              <a:sym typeface="+mn-ea"/>
            </a:endParaRPr>
          </a:p>
        </p:txBody>
      </p:sp>
      <p:cxnSp>
        <p:nvCxnSpPr>
          <p:cNvPr id="3145731" name="直接连接符 22"/>
          <p:cNvCxnSpPr>
            <a:cxnSpLocks/>
          </p:cNvCxnSpPr>
          <p:nvPr>
            <p:custDataLst>
              <p:tags r:id="rId7"/>
            </p:custDataLst>
          </p:nvPr>
        </p:nvCxnSpPr>
        <p:spPr>
          <a:xfrm>
            <a:off x="8512877" y="3940944"/>
            <a:ext cx="2767263"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72" name="署名"/>
          <p:cNvSpPr txBox="1">
            <a:spLocks noGrp="1"/>
          </p:cNvSpPr>
          <p:nvPr>
            <p:ph type="body" idx="1" hasCustomPrompt="1"/>
            <p:custDataLst>
              <p:tags r:id="rId8"/>
            </p:custDataLst>
          </p:nvPr>
        </p:nvSpPr>
        <p:spPr>
          <a:xfrm>
            <a:off x="9619615" y="5966460"/>
            <a:ext cx="1660525" cy="33083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j-ea"/>
                <a:ea typeface="+mj-ea"/>
                <a:cs typeface="MiSans" panose="00000500000000000000" charset="-122"/>
              </a:defRPr>
            </a:lvl1pPr>
          </a:lstStyle>
          <a:p>
            <a:pPr algn="r" lvl="0"/>
            <a:r>
              <a:rPr>
                <a:sym typeface="+mn-ea"/>
              </a:rPr>
              <a:t>单击此处编辑文本</a:t>
            </a:r>
            <a:endParaRPr>
              <a:sym typeface="+mn-ea"/>
            </a:endParaRPr>
          </a:p>
        </p:txBody>
      </p:sp>
      <p:sp>
        <p:nvSpPr>
          <p:cNvPr id="1048674" name="日期占位符 3"/>
          <p:cNvSpPr>
            <a:spLocks noGrp="1"/>
          </p:cNvSpPr>
          <p:nvPr>
            <p:ph type="dt" sz="half" idx="10"/>
            <p:custDataLst>
              <p:tags r:id="rId9"/>
            </p:custDataLst>
          </p:nvPr>
        </p:nvSpPr>
        <p:spPr>
          <a:xfrm>
            <a:off x="612000" y="6314400"/>
            <a:ext cx="2700000" cy="316800"/>
          </a:xfrm>
        </p:spPr>
        <p:txBody>
          <a:bodyPr/>
          <a:lstStyle>
            <a:lvl1pPr>
              <a:defRPr>
                <a:latin typeface="+mj-ea"/>
                <a:ea typeface="+mj-ea"/>
              </a:defRPr>
            </a:lvl1pPr>
          </a:lstStyle>
          <a:p>
            <a:fld id="{760FBDFE-C587-4B4C-A407-44438C67B59E}" type="datetimeFigureOut">
              <a:rPr altLang="en-US" lang="zh-CN" smtClean="0"/>
            </a:fld>
            <a:endParaRPr altLang="en-US" dirty="0" lang="zh-CN"/>
          </a:p>
        </p:txBody>
      </p:sp>
      <p:sp>
        <p:nvSpPr>
          <p:cNvPr id="1048676" name="页脚占位符 4"/>
          <p:cNvSpPr>
            <a:spLocks noGrp="1"/>
          </p:cNvSpPr>
          <p:nvPr>
            <p:ph type="ftr" sz="quarter" idx="11"/>
            <p:custDataLst>
              <p:tags r:id="rId10"/>
            </p:custDataLst>
          </p:nvPr>
        </p:nvSpPr>
        <p:spPr>
          <a:xfrm>
            <a:off x="4116000" y="6314400"/>
            <a:ext cx="3960000" cy="316800"/>
          </a:xfrm>
        </p:spPr>
        <p:txBody>
          <a:bodyPr/>
          <a:lstStyle>
            <a:lvl1pPr>
              <a:defRPr>
                <a:latin typeface="+mj-ea"/>
                <a:ea typeface="+mj-ea"/>
              </a:defRPr>
            </a:lvl1pPr>
          </a:lstStyle>
          <a:p>
            <a:endParaRPr altLang="en-US" dirty="0" lang="zh-CN"/>
          </a:p>
        </p:txBody>
      </p:sp>
      <p:sp>
        <p:nvSpPr>
          <p:cNvPr id="1048678" name="灯片编号占位符 5"/>
          <p:cNvSpPr>
            <a:spLocks noGrp="1"/>
          </p:cNvSpPr>
          <p:nvPr>
            <p:ph type="sldNum" sz="quarter" idx="12"/>
            <p:custDataLst>
              <p:tags r:id="rId11"/>
            </p:custDataLst>
          </p:nvPr>
        </p:nvSpPr>
        <p:spPr>
          <a:xfrm>
            <a:off x="8877600" y="6314400"/>
            <a:ext cx="2700000" cy="316800"/>
          </a:xfrm>
        </p:spPr>
        <p:txBody>
          <a:bodyPr/>
          <a:lstStyle>
            <a:lvl1pPr>
              <a:defRPr>
                <a:latin typeface="+mj-ea"/>
                <a:ea typeface="+mj-ea"/>
              </a:defRPr>
            </a:lvl1pPr>
          </a:lstStyle>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8"/>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80" name="正文"/>
          <p:cNvSpPr txBox="1">
            <a:spLocks noGrp="1"/>
          </p:cNvSpPr>
          <p:nvPr>
            <p:ph idx="2"/>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2"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68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344778" y="0"/>
            <a:ext cx="8847221" cy="4975261"/>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cxnSp>
        <p:nvCxnSpPr>
          <p:cNvPr id="3145733" name="直接连接符 27"/>
          <p:cNvCxnSpPr>
            <a:cxnSpLocks/>
          </p:cNvCxnSpPr>
          <p:nvPr>
            <p:custDataLst>
              <p:tags r:id="rId3"/>
            </p:custDataLst>
          </p:nvPr>
        </p:nvCxnSpPr>
        <p:spPr>
          <a:xfrm>
            <a:off x="735013" y="6228346"/>
            <a:ext cx="1072197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副标题"/>
          <p:cNvSpPr txBox="1">
            <a:spLocks noGrp="1"/>
          </p:cNvSpPr>
          <p:nvPr>
            <p:ph type="body" idx="3" hasCustomPrompt="1"/>
            <p:custDataLst>
              <p:tags r:id="rId4"/>
            </p:custDataLst>
          </p:nvPr>
        </p:nvSpPr>
        <p:spPr>
          <a:xfrm>
            <a:off x="678815" y="1666875"/>
            <a:ext cx="1150620" cy="2825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200" i="0" kern="1200" kumimoji="0" lang="en-US" noProof="1" normalizeH="0" spc="300" strike="noStrike" u="none">
                <a:solidFill>
                  <a:schemeClr val="accent2"/>
                </a:solidFill>
                <a:latin typeface="+mj-ea"/>
                <a:ea typeface="+mj-ea"/>
                <a:cs typeface="MiSans" panose="00000500000000000000" charset="-122"/>
              </a:defRPr>
            </a:lvl1pPr>
          </a:lstStyle>
          <a:p>
            <a:pPr algn="l" lvl="0"/>
            <a:r>
              <a:rPr>
                <a:sym typeface="+mn-ea"/>
              </a:rPr>
              <a:t>编辑副标题</a:t>
            </a:r>
            <a:endParaRPr>
              <a:sym typeface="+mn-ea"/>
            </a:endParaRPr>
          </a:p>
        </p:txBody>
      </p:sp>
      <p:sp>
        <p:nvSpPr>
          <p:cNvPr id="1048692" name="标题"/>
          <p:cNvSpPr txBox="1">
            <a:spLocks noGrp="1"/>
          </p:cNvSpPr>
          <p:nvPr>
            <p:ph type="title" idx="2" hasCustomPrompt="1"/>
            <p:custDataLst>
              <p:tags r:id="rId5"/>
            </p:custDataLst>
          </p:nvPr>
        </p:nvSpPr>
        <p:spPr>
          <a:xfrm>
            <a:off x="678815" y="406400"/>
            <a:ext cx="6918960" cy="1236980"/>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0">
                      <a:schemeClr val="accent1"/>
                    </a:gs>
                    <a:gs pos="100000">
                      <a:schemeClr val="accent2"/>
                    </a:gs>
                  </a:gsLst>
                  <a:lin ang="0" scaled="0"/>
                </a:gradFill>
                <a:latin typeface="+mj-ea"/>
                <a:ea typeface="+mj-ea"/>
                <a:cs typeface="+mj-ea"/>
              </a:defRPr>
            </a:lvl1pPr>
          </a:lstStyle>
          <a:p>
            <a:pPr lvl="0"/>
            <a:r>
              <a:rPr dirty="0">
                <a:sym typeface="+mn-ea"/>
              </a:rPr>
              <a:t>单击编辑标题</a:t>
            </a:r>
            <a:endParaRPr dirty="0">
              <a:sym typeface="+mn-ea"/>
            </a:endParaRPr>
          </a:p>
        </p:txBody>
      </p:sp>
      <p:cxnSp>
        <p:nvCxnSpPr>
          <p:cNvPr id="3145735" name="直接连接符 43"/>
          <p:cNvCxnSpPr>
            <a:cxnSpLocks/>
          </p:cNvCxnSpPr>
          <p:nvPr>
            <p:custDataLst>
              <p:tags r:id="rId6"/>
            </p:custDataLst>
          </p:nvPr>
        </p:nvCxnSpPr>
        <p:spPr>
          <a:xfrm>
            <a:off x="1845336" y="1807845"/>
            <a:ext cx="447040" cy="0"/>
          </a:xfrm>
          <a:prstGeom prst="line"/>
          <a:ln w="15875">
            <a:gradFill flip="none" rotWithShape="1">
              <a:gsLst>
                <a:gs pos="0">
                  <a:schemeClr val="accent2">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94" name="日期占位符 2"/>
          <p:cNvSpPr>
            <a:spLocks noGrp="1"/>
          </p:cNvSpPr>
          <p:nvPr>
            <p:ph type="dt" sz="half" idx="10"/>
            <p:custDataLst>
              <p:tags r:id="rId7"/>
            </p:custDataLst>
          </p:nvPr>
        </p:nvSpPr>
        <p:spPr>
          <a:xfrm>
            <a:off x="612000" y="6314400"/>
            <a:ext cx="2700000" cy="316800"/>
          </a:xfrm>
        </p:spPr>
        <p:txBody>
          <a:bodyPr/>
          <a:lstStyle>
            <a:lvl1pPr>
              <a:defRPr>
                <a:latin typeface="+mn-ea"/>
                <a:ea typeface="+mn-ea"/>
              </a:defRPr>
            </a:lvl1pPr>
          </a:lstStyle>
          <a:p>
            <a:fld id="{760FBDFE-C587-4B4C-A407-44438C67B59E}" type="datetimeFigureOut">
              <a:rPr altLang="en-US" lang="zh-CN" smtClean="0"/>
            </a:fld>
            <a:endParaRPr altLang="en-US" dirty="0" lang="zh-CN"/>
          </a:p>
        </p:txBody>
      </p:sp>
      <p:sp>
        <p:nvSpPr>
          <p:cNvPr id="1048696" name="页脚占位符 3"/>
          <p:cNvSpPr>
            <a:spLocks noGrp="1"/>
          </p:cNvSpPr>
          <p:nvPr>
            <p:ph type="ftr" sz="quarter" idx="11"/>
            <p:custDataLst>
              <p:tags r:id="rId8"/>
            </p:custDataLst>
          </p:nvPr>
        </p:nvSpPr>
        <p:spPr>
          <a:xfrm>
            <a:off x="4116000" y="6314400"/>
            <a:ext cx="3960000" cy="316800"/>
          </a:xfrm>
        </p:spPr>
        <p:txBody>
          <a:bodyPr/>
          <a:lstStyle>
            <a:lvl1pPr>
              <a:defRPr>
                <a:latin typeface="+mn-ea"/>
                <a:ea typeface="+mn-ea"/>
              </a:defRPr>
            </a:lvl1pPr>
          </a:lstStyle>
          <a:p>
            <a:endParaRPr altLang="en-US" dirty="0" lang="zh-CN"/>
          </a:p>
        </p:txBody>
      </p:sp>
      <p:sp>
        <p:nvSpPr>
          <p:cNvPr id="1048698" name="灯片编号占位符 4"/>
          <p:cNvSpPr>
            <a:spLocks noGrp="1"/>
          </p:cNvSpPr>
          <p:nvPr>
            <p:ph type="sldNum" sz="quarter" idx="12"/>
            <p:custDataLst>
              <p:tags r:id="rId9"/>
            </p:custDataLst>
          </p:nvPr>
        </p:nvSpPr>
        <p:spPr>
          <a:xfrm>
            <a:off x="8877600" y="6314400"/>
            <a:ext cx="2700000" cy="316800"/>
          </a:xfrm>
        </p:spPr>
        <p:txBody>
          <a:bodyPr/>
          <a:lstStyle>
            <a:lvl1pPr>
              <a:defRPr>
                <a:latin typeface="+mn-ea"/>
                <a:ea typeface="+mn-ea"/>
              </a:defRPr>
            </a:lvl1pPr>
          </a:lstStyle>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37" name="直接连接符 22"/>
          <p:cNvCxnSpPr>
            <a:cxnSpLocks/>
          </p:cNvCxnSpPr>
          <p:nvPr>
            <p:custDataLst>
              <p:tags r:id="rId1"/>
            </p:custDataLst>
          </p:nvPr>
        </p:nvCxnSpPr>
        <p:spPr>
          <a:xfrm flipH="1">
            <a:off x="9185961"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15"/>
          <p:cNvCxnSpPr>
            <a:cxnSpLocks/>
          </p:cNvCxnSpPr>
          <p:nvPr>
            <p:custDataLst>
              <p:tags r:id="rId2"/>
            </p:custDataLst>
          </p:nvPr>
        </p:nvCxnSpPr>
        <p:spPr>
          <a:xfrm>
            <a:off x="515176"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pic>
        <p:nvPicPr>
          <p:cNvPr id="2097161" name="图片 48"/>
          <p:cNvPicPr>
            <a:picLocks noChangeAspect="1"/>
          </p:cNvPicPr>
          <p:nvPr>
            <p:custDataLst>
              <p:tags r:id="rId3"/>
            </p:custDataLst>
          </p:nvPr>
        </p:nvPicPr>
        <p:blipFill rotWithShape="1">
          <a:blip xmlns:r="http://schemas.openxmlformats.org/officeDocument/2006/relationships" r:embed="rId4"/>
          <a:srcRect l="47465" t="15910" r="3826" b="22729"/>
          <a:stretch>
            <a:fillRect/>
          </a:stretch>
        </p:blipFill>
        <p:spPr>
          <a:xfrm>
            <a:off x="1736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pic>
        <p:nvPicPr>
          <p:cNvPr id="2097163" name="图片 68"/>
          <p:cNvPicPr>
            <a:picLocks noChangeAspect="1"/>
          </p:cNvPicPr>
          <p:nvPr>
            <p:custDataLst>
              <p:tags r:id="rId5"/>
            </p:custDataLst>
          </p:nvPr>
        </p:nvPicPr>
        <p:blipFill rotWithShape="1">
          <a:blip xmlns:r="http://schemas.openxmlformats.org/officeDocument/2006/relationships" r:embed="rId4"/>
          <a:srcRect l="47465" t="15910" r="3826" b="22729"/>
          <a:stretch>
            <a:fillRect/>
          </a:stretch>
        </p:blipFill>
        <p:spPr>
          <a:xfrm flipH="1">
            <a:off x="891732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00" name="节编号"/>
          <p:cNvSpPr txBox="1">
            <a:spLocks noGrp="1"/>
          </p:cNvSpPr>
          <p:nvPr>
            <p:ph type="body" idx="2" hasCustomPrompt="1"/>
            <p:custDataLst>
              <p:tags r:id="rId6"/>
            </p:custDataLst>
          </p:nvPr>
        </p:nvSpPr>
        <p:spPr>
          <a:xfrm>
            <a:off x="1151573" y="1497965"/>
            <a:ext cx="9888855" cy="109791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4800" i="0" kern="1200" kumimoji="0" lang="en-US" noProof="1" normalizeH="0" spc="300" strike="noStrike" u="none">
                <a:solidFill>
                  <a:schemeClr val="tx1"/>
                </a:solidFill>
                <a:latin typeface="+mj-ea"/>
                <a:ea typeface="+mj-ea"/>
                <a:cs typeface="MiSans" panose="00000500000000000000" charset="-122"/>
              </a:defRPr>
            </a:lvl1pPr>
          </a:lstStyle>
          <a:p>
            <a:pPr algn="ctr" lvl="0"/>
            <a:r>
              <a:rPr>
                <a:sym typeface="+mn-ea"/>
              </a:rPr>
              <a:t>编辑节编号</a:t>
            </a:r>
            <a:endParaRPr>
              <a:sym typeface="+mn-ea"/>
            </a:endParaRPr>
          </a:p>
        </p:txBody>
      </p:sp>
      <p:sp>
        <p:nvSpPr>
          <p:cNvPr id="1048702" name="标题"/>
          <p:cNvSpPr txBox="1">
            <a:spLocks noGrp="1"/>
          </p:cNvSpPr>
          <p:nvPr>
            <p:ph type="title" idx="1" hasCustomPrompt="1"/>
            <p:custDataLst>
              <p:tags r:id="rId7"/>
            </p:custDataLst>
          </p:nvPr>
        </p:nvSpPr>
        <p:spPr>
          <a:xfrm>
            <a:off x="3044825" y="2595245"/>
            <a:ext cx="6141085" cy="184848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noProof="1" normalizeH="0" spc="300" err="1" strike="noStrike" u="none">
                <a:gradFill>
                  <a:gsLst>
                    <a:gs pos="0">
                      <a:schemeClr val="accent1"/>
                    </a:gs>
                    <a:gs pos="100000">
                      <a:schemeClr val="accent2"/>
                    </a:gs>
                  </a:gsLst>
                  <a:lin ang="0" scaled="0"/>
                </a:gradFill>
                <a:latin typeface="+mj-ea"/>
                <a:ea typeface="+mj-ea"/>
                <a:cs typeface="+mj-ea"/>
              </a:defRPr>
            </a:lvl1pPr>
          </a:lstStyle>
          <a:p>
            <a:pPr algn="ctr" lvl="0"/>
            <a:r>
              <a:rPr>
                <a:sym typeface="+mn-ea"/>
              </a:rPr>
              <a:t>单击此处编辑标题</a:t>
            </a:r>
            <a:endParaRPr>
              <a:sym typeface="+mn-ea"/>
            </a:endParaRPr>
          </a:p>
        </p:txBody>
      </p:sp>
      <p:sp>
        <p:nvSpPr>
          <p:cNvPr id="1048704" name="日期占位符 3"/>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6" name="页脚占位符 4"/>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08" name="灯片编号占位符 5"/>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5" name="图片 10"/>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10"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16"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8"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0"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7" name="图片 14"/>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22"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4"/>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26"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8" name="标题"/>
          <p:cNvSpPr txBox="1">
            <a:spLocks noGrp="1"/>
          </p:cNvSpPr>
          <p:nvPr>
            <p:ph type="title" idx="2"/>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0"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2"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34"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36"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9" name="图片 6"/>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38"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2"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44"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1"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46"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dirty="0" lang="zh-CN"/>
          </a:p>
        </p:txBody>
      </p:sp>
      <p:sp>
        <p:nvSpPr>
          <p:cNvPr id="1048748" name="页脚占位符 2"/>
          <p:cNvSpPr>
            <a:spLocks noGrp="1"/>
          </p:cNvSpPr>
          <p:nvPr>
            <p:ph type="ftr" sz="quarter" idx="11"/>
            <p:custDataLst>
              <p:tags r:id="rId4"/>
            </p:custDataLst>
          </p:nvPr>
        </p:nvSpPr>
        <p:spPr/>
        <p:txBody>
          <a:bodyPr/>
          <a:p>
            <a:endParaRPr altLang="en-US" dirty="0" lang="zh-CN"/>
          </a:p>
        </p:txBody>
      </p:sp>
      <p:sp>
        <p:nvSpPr>
          <p:cNvPr id="1048750"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3"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52"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6"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8"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5"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4"/>
            </p:custDataLst>
          </p:nvPr>
        </p:nvSpPr>
        <p:spPr>
          <a:xfrm>
            <a:off x="608400" y="1324800"/>
            <a:ext cx="109692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7"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120390" y="0"/>
            <a:ext cx="9071810" cy="5101559"/>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770" name="椭圆 38"/>
          <p:cNvSpPr/>
          <p:nvPr>
            <p:custDataLst>
              <p:tags r:id="rId3"/>
            </p:custDataLst>
          </p:nvPr>
        </p:nvSpPr>
        <p:spPr>
          <a:xfrm>
            <a:off x="700405" y="1841500"/>
            <a:ext cx="749935" cy="749935"/>
          </a:xfrm>
          <a:prstGeom prst="ellipse"/>
          <a:gradFill flip="none" rotWithShape="1">
            <a:gsLst>
              <a:gs pos="0">
                <a:schemeClr val="accent1">
                  <a:alpha val="0"/>
                </a:schemeClr>
              </a:gs>
              <a:gs pos="100000">
                <a:schemeClr val="accent1">
                  <a:alpha val="60000"/>
                </a:schemeClr>
              </a:gs>
            </a:gsLst>
            <a:lin ang="135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sp>
        <p:nvSpPr>
          <p:cNvPr id="1048772" name="标题"/>
          <p:cNvSpPr txBox="1">
            <a:spLocks noGrp="1"/>
          </p:cNvSpPr>
          <p:nvPr>
            <p:ph type="title" idx="3" hasCustomPrompt="1"/>
            <p:custDataLst>
              <p:tags r:id="rId4"/>
            </p:custDataLst>
          </p:nvPr>
        </p:nvSpPr>
        <p:spPr>
          <a:xfrm>
            <a:off x="984250" y="1533525"/>
            <a:ext cx="5142230" cy="258381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300"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l" lvl="0"/>
            <a:r>
              <a:rPr dirty="0" err="1">
                <a:sym typeface="+mn-ea"/>
              </a:rPr>
              <a:t>编辑标题</a:t>
            </a:r>
            <a:endParaRPr dirty="0">
              <a:sym typeface="+mn-ea"/>
            </a:endParaRPr>
          </a:p>
        </p:txBody>
      </p:sp>
      <p:cxnSp>
        <p:nvCxnSpPr>
          <p:cNvPr id="3145741" name="直接连接符 7"/>
          <p:cNvCxnSpPr>
            <a:cxnSpLocks/>
          </p:cNvCxnSpPr>
          <p:nvPr>
            <p:custDataLst>
              <p:tags r:id="rId5"/>
            </p:custDataLst>
          </p:nvPr>
        </p:nvCxnSpPr>
        <p:spPr>
          <a:xfrm>
            <a:off x="2780331" y="6132093"/>
            <a:ext cx="8754110"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4" name="署名"/>
          <p:cNvSpPr txBox="1">
            <a:spLocks noGrp="1"/>
          </p:cNvSpPr>
          <p:nvPr>
            <p:ph type="body" idx="1" hasCustomPrompt="1"/>
            <p:custDataLst>
              <p:tags r:id="rId6"/>
            </p:custDataLst>
          </p:nvPr>
        </p:nvSpPr>
        <p:spPr>
          <a:xfrm>
            <a:off x="984048" y="5967095"/>
            <a:ext cx="1660525" cy="33083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n-ea"/>
                <a:ea typeface="+mn-ea"/>
                <a:cs typeface="MiSans" panose="00000500000000000000" charset="-122"/>
              </a:defRPr>
            </a:lvl1pPr>
          </a:lstStyle>
          <a:p>
            <a:pPr algn="l" lvl="0"/>
            <a:r>
              <a:rPr>
                <a:sym typeface="+mn-ea"/>
              </a:rPr>
              <a:t>单击此处编辑文本</a:t>
            </a:r>
            <a:endParaRPr>
              <a:sym typeface="+mn-ea"/>
            </a:endParaRPr>
          </a:p>
        </p:txBody>
      </p:sp>
      <p:sp>
        <p:nvSpPr>
          <p:cNvPr id="1048776"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8"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80"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image" Target="../media/image2.png"/><Relationship Id="rId14" Type="http://schemas.openxmlformats.org/officeDocument/2006/relationships/tags" Target="../tags/tag79.xml"/><Relationship Id="rId15" Type="http://schemas.openxmlformats.org/officeDocument/2006/relationships/tags" Target="../tags/tag80.xml"/><Relationship Id="rId16" Type="http://schemas.openxmlformats.org/officeDocument/2006/relationships/tags" Target="../tags/tag81.xml"/><Relationship Id="rId17" Type="http://schemas.openxmlformats.org/officeDocument/2006/relationships/tags" Target="../tags/tag82.xml"/><Relationship Id="rId18" Type="http://schemas.openxmlformats.org/officeDocument/2006/relationships/tags" Target="../tags/tag83.xml"/><Relationship Id="rId19" Type="http://schemas.openxmlformats.org/officeDocument/2006/relationships/tags" Target="../tags/tag8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4841" r:id="rId1"/>
    <p:sldLayoutId id="2147494842" r:id="rId2"/>
    <p:sldLayoutId id="2147494843" r:id="rId3"/>
    <p:sldLayoutId id="2147494844" r:id="rId4"/>
    <p:sldLayoutId id="2147494845" r:id="rId5"/>
    <p:sldLayoutId id="2147494846" r:id="rId6"/>
    <p:sldLayoutId id="2147494847" r:id="rId7"/>
    <p:sldLayoutId id="2147494848" r:id="rId8"/>
    <p:sldLayoutId id="2147494849" r:id="rId9"/>
    <p:sldLayoutId id="2147494850" r:id="rId10"/>
    <p:sldLayoutId id="214749485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MiSans" panose="00000500000000000000" charset="-122"/>
                <a:ea typeface="MiSans" panose="00000500000000000000" charset="-122"/>
                <a:cs typeface="MiSans" panose="00000500000000000000"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99" y="1413194"/>
            <a:ext cx="10969199" cy="4763769"/>
          </a:xfrm>
          <a:prstGeom prst="rect"/>
          <a:ln>
            <a:noFill/>
            <a:prstDash val="sysDash"/>
          </a:ln>
        </p:spPr>
        <p:txBody>
          <a:bodyPr bIns="46800" lIns="90000" rIns="90000" rtlCol="0" tIns="46800" vert="horz">
            <a:normAutofit/>
          </a:bodyPr>
          <a:p>
            <a:pPr lvl="0" marR="0">
              <a:spcBef>
                <a:spcPts val="1200"/>
              </a:spcBef>
              <a:spcAft>
                <a:spcPts val="0"/>
              </a:spcAft>
              <a:buClrTx/>
              <a:buSzTx/>
            </a:pPr>
            <a:r>
              <a:rPr altLang="en-US" dirty="0" lang="zh-CN"/>
              <a:t>单击此处编辑母版文本样式</a:t>
            </a:r>
            <a:endParaRPr altLang="en-US" dirty="0" lang="zh-CN"/>
          </a:p>
          <a:p>
            <a:pPr lvl="1" marR="0">
              <a:spcBef>
                <a:spcPts val="1200"/>
              </a:spcBef>
              <a:spcAft>
                <a:spcPts val="0"/>
              </a:spcAft>
              <a:tabLst>
                <a:tab algn="l" pos="1609725"/>
              </a:tabLst>
            </a:pPr>
            <a:r>
              <a:rPr altLang="en-US" dirty="0" lang="zh-CN"/>
              <a:t>二级</a:t>
            </a:r>
            <a:endParaRPr altLang="en-US" dirty="0" lang="zh-CN"/>
          </a:p>
          <a:p>
            <a:pPr lvl="2" marR="0">
              <a:spcBef>
                <a:spcPts val="1200"/>
              </a:spcBef>
              <a:spcAft>
                <a:spcPts val="0"/>
              </a:spcAft>
            </a:pPr>
            <a:r>
              <a:rPr altLang="en-US" dirty="0" lang="zh-CN"/>
              <a:t>三级</a:t>
            </a:r>
            <a:endParaRPr altLang="en-US" dirty="0" lang="zh-CN"/>
          </a:p>
          <a:p>
            <a:pPr lvl="3" marR="0">
              <a:spcBef>
                <a:spcPts val="1200"/>
              </a:spcBef>
              <a:spcAft>
                <a:spcPts val="0"/>
              </a:spcAft>
            </a:pPr>
            <a:r>
              <a:rPr altLang="en-US" dirty="0" lang="zh-CN"/>
              <a:t>四级</a:t>
            </a:r>
            <a:endParaRPr altLang="en-US" dirty="0" lang="zh-CN"/>
          </a:p>
          <a:p>
            <a:pPr lvl="4" marR="0">
              <a:spcBef>
                <a:spcPts val="1200"/>
              </a:spcBef>
              <a:spcAft>
                <a:spcPts val="0"/>
              </a:spcAft>
            </a:pPr>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99" y="365125"/>
            <a:ext cx="10969199" cy="979581"/>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4878" r:id="rId1"/>
    <p:sldLayoutId id="2147494879" r:id="rId2"/>
    <p:sldLayoutId id="2147494880" r:id="rId3"/>
    <p:sldLayoutId id="2147494881" r:id="rId4"/>
    <p:sldLayoutId id="2147494882" r:id="rId5"/>
    <p:sldLayoutId id="2147494883" r:id="rId6"/>
    <p:sldLayoutId id="2147494884" r:id="rId7"/>
    <p:sldLayoutId id="2147494885" r:id="rId8"/>
    <p:sldLayoutId id="2147494886" r:id="rId9"/>
    <p:sldLayoutId id="2147494887" r:id="rId10"/>
    <p:sldLayoutId id="214749488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gradFill>
            <a:gsLst>
              <a:gs pos="0">
                <a:schemeClr val="accent1"/>
              </a:gs>
              <a:gs pos="100000">
                <a:schemeClr val="accent2"/>
              </a:gs>
            </a:gsLst>
            <a:lin ang="0" scaled="0"/>
          </a:gradFill>
          <a:latin typeface="+mj-ea"/>
          <a:ea typeface="+mj-ea"/>
          <a:cs typeface="MiSans" panose="00000500000000000000" charset="-122"/>
          <a:sym typeface="MiSans" panose="00000500000000000000"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solidFill>
          <a:latin typeface="+mn-ea"/>
          <a:ea typeface="+mn-ea"/>
          <a:cs typeface="MiSans" panose="00000500000000000000"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panose="00000500000000000000"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tags" Target="../tags/tag109.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tags" Target="../tags/tag134.xml"/><Relationship Id="rId8" Type="http://schemas.openxmlformats.org/officeDocument/2006/relationships/tags" Target="../tags/tag135.xml"/><Relationship Id="rId9" Type="http://schemas.openxmlformats.org/officeDocument/2006/relationships/tags" Target="../tags/tag136.xml"/><Relationship Id="rId10" Type="http://schemas.openxmlformats.org/officeDocument/2006/relationships/tags" Target="../tags/tag137.xml"/><Relationship Id="rId11" Type="http://schemas.openxmlformats.org/officeDocument/2006/relationships/tags" Target="../tags/tag138.xml"/><Relationship Id="rId12" Type="http://schemas.openxmlformats.org/officeDocument/2006/relationships/tags" Target="../tags/tag139.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tags" Target="../tags/tag144.xml"/><Relationship Id="rId6" Type="http://schemas.openxmlformats.org/officeDocument/2006/relationships/tags" Target="../tags/tag145.xml"/><Relationship Id="rId7" Type="http://schemas.openxmlformats.org/officeDocument/2006/relationships/tags" Target="../tags/tag146.xml"/><Relationship Id="rId8" Type="http://schemas.openxmlformats.org/officeDocument/2006/relationships/tags" Target="../tags/tag147.xml"/><Relationship Id="rId9" Type="http://schemas.openxmlformats.org/officeDocument/2006/relationships/tags" Target="../tags/tag148.xml"/><Relationship Id="rId10" Type="http://schemas.openxmlformats.org/officeDocument/2006/relationships/tags" Target="../tags/tag149.xml"/><Relationship Id="rId11" Type="http://schemas.openxmlformats.org/officeDocument/2006/relationships/tags" Target="../tags/tag150.xml"/><Relationship Id="rId12" Type="http://schemas.openxmlformats.org/officeDocument/2006/relationships/tags" Target="../tags/tag151.xml"/><Relationship Id="rId13" Type="http://schemas.openxmlformats.org/officeDocument/2006/relationships/tags" Target="../tags/tag152.xml"/><Relationship Id="rId14" Type="http://schemas.openxmlformats.org/officeDocument/2006/relationships/tags" Target="../tags/tag153.xml"/><Relationship Id="rId15" Type="http://schemas.openxmlformats.org/officeDocument/2006/relationships/tags" Target="../tags/tag154.xml"/><Relationship Id="rId16" Type="http://schemas.openxmlformats.org/officeDocument/2006/relationships/tags" Target="../tags/tag155.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tags" Target="../tags/tag171.xml"/><Relationship Id="rId14" Type="http://schemas.openxmlformats.org/officeDocument/2006/relationships/tags" Target="../tags/tag172.xml"/><Relationship Id="rId15" Type="http://schemas.openxmlformats.org/officeDocument/2006/relationships/tags" Target="../tags/tag173.xml"/><Relationship Id="rId16" Type="http://schemas.openxmlformats.org/officeDocument/2006/relationships/tags" Target="../tags/tag174.xml"/><Relationship Id="rId17" Type="http://schemas.openxmlformats.org/officeDocument/2006/relationships/tags" Target="../tags/tag175.xml"/><Relationship Id="rId18" Type="http://schemas.openxmlformats.org/officeDocument/2006/relationships/tags" Target="../tags/tag176.xml"/><Relationship Id="rId19" Type="http://schemas.openxmlformats.org/officeDocument/2006/relationships/tags" Target="../tags/tag177.xml"/><Relationship Id="rId20" Type="http://schemas.openxmlformats.org/officeDocument/2006/relationships/tags" Target="../tags/tag178.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tags" Target="../tags/tag190.xml"/><Relationship Id="rId6" Type="http://schemas.openxmlformats.org/officeDocument/2006/relationships/tags" Target="../tags/tag191.xml"/><Relationship Id="rId7" Type="http://schemas.openxmlformats.org/officeDocument/2006/relationships/tags" Target="../tags/tag192.xml"/><Relationship Id="rId8" Type="http://schemas.openxmlformats.org/officeDocument/2006/relationships/tags" Target="../tags/tag193.xml"/><Relationship Id="rId9" Type="http://schemas.openxmlformats.org/officeDocument/2006/relationships/tags" Target="../tags/tag194.xml"/><Relationship Id="rId10" Type="http://schemas.openxmlformats.org/officeDocument/2006/relationships/tags" Target="../tags/tag195.xml"/><Relationship Id="rId11" Type="http://schemas.openxmlformats.org/officeDocument/2006/relationships/tags" Target="../tags/tag196.xml"/><Relationship Id="rId12" Type="http://schemas.openxmlformats.org/officeDocument/2006/relationships/tags" Target="../tags/tag197.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4"/>
            <p:custDataLst>
              <p:tags r:id="rId1"/>
            </p:custDataLst>
          </p:nvPr>
        </p:nvSpPr>
        <p:spPr/>
        <p:txBody>
          <a:bodyPr/>
          <a:p>
            <a:r>
              <a:rPr altLang="en-US" lang="zh-CN"/>
              <a:t>xxx,a click to unlimited possibilities</a:t>
            </a:r>
            <a:endParaRPr altLang="en-US" lang="zh-CN"/>
          </a:p>
        </p:txBody>
      </p:sp>
      <p:sp>
        <p:nvSpPr>
          <p:cNvPr id="1048650" name="标题 6"/>
          <p:cNvSpPr>
            <a:spLocks noGrp="1"/>
          </p:cNvSpPr>
          <p:nvPr>
            <p:ph type="title" idx="3"/>
            <p:custDataLst>
              <p:tags r:id="rId2"/>
            </p:custDataLst>
          </p:nvPr>
        </p:nvSpPr>
        <p:spPr/>
        <p:txBody>
          <a:bodyPr>
            <a:normAutofit fontScale="90000"/>
          </a:bodyPr>
          <a:p>
            <a:r>
              <a:rPr altLang="en-US" lang="zh-CN"/>
              <a:t>2024化工与制药服务行业工作总结与展望</a:t>
            </a:r>
            <a:endParaRPr altLang="en-US" lang="zh-CN"/>
          </a:p>
        </p:txBody>
      </p:sp>
      <p:sp>
        <p:nvSpPr>
          <p:cNvPr id="1048652" name="文本占位符 7"/>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6" name="文本占位符 2"/>
          <p:cNvSpPr>
            <a:spLocks noGrp="1"/>
          </p:cNvSpPr>
          <p:nvPr>
            <p:ph type="body" idx="3"/>
            <p:custDataLst>
              <p:tags r:id="rId1"/>
            </p:custDataLst>
          </p:nvPr>
        </p:nvSpPr>
        <p:spPr/>
        <p:txBody>
          <a:bodyPr/>
          <a:p>
            <a:r>
              <a:rPr altLang="en-US" lang="zh-CN"/>
              <a:t>CONTENTS</a:t>
            </a:r>
            <a:endParaRPr altLang="en-US" lang="zh-CN"/>
          </a:p>
        </p:txBody>
      </p:sp>
      <p:sp>
        <p:nvSpPr>
          <p:cNvPr id="1048798" name="标题 6"/>
          <p:cNvSpPr>
            <a:spLocks noGrp="1"/>
          </p:cNvSpPr>
          <p:nvPr>
            <p:ph type="title" idx="2"/>
            <p:custDataLst>
              <p:tags r:id="rId2"/>
            </p:custDataLst>
          </p:nvPr>
        </p:nvSpPr>
        <p:spPr/>
        <p:txBody>
          <a:bodyPr>
            <a:normAutofit fontScale="96970"/>
          </a:bodyPr>
          <a:p>
            <a:r>
              <a:rPr altLang="en-US" lang="zh-CN"/>
              <a:t>目录</a:t>
            </a:r>
            <a:endParaRPr altLang="en-US" lang="zh-CN"/>
          </a:p>
        </p:txBody>
      </p:sp>
      <p:sp>
        <p:nvSpPr>
          <p:cNvPr id="1048800" name="矩形: 圆角 17"/>
          <p:cNvSpPr/>
          <p:nvPr>
            <p:custDataLst>
              <p:tags r:id="rId3"/>
            </p:custDataLst>
          </p:nvPr>
        </p:nvSpPr>
        <p:spPr>
          <a:xfrm>
            <a:off x="46990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2" name="序号"/>
          <p:cNvSpPr txBox="1"/>
          <p:nvPr>
            <p:custDataLst>
              <p:tags r:id="rId4"/>
            </p:custDataLst>
          </p:nvPr>
        </p:nvSpPr>
        <p:spPr>
          <a:xfrm>
            <a:off x="60198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01.</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04" name="标题"/>
          <p:cNvSpPr txBox="1"/>
          <p:nvPr>
            <p:custDataLst>
              <p:tags r:id="rId5"/>
            </p:custDataLst>
          </p:nvPr>
        </p:nvSpPr>
        <p:spPr>
          <a:xfrm>
            <a:off x="60198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添加目录标题</a:t>
            </a:r>
            <a:endParaRPr altLang="en-US" dirty="0" sz="1600" lang="zh-CN" spc="300">
              <a:solidFill>
                <a:schemeClr val="tx1"/>
              </a:solidFill>
              <a:latin typeface="+mj-ea"/>
              <a:ea typeface="+mj-ea"/>
              <a:cs typeface="MiSans" panose="00000500000000000000" charset="-122"/>
            </a:endParaRPr>
          </a:p>
        </p:txBody>
      </p:sp>
      <p:sp>
        <p:nvSpPr>
          <p:cNvPr id="1048806" name="矩形: 圆角 7"/>
          <p:cNvSpPr/>
          <p:nvPr>
            <p:custDataLst>
              <p:tags r:id="rId6"/>
            </p:custDataLst>
          </p:nvPr>
        </p:nvSpPr>
        <p:spPr>
          <a:xfrm>
            <a:off x="2374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8" name="序号"/>
          <p:cNvSpPr txBox="1"/>
          <p:nvPr>
            <p:custDataLst>
              <p:tags r:id="rId7"/>
            </p:custDataLst>
          </p:nvPr>
        </p:nvSpPr>
        <p:spPr>
          <a:xfrm>
            <a:off x="250634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02.</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0" name="标题"/>
          <p:cNvSpPr txBox="1"/>
          <p:nvPr>
            <p:custDataLst>
              <p:tags r:id="rId8"/>
            </p:custDataLst>
          </p:nvPr>
        </p:nvSpPr>
        <p:spPr>
          <a:xfrm>
            <a:off x="250634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行业概述</a:t>
            </a:r>
            <a:endParaRPr altLang="en-US" dirty="0" sz="1600" lang="zh-CN" spc="300">
              <a:solidFill>
                <a:schemeClr val="tx1"/>
              </a:solidFill>
              <a:latin typeface="+mj-ea"/>
              <a:ea typeface="+mj-ea"/>
              <a:cs typeface="MiSans" panose="00000500000000000000" charset="-122"/>
            </a:endParaRPr>
          </a:p>
        </p:txBody>
      </p:sp>
      <p:sp>
        <p:nvSpPr>
          <p:cNvPr id="1048812" name="矩形: 圆角 19"/>
          <p:cNvSpPr/>
          <p:nvPr>
            <p:custDataLst>
              <p:tags r:id="rId9"/>
            </p:custDataLst>
          </p:nvPr>
        </p:nvSpPr>
        <p:spPr>
          <a:xfrm>
            <a:off x="4279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14" name="序号"/>
          <p:cNvSpPr txBox="1"/>
          <p:nvPr>
            <p:custDataLst>
              <p:tags r:id="rId10"/>
            </p:custDataLst>
          </p:nvPr>
        </p:nvSpPr>
        <p:spPr>
          <a:xfrm>
            <a:off x="441071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03.</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6" name="标题"/>
          <p:cNvSpPr txBox="1"/>
          <p:nvPr>
            <p:custDataLst>
              <p:tags r:id="rId11"/>
            </p:custDataLst>
          </p:nvPr>
        </p:nvSpPr>
        <p:spPr>
          <a:xfrm>
            <a:off x="441071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工作总结</a:t>
            </a:r>
            <a:endParaRPr altLang="en-US" dirty="0" sz="1600" lang="zh-CN" spc="300">
              <a:solidFill>
                <a:schemeClr val="tx1"/>
              </a:solidFill>
              <a:latin typeface="+mj-ea"/>
              <a:ea typeface="+mj-ea"/>
              <a:cs typeface="MiSans" panose="00000500000000000000" charset="-122"/>
            </a:endParaRPr>
          </a:p>
        </p:txBody>
      </p:sp>
      <p:sp>
        <p:nvSpPr>
          <p:cNvPr id="1048818" name="矩形: 圆角 28"/>
          <p:cNvSpPr/>
          <p:nvPr>
            <p:custDataLst>
              <p:tags r:id="rId12"/>
            </p:custDataLst>
          </p:nvPr>
        </p:nvSpPr>
        <p:spPr>
          <a:xfrm>
            <a:off x="618363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0" name="序号"/>
          <p:cNvSpPr txBox="1"/>
          <p:nvPr>
            <p:custDataLst>
              <p:tags r:id="rId13"/>
            </p:custDataLst>
          </p:nvPr>
        </p:nvSpPr>
        <p:spPr>
          <a:xfrm>
            <a:off x="6315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04.</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2" name="标题"/>
          <p:cNvSpPr txBox="1"/>
          <p:nvPr>
            <p:custDataLst>
              <p:tags r:id="rId14"/>
            </p:custDataLst>
          </p:nvPr>
        </p:nvSpPr>
        <p:spPr>
          <a:xfrm>
            <a:off x="6315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行业现状分析</a:t>
            </a:r>
            <a:endParaRPr altLang="en-US" dirty="0" sz="1600" lang="zh-CN" spc="300">
              <a:solidFill>
                <a:schemeClr val="tx1"/>
              </a:solidFill>
              <a:latin typeface="+mj-ea"/>
              <a:ea typeface="+mj-ea"/>
              <a:cs typeface="MiSans" panose="00000500000000000000" charset="-122"/>
            </a:endParaRPr>
          </a:p>
        </p:txBody>
      </p:sp>
      <p:sp>
        <p:nvSpPr>
          <p:cNvPr id="1048824" name="矩形: 圆角 37"/>
          <p:cNvSpPr/>
          <p:nvPr>
            <p:custDataLst>
              <p:tags r:id="rId15"/>
            </p:custDataLst>
          </p:nvPr>
        </p:nvSpPr>
        <p:spPr>
          <a:xfrm>
            <a:off x="8087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6" name="序号"/>
          <p:cNvSpPr txBox="1"/>
          <p:nvPr>
            <p:custDataLst>
              <p:tags r:id="rId16"/>
            </p:custDataLst>
          </p:nvPr>
        </p:nvSpPr>
        <p:spPr>
          <a:xfrm>
            <a:off x="8220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05.</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8" name="标题"/>
          <p:cNvSpPr txBox="1"/>
          <p:nvPr>
            <p:custDataLst>
              <p:tags r:id="rId17"/>
            </p:custDataLst>
          </p:nvPr>
        </p:nvSpPr>
        <p:spPr>
          <a:xfrm>
            <a:off x="8220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技术发展与创新</a:t>
            </a:r>
            <a:endParaRPr altLang="en-US" dirty="0" sz="1600" lang="zh-CN" spc="300">
              <a:solidFill>
                <a:schemeClr val="tx1"/>
              </a:solidFill>
              <a:latin typeface="+mj-ea"/>
              <a:ea typeface="+mj-ea"/>
              <a:cs typeface="MiSans" panose="00000500000000000000" charset="-122"/>
            </a:endParaRPr>
          </a:p>
        </p:txBody>
      </p:sp>
      <p:sp>
        <p:nvSpPr>
          <p:cNvPr id="1048830" name="矩形: 圆角 45"/>
          <p:cNvSpPr/>
          <p:nvPr>
            <p:custDataLst>
              <p:tags r:id="rId18"/>
            </p:custDataLst>
          </p:nvPr>
        </p:nvSpPr>
        <p:spPr>
          <a:xfrm>
            <a:off x="9992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32" name="序号"/>
          <p:cNvSpPr txBox="1"/>
          <p:nvPr>
            <p:custDataLst>
              <p:tags r:id="rId19"/>
            </p:custDataLst>
          </p:nvPr>
        </p:nvSpPr>
        <p:spPr>
          <a:xfrm>
            <a:off x="1012444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06.</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34" name="标题"/>
          <p:cNvSpPr txBox="1"/>
          <p:nvPr>
            <p:custDataLst>
              <p:tags r:id="rId20"/>
            </p:custDataLst>
          </p:nvPr>
        </p:nvSpPr>
        <p:spPr>
          <a:xfrm>
            <a:off x="1012444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政策法规影响分析</a:t>
            </a:r>
            <a:endParaRPr altLang="en-US" dirty="0" sz="1600" lang="zh-CN" spc="300">
              <a:solidFill>
                <a:schemeClr val="tx1"/>
              </a:solidFill>
              <a:latin typeface="+mj-ea"/>
              <a:ea typeface="+mj-ea"/>
              <a:cs typeface="MiSans"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文本占位符 3"/>
          <p:cNvSpPr>
            <a:spLocks noGrp="1"/>
          </p:cNvSpPr>
          <p:nvPr>
            <p:ph type="body" idx="2"/>
            <p:custDataLst>
              <p:tags r:id="rId1"/>
            </p:custDataLst>
          </p:nvPr>
        </p:nvSpPr>
        <p:spPr/>
        <p:txBody>
          <a:bodyPr/>
          <a:p>
            <a:r>
              <a:rPr altLang="en-US" lang="zh-CN"/>
              <a:t>PART ONE</a:t>
            </a:r>
            <a:endParaRPr altLang="en-US" lang="zh-CN"/>
          </a:p>
        </p:txBody>
      </p:sp>
      <p:sp>
        <p:nvSpPr>
          <p:cNvPr id="1048870"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4" name="文本占位符 3"/>
          <p:cNvSpPr>
            <a:spLocks noGrp="1"/>
          </p:cNvSpPr>
          <p:nvPr>
            <p:ph type="body" idx="2"/>
            <p:custDataLst>
              <p:tags r:id="rId1"/>
            </p:custDataLst>
          </p:nvPr>
        </p:nvSpPr>
        <p:spPr/>
        <p:txBody>
          <a:bodyPr/>
          <a:p>
            <a:r>
              <a:rPr altLang="en-US" lang="zh-CN"/>
              <a:t>PART TWO</a:t>
            </a:r>
            <a:endParaRPr altLang="en-US" lang="zh-CN"/>
          </a:p>
        </p:txBody>
      </p:sp>
      <p:sp>
        <p:nvSpPr>
          <p:cNvPr id="1048906" name="标题 4"/>
          <p:cNvSpPr>
            <a:spLocks noGrp="1"/>
          </p:cNvSpPr>
          <p:nvPr>
            <p:ph type="title" idx="1"/>
            <p:custDataLst>
              <p:tags r:id="rId2"/>
            </p:custDataLst>
          </p:nvPr>
        </p:nvSpPr>
        <p:spPr/>
        <p:txBody>
          <a:bodyPr/>
          <a:p>
            <a:r>
              <a:rPr altLang="en-US" lang="zh-CN"/>
              <a:t>行业概述</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68" name="标题 2"/>
          <p:cNvSpPr>
            <a:spLocks noGrp="1"/>
          </p:cNvSpPr>
          <p:nvPr>
            <p:ph type="title" idx="1"/>
          </p:nvPr>
        </p:nvSpPr>
        <p:spPr/>
        <p:txBody>
          <a:bodyPr>
            <a:normAutofit fontScale="91667"/>
          </a:bodyPr>
          <a:p>
            <a:r>
              <a:rPr altLang="en-US" lang="zh-CN"/>
              <a:t>化工与制药服务行业简介</a:t>
            </a:r>
            <a:endParaRPr altLang="en-US" lang="zh-CN"/>
          </a:p>
        </p:txBody>
      </p:sp>
      <p:sp>
        <p:nvSpPr>
          <p:cNvPr id="1048970" name="矩形 38"/>
          <p:cNvSpPr/>
          <p:nvPr>
            <p:custDataLst>
              <p:tags r:id="rId1"/>
            </p:custDataLst>
          </p:nvPr>
        </p:nvSpPr>
        <p:spPr>
          <a:xfrm rot="204112">
            <a:off x="1527310" y="1490400"/>
            <a:ext cx="4049330" cy="2113566"/>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2" name="矩形 39"/>
          <p:cNvSpPr/>
          <p:nvPr>
            <p:custDataLst>
              <p:tags r:id="rId2"/>
            </p:custDataLst>
          </p:nvPr>
        </p:nvSpPr>
        <p:spPr>
          <a:xfrm>
            <a:off x="1531989" y="1491068"/>
            <a:ext cx="4049330" cy="211356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4" name="TextBox 2"/>
          <p:cNvSpPr txBox="1"/>
          <p:nvPr>
            <p:custDataLst>
              <p:tags r:id="rId3"/>
            </p:custDataLst>
          </p:nvPr>
        </p:nvSpPr>
        <p:spPr>
          <a:xfrm>
            <a:off x="1766607"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行业定义与分类</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8976" name="矩形 100"/>
          <p:cNvSpPr/>
          <p:nvPr>
            <p:custDataLst>
              <p:tags r:id="rId4"/>
            </p:custDataLst>
          </p:nvPr>
        </p:nvSpPr>
        <p:spPr>
          <a:xfrm rot="204112">
            <a:off x="6604012" y="1490400"/>
            <a:ext cx="4049330" cy="2113566"/>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8" name="矩形 101"/>
          <p:cNvSpPr/>
          <p:nvPr>
            <p:custDataLst>
              <p:tags r:id="rId5"/>
            </p:custDataLst>
          </p:nvPr>
        </p:nvSpPr>
        <p:spPr>
          <a:xfrm>
            <a:off x="6609360" y="1491068"/>
            <a:ext cx="4049330" cy="2113566"/>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0" name="TextBox 2"/>
          <p:cNvSpPr txBox="1"/>
          <p:nvPr>
            <p:custDataLst>
              <p:tags r:id="rId6"/>
            </p:custDataLst>
          </p:nvPr>
        </p:nvSpPr>
        <p:spPr>
          <a:xfrm>
            <a:off x="6844646"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行业规模与增长</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8982" name="矩形 122"/>
          <p:cNvSpPr/>
          <p:nvPr>
            <p:custDataLst>
              <p:tags r:id="rId7"/>
            </p:custDataLst>
          </p:nvPr>
        </p:nvSpPr>
        <p:spPr>
          <a:xfrm rot="204112">
            <a:off x="1527310" y="4135365"/>
            <a:ext cx="4049330" cy="2113566"/>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4" name="矩形 123"/>
          <p:cNvSpPr/>
          <p:nvPr>
            <p:custDataLst>
              <p:tags r:id="rId8"/>
            </p:custDataLst>
          </p:nvPr>
        </p:nvSpPr>
        <p:spPr>
          <a:xfrm>
            <a:off x="1531989" y="4136034"/>
            <a:ext cx="4049330" cy="211356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6" name="TextBox 2"/>
          <p:cNvSpPr txBox="1"/>
          <p:nvPr>
            <p:custDataLst>
              <p:tags r:id="rId9"/>
            </p:custDataLst>
          </p:nvPr>
        </p:nvSpPr>
        <p:spPr>
          <a:xfrm>
            <a:off x="1765938" y="4301135"/>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行业主要产品与服务</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8988" name="矩形 89"/>
          <p:cNvSpPr/>
          <p:nvPr>
            <p:custDataLst>
              <p:tags r:id="rId10"/>
            </p:custDataLst>
          </p:nvPr>
        </p:nvSpPr>
        <p:spPr>
          <a:xfrm rot="204112">
            <a:off x="6604012" y="4135365"/>
            <a:ext cx="4049330" cy="2113566"/>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0" name="矩形 90"/>
          <p:cNvSpPr/>
          <p:nvPr>
            <p:custDataLst>
              <p:tags r:id="rId11"/>
            </p:custDataLst>
          </p:nvPr>
        </p:nvSpPr>
        <p:spPr>
          <a:xfrm>
            <a:off x="6609360" y="4136034"/>
            <a:ext cx="4049330" cy="2113566"/>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2" name="TextBox 2"/>
          <p:cNvSpPr txBox="1"/>
          <p:nvPr>
            <p:custDataLst>
              <p:tags r:id="rId12"/>
            </p:custDataLst>
          </p:nvPr>
        </p:nvSpPr>
        <p:spPr>
          <a:xfrm>
            <a:off x="6843309" y="4301135"/>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行业发展趋势与展望</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6" name="标题 2"/>
          <p:cNvSpPr>
            <a:spLocks noGrp="1"/>
          </p:cNvSpPr>
          <p:nvPr>
            <p:ph type="title" idx="1"/>
          </p:nvPr>
        </p:nvSpPr>
        <p:spPr/>
        <p:txBody>
          <a:bodyPr>
            <a:normAutofit fontScale="94444"/>
          </a:bodyPr>
          <a:p>
            <a:r>
              <a:rPr altLang="en-US" lang="zh-CN"/>
              <a:t>行业规模及增长趋势</a:t>
            </a:r>
            <a:endParaRPr altLang="en-US" lang="zh-CN"/>
          </a:p>
        </p:txBody>
      </p:sp>
      <p:sp>
        <p:nvSpPr>
          <p:cNvPr id="104902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3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32" name="TextBox 2"/>
          <p:cNvSpPr txBox="1"/>
          <p:nvPr>
            <p:custDataLst>
              <p:tags r:id="rId3"/>
            </p:custDataLst>
          </p:nvPr>
        </p:nvSpPr>
        <p:spPr>
          <a:xfrm>
            <a:off x="763381"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行业规模：2024年化工与制药服务行业的市场规模和产值</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3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3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3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增长趋势：近年来该行业的增长速度和未来预测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4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4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44"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主要影响因素：推动行业增长的主要因素分析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4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4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50" name="TextBox 2"/>
          <p:cNvSpPr txBox="1"/>
          <p:nvPr>
            <p:custDataLst>
              <p:tags r:id="rId12"/>
            </p:custDataLst>
          </p:nvPr>
        </p:nvSpPr>
        <p:spPr>
          <a:xfrm>
            <a:off x="914446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行业发展趋势：未来几年该行业的发展趋势和方向预测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84" name="标题 2"/>
          <p:cNvSpPr>
            <a:spLocks noGrp="1"/>
          </p:cNvSpPr>
          <p:nvPr>
            <p:ph type="title" idx="1"/>
          </p:nvPr>
        </p:nvSpPr>
        <p:spPr/>
        <p:txBody>
          <a:bodyPr>
            <a:normAutofit fontScale="94444"/>
          </a:bodyPr>
          <a:p>
            <a:r>
              <a:rPr altLang="en-US" lang="zh-CN"/>
              <a:t>主要服务内容及特点</a:t>
            </a:r>
            <a:endParaRPr altLang="en-US" lang="zh-CN"/>
          </a:p>
        </p:txBody>
      </p:sp>
      <p:sp>
        <p:nvSpPr>
          <p:cNvPr id="104908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服务特点：分析化工与制药服务行业的特点，如技术密集、高附加值、高风险等。</a:t>
            </a:r>
            <a:endParaRPr altLang="zh-CN" dirty="0" sz="1600" lang="en-US">
              <a:solidFill>
                <a:schemeClr val="dk1">
                  <a:lumMod val="80000"/>
                  <a:lumOff val="20000"/>
                </a:schemeClr>
              </a:solidFill>
              <a:latin typeface="+mn-ea"/>
              <a:sym typeface="+mn-ea"/>
            </a:endParaRPr>
          </a:p>
        </p:txBody>
      </p:sp>
      <p:sp>
        <p:nvSpPr>
          <p:cNvPr id="104909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化工与制药服务行业概述：简要介绍行业的发展历程、现状及主要服务领域。</a:t>
            </a:r>
            <a:endParaRPr altLang="en-US" dirty="0" sz="1600" lang="zh-CN">
              <a:solidFill>
                <a:schemeClr val="dk1">
                  <a:lumMod val="80000"/>
                  <a:lumOff val="20000"/>
                </a:schemeClr>
              </a:solidFill>
              <a:latin typeface="+mn-ea"/>
              <a:sym typeface="+mn-ea"/>
            </a:endParaRPr>
          </a:p>
        </p:txBody>
      </p:sp>
      <p:sp>
        <p:nvSpPr>
          <p:cNvPr id="104910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8"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主要服务内容：详细列举化工与制药服务行业的主要服务内容，如研发、生产、销售、技术支持等。</a:t>
            </a:r>
            <a:endParaRPr altLang="en-US" dirty="0" lang="zh-CN">
              <a:solidFill>
                <a:schemeClr val="dk1">
                  <a:lumMod val="80000"/>
                  <a:lumOff val="20000"/>
                </a:schemeClr>
              </a:solidFill>
              <a:latin typeface="+mn-ea"/>
              <a:sym typeface="+mn-ea"/>
            </a:endParaRPr>
          </a:p>
        </p:txBody>
      </p:sp>
      <p:sp>
        <p:nvSpPr>
          <p:cNvPr id="104911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行业发展趋势：展望化工与制药服务行业的发展趋势，如技术创新、绿色发展、国际化等。</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50" name="文本占位符 3"/>
          <p:cNvSpPr>
            <a:spLocks noGrp="1"/>
          </p:cNvSpPr>
          <p:nvPr>
            <p:ph type="body" idx="2"/>
            <p:custDataLst>
              <p:tags r:id="rId1"/>
            </p:custDataLst>
          </p:nvPr>
        </p:nvSpPr>
        <p:spPr/>
        <p:txBody>
          <a:bodyPr/>
          <a:p>
            <a:r>
              <a:rPr altLang="en-US" lang="zh-CN"/>
              <a:t>PART THREE</a:t>
            </a:r>
            <a:endParaRPr altLang="en-US" lang="zh-CN"/>
          </a:p>
        </p:txBody>
      </p:sp>
      <p:sp>
        <p:nvSpPr>
          <p:cNvPr id="1049152" name="标题 4"/>
          <p:cNvSpPr>
            <a:spLocks noGrp="1"/>
          </p:cNvSpPr>
          <p:nvPr>
            <p:ph type="title" idx="1"/>
            <p:custDataLst>
              <p:tags r:id="rId2"/>
            </p:custDataLst>
          </p:nvPr>
        </p:nvSpPr>
        <p:spPr/>
        <p:txBody>
          <a:bodyPr/>
          <a:p>
            <a:r>
              <a:rPr altLang="en-US" lang="zh-CN"/>
              <a:t>工作总结</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14" name="标题 2"/>
          <p:cNvSpPr>
            <a:spLocks noGrp="1"/>
          </p:cNvSpPr>
          <p:nvPr>
            <p:ph type="title" idx="1"/>
          </p:nvPr>
        </p:nvSpPr>
        <p:spPr/>
        <p:txBody>
          <a:bodyPr>
            <a:normAutofit fontScale="94444"/>
          </a:bodyPr>
          <a:p>
            <a:r>
              <a:rPr altLang="en-US" lang="zh-CN"/>
              <a:t>2024年工作重点回顾</a:t>
            </a:r>
            <a:endParaRPr altLang="en-US" lang="zh-CN"/>
          </a:p>
        </p:txBody>
      </p:sp>
      <p:sp>
        <p:nvSpPr>
          <p:cNvPr id="104921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完成年度目标任务</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加强团队建设</a:t>
            </a:r>
            <a:endParaRPr dirty="0" sz="2000" err="1">
              <a:solidFill>
                <a:schemeClr val="tx1">
                  <a:lumMod val="75000"/>
                  <a:lumOff val="25000"/>
                </a:schemeClr>
              </a:solidFill>
              <a:latin typeface="+mn-ea"/>
              <a:ea typeface="+mn-ea"/>
              <a:cs typeface="+mn-ea"/>
              <a:sym typeface="+mn-lt"/>
            </a:endParaRPr>
          </a:p>
        </p:txBody>
      </p:sp>
      <p:sp>
        <p:nvSpPr>
          <p:cNvPr id="104923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4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推动行业创新发展</a:t>
            </a:r>
            <a:endParaRPr dirty="0" sz="2000" err="1">
              <a:solidFill>
                <a:schemeClr val="tx1">
                  <a:lumMod val="75000"/>
                  <a:lumOff val="25000"/>
                </a:schemeClr>
              </a:solidFill>
              <a:latin typeface="+mn-ea"/>
              <a:ea typeface="+mn-ea"/>
              <a:cs typeface="+mn-ea"/>
              <a:sym typeface="+mn-lt"/>
            </a:endParaRPr>
          </a:p>
        </p:txBody>
      </p:sp>
      <p:sp>
        <p:nvSpPr>
          <p:cNvPr id="10492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提升服务质量</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88" name="内容占位符 1"/>
          <p:cNvSpPr>
            <a:spLocks noGrp="1"/>
          </p:cNvSpPr>
          <p:nvPr>
            <p:ph idx="2"/>
          </p:nvPr>
        </p:nvSpPr>
        <p:spPr/>
        <p:txBody>
          <a:bodyPr>
            <a:normAutofit fontScale="83750"/>
          </a:bodyPr>
          <a:p>
            <a:r>
              <a:rPr altLang="en-US" lang="zh-CN"/>
              <a:t>完成的主要任务： - 完成2024年度化工与制药服务行业的工作计划和目标 - 推动行业技术创新和产品升级 - 加强行业监管和规范市场秩序 - 提升行业服务质量和效率</a:t>
            </a:r>
            <a:endParaRPr altLang="en-US" lang="zh-CN"/>
          </a:p>
          <a:p>
            <a:pPr lvl="1"/>
            <a:r>
              <a:rPr altLang="en-US" lang="zh-CN"/>
              <a:t>- 完成2024年度化工与制药服务行业的工作计划和目标</a:t>
            </a:r>
            <a:endParaRPr altLang="en-US" lang="zh-CN"/>
          </a:p>
          <a:p>
            <a:pPr lvl="1"/>
            <a:r>
              <a:rPr altLang="en-US" lang="zh-CN"/>
              <a:t>- 推动行业技术创新和产品升级</a:t>
            </a:r>
            <a:endParaRPr altLang="en-US" lang="zh-CN"/>
          </a:p>
          <a:p>
            <a:pPr lvl="1"/>
            <a:r>
              <a:rPr altLang="en-US" lang="zh-CN"/>
              <a:t>- 加强行业监管和规范市场秩序</a:t>
            </a:r>
            <a:endParaRPr altLang="en-US" lang="zh-CN"/>
          </a:p>
          <a:p>
            <a:pPr lvl="1"/>
            <a:r>
              <a:rPr altLang="en-US" lang="zh-CN"/>
              <a:t>- 提升行业服务质量和效率</a:t>
            </a:r>
            <a:endParaRPr altLang="en-US" lang="zh-CN"/>
          </a:p>
          <a:p>
            <a:r>
              <a:rPr altLang="en-US" lang="zh-CN"/>
              <a:t>取得的成果： - 实现了年度工作计划和目标的全面完成 - 推动了行业技术创新和产品升级，提高了行业竞争力 - 加强了行业监管和规范市场秩序，保障了消费者权益 - 提升了行业服务质量和效率，赢得了客户和市场的认可</a:t>
            </a:r>
            <a:endParaRPr altLang="en-US" lang="zh-CN"/>
          </a:p>
          <a:p>
            <a:pPr lvl="1"/>
            <a:r>
              <a:rPr altLang="en-US" lang="zh-CN"/>
              <a:t>- 实现了年度工作计划和目标的全面完成</a:t>
            </a:r>
            <a:endParaRPr altLang="en-US" lang="zh-CN"/>
          </a:p>
          <a:p>
            <a:pPr lvl="1"/>
            <a:r>
              <a:rPr altLang="en-US" lang="zh-CN"/>
              <a:t>- 推动了行业技术创新和产品升级，提高了行业竞争力</a:t>
            </a:r>
            <a:endParaRPr altLang="en-US" lang="zh-CN"/>
          </a:p>
          <a:p>
            <a:pPr lvl="1"/>
            <a:r>
              <a:rPr altLang="en-US" lang="zh-CN"/>
              <a:t>- 加强了行业监管和规范市场秩序，保障了消费者权益</a:t>
            </a:r>
            <a:endParaRPr altLang="en-US" lang="zh-CN"/>
          </a:p>
          <a:p>
            <a:pPr lvl="1"/>
            <a:r>
              <a:rPr altLang="en-US" lang="zh-CN"/>
              <a:t>- 提升了行业服务质量和效率，赢得了客户和市场的认可</a:t>
            </a:r>
            <a:endParaRPr altLang="en-US" lang="zh-CN"/>
          </a:p>
        </p:txBody>
      </p:sp>
      <p:sp>
        <p:nvSpPr>
          <p:cNvPr id="1049290" name="标题 2"/>
          <p:cNvSpPr>
            <a:spLocks noGrp="1"/>
          </p:cNvSpPr>
          <p:nvPr>
            <p:ph type="title" idx="1"/>
          </p:nvPr>
        </p:nvSpPr>
        <p:spPr/>
        <p:txBody>
          <a:bodyPr>
            <a:normAutofit fontScale="94444"/>
          </a:bodyPr>
          <a:p>
            <a:r>
              <a:rPr altLang="en-US" lang="zh-CN"/>
              <a:t>完成的主要任务及成果</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24" name="标题 2"/>
          <p:cNvSpPr>
            <a:spLocks noGrp="1"/>
          </p:cNvSpPr>
          <p:nvPr>
            <p:ph type="title" idx="1"/>
          </p:nvPr>
        </p:nvSpPr>
        <p:spPr/>
        <p:txBody>
          <a:bodyPr>
            <a:normAutofit fontScale="94444"/>
          </a:bodyPr>
          <a:p>
            <a:r>
              <a:rPr altLang="en-US" lang="zh-CN"/>
              <a:t>面临的挑战与解决方案</a:t>
            </a:r>
            <a:endParaRPr altLang="en-US" lang="zh-CN"/>
          </a:p>
        </p:txBody>
      </p:sp>
      <p:sp>
        <p:nvSpPr>
          <p:cNvPr id="104932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面临的挑战：市场竞争激烈、客户需求多样化、技术更新迅速</a:t>
            </a:r>
            <a:endParaRPr altLang="en-US" dirty="0" sz="1200" lang="zh-CN" spc="150">
              <a:solidFill>
                <a:schemeClr val="tx1">
                  <a:lumMod val="65000"/>
                  <a:lumOff val="35000"/>
                </a:schemeClr>
              </a:solidFill>
              <a:latin typeface="+mn-ea"/>
              <a:sym typeface="+mn-ea"/>
            </a:endParaRPr>
          </a:p>
        </p:txBody>
      </p:sp>
      <p:sp>
        <p:nvSpPr>
          <p:cNvPr id="104932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解决方案：加强市场调研，了解客户需求；提高技术水平，提升产品质量；加强团队协作，提高工作效率</a:t>
            </a:r>
            <a:endParaRPr altLang="en-US" dirty="0" sz="1200" lang="zh-CN" spc="150">
              <a:solidFill>
                <a:schemeClr val="tx1">
                  <a:lumMod val="65000"/>
                  <a:lumOff val="35000"/>
                </a:schemeClr>
              </a:solidFill>
              <a:latin typeface="+mn-ea"/>
              <a:sym typeface="+mn-ea"/>
            </a:endParaRPr>
          </a:p>
        </p:txBody>
      </p:sp>
      <p:sp>
        <p:nvSpPr>
          <p:cNvPr id="104933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实施效果：提升客户满意度，增强市场竞争力，促进企业发展</a:t>
            </a:r>
            <a:endParaRPr altLang="en-US" dirty="0" sz="1200" lang="zh-CN" spc="150">
              <a:solidFill>
                <a:schemeClr val="tx1">
                  <a:lumMod val="65000"/>
                  <a:lumOff val="35000"/>
                </a:schemeClr>
              </a:solidFill>
              <a:latin typeface="+mn-ea"/>
              <a:sym typeface="+mn-ea"/>
            </a:endParaRPr>
          </a:p>
        </p:txBody>
      </p:sp>
      <p:sp>
        <p:nvSpPr>
          <p:cNvPr id="104933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未来展望：加强技术创新，拓展市场份额，提高品牌影响力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66" name="文本占位符 3"/>
          <p:cNvSpPr>
            <a:spLocks noGrp="1"/>
          </p:cNvSpPr>
          <p:nvPr>
            <p:ph type="body" idx="2"/>
            <p:custDataLst>
              <p:tags r:id="rId1"/>
            </p:custDataLst>
          </p:nvPr>
        </p:nvSpPr>
        <p:spPr/>
        <p:txBody>
          <a:bodyPr/>
          <a:p>
            <a:r>
              <a:rPr altLang="en-US" lang="zh-CN"/>
              <a:t>PART FOUR</a:t>
            </a:r>
            <a:endParaRPr altLang="en-US" lang="zh-CN"/>
          </a:p>
        </p:txBody>
      </p:sp>
      <p:sp>
        <p:nvSpPr>
          <p:cNvPr id="1049368" name="标题 4"/>
          <p:cNvSpPr>
            <a:spLocks noGrp="1"/>
          </p:cNvSpPr>
          <p:nvPr>
            <p:ph type="title" idx="1"/>
            <p:custDataLst>
              <p:tags r:id="rId2"/>
            </p:custDataLst>
          </p:nvPr>
        </p:nvSpPr>
        <p:spPr/>
        <p:txBody>
          <a:bodyPr/>
          <a:p>
            <a:r>
              <a:rPr altLang="en-US" lang="zh-CN"/>
              <a:t>行业现状分析</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30" name="标题 2"/>
          <p:cNvSpPr>
            <a:spLocks noGrp="1"/>
          </p:cNvSpPr>
          <p:nvPr>
            <p:ph type="title" idx="1"/>
          </p:nvPr>
        </p:nvSpPr>
        <p:spPr/>
        <p:txBody>
          <a:bodyPr>
            <a:normAutofit fontScale="94444"/>
          </a:bodyPr>
          <a:p>
            <a:r>
              <a:rPr altLang="en-US" lang="zh-CN"/>
              <a:t>市场需求分析</a:t>
            </a:r>
            <a:endParaRPr altLang="en-US" lang="zh-CN"/>
          </a:p>
        </p:txBody>
      </p:sp>
      <p:sp>
        <p:nvSpPr>
          <p:cNvPr id="104943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3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化工与制药服务行业市场需求持续增长</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3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4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国内外市场需求变化对行业的影响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4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4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不同领域市场需求的特点与趋势</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4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5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行业市场需求的未来预测与展望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88" name="标题 2"/>
          <p:cNvSpPr>
            <a:spLocks noGrp="1"/>
          </p:cNvSpPr>
          <p:nvPr>
            <p:ph type="title" idx="1"/>
          </p:nvPr>
        </p:nvSpPr>
        <p:spPr/>
        <p:txBody>
          <a:bodyPr>
            <a:normAutofit fontScale="94444"/>
          </a:bodyPr>
          <a:p>
            <a:r>
              <a:rPr altLang="en-US" lang="zh-CN"/>
              <a:t>竞争格局分析</a:t>
            </a:r>
            <a:endParaRPr altLang="en-US" lang="zh-CN"/>
          </a:p>
        </p:txBody>
      </p:sp>
      <p:sp>
        <p:nvSpPr>
          <p:cNvPr id="104949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9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9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9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9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竞争策略：分析各企业的竞争策略及优劣势</a:t>
            </a:r>
            <a:endParaRPr altLang="en-US" sz="1400" lang="zh-CN" spc="150">
              <a:solidFill>
                <a:schemeClr val="tx1"/>
              </a:solidFill>
              <a:effectLst/>
              <a:latin typeface="+mn-ea"/>
              <a:sym typeface="+mn-ea"/>
            </a:endParaRPr>
          </a:p>
        </p:txBody>
      </p:sp>
      <p:sp>
        <p:nvSpPr>
          <p:cNvPr id="104950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行业竞争格局：分析行业内主要企业及其市场份额</a:t>
            </a:r>
            <a:endParaRPr altLang="en-US" dirty="0" sz="1400" lang="zh-CN" spc="150">
              <a:solidFill>
                <a:schemeClr val="tx1"/>
              </a:solidFill>
              <a:effectLst/>
              <a:latin typeface="+mn-ea"/>
              <a:sym typeface="+mn-ea"/>
            </a:endParaRPr>
          </a:p>
        </p:txBody>
      </p:sp>
      <p:sp>
        <p:nvSpPr>
          <p:cNvPr id="104950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行业发展趋势：分析行业未来的发展趋势及前景</a:t>
            </a:r>
            <a:endParaRPr altLang="en-US" sz="1400" lang="zh-CN" spc="150">
              <a:solidFill>
                <a:schemeClr val="tx1"/>
              </a:solidFill>
              <a:effectLst/>
              <a:latin typeface="+mn-ea"/>
              <a:sym typeface="+mn-ea"/>
            </a:endParaRPr>
          </a:p>
        </p:txBody>
      </p:sp>
      <p:sp>
        <p:nvSpPr>
          <p:cNvPr id="104950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政策法规影响：分析政策法规对行业竞争格局的影响</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38" name="标题 2"/>
          <p:cNvSpPr>
            <a:spLocks noGrp="1"/>
          </p:cNvSpPr>
          <p:nvPr>
            <p:ph type="title" idx="1"/>
          </p:nvPr>
        </p:nvSpPr>
        <p:spPr/>
        <p:txBody>
          <a:bodyPr>
            <a:normAutofit fontScale="94444"/>
          </a:bodyPr>
          <a:p>
            <a:r>
              <a:rPr altLang="en-US" lang="zh-CN"/>
              <a:t>行业发展趋势预测</a:t>
            </a:r>
            <a:endParaRPr altLang="en-US" lang="zh-CN"/>
          </a:p>
        </p:txBody>
      </p:sp>
      <p:sp>
        <p:nvSpPr>
          <p:cNvPr id="104954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4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环保要求提高：随着环保意识的增强，化工与制药服务行业将更加注重环保和可持续发展。</a:t>
            </a:r>
            <a:endParaRPr altLang="en-US" dirty="0" sz="2000" lang="zh-CN" spc="150">
              <a:solidFill>
                <a:schemeClr val="tx1">
                  <a:lumMod val="85000"/>
                  <a:lumOff val="15000"/>
                </a:schemeClr>
              </a:solidFill>
              <a:latin typeface="+mn-ea"/>
              <a:sym typeface="+mn-ea"/>
            </a:endParaRPr>
          </a:p>
        </p:txBody>
      </p:sp>
      <p:sp>
        <p:nvSpPr>
          <p:cNvPr id="104954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技术创新推动：技术创新将推动化工与制药服务行业的发展，提高生产效率和产品质量。</a:t>
            </a:r>
            <a:endParaRPr altLang="en-US" dirty="0" sz="2000" lang="zh-CN" spc="150">
              <a:solidFill>
                <a:schemeClr val="tx1">
                  <a:lumMod val="85000"/>
                  <a:lumOff val="15000"/>
                </a:schemeClr>
              </a:solidFill>
              <a:latin typeface="+mn-ea"/>
              <a:sym typeface="+mn-ea"/>
            </a:endParaRPr>
          </a:p>
        </p:txBody>
      </p:sp>
      <p:sp>
        <p:nvSpPr>
          <p:cNvPr id="104955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市场需求变化：随着消费者需求的变化，化工与制药服务行业将更加注重个性化、定制化服务。</a:t>
            </a:r>
            <a:endParaRPr altLang="en-US" dirty="0" sz="2000" lang="zh-CN" spc="150">
              <a:solidFill>
                <a:schemeClr val="tx1">
                  <a:lumMod val="85000"/>
                  <a:lumOff val="15000"/>
                </a:schemeClr>
              </a:solidFill>
              <a:latin typeface="+mn-ea"/>
              <a:sym typeface="+mn-ea"/>
            </a:endParaRPr>
          </a:p>
        </p:txBody>
      </p:sp>
      <p:sp>
        <p:nvSpPr>
          <p:cNvPr id="104955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国际化趋势加强：随着全球化的加速，化工与制药服务行业将更加注重国际化发展，拓展海外市场。</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96" name="文本占位符 3"/>
          <p:cNvSpPr>
            <a:spLocks noGrp="1"/>
          </p:cNvSpPr>
          <p:nvPr>
            <p:ph type="body" idx="2"/>
            <p:custDataLst>
              <p:tags r:id="rId1"/>
            </p:custDataLst>
          </p:nvPr>
        </p:nvSpPr>
        <p:spPr/>
        <p:txBody>
          <a:bodyPr/>
          <a:p>
            <a:r>
              <a:rPr altLang="en-US" lang="zh-CN"/>
              <a:t>PART FIVE</a:t>
            </a:r>
            <a:endParaRPr altLang="en-US" lang="zh-CN"/>
          </a:p>
        </p:txBody>
      </p:sp>
      <p:sp>
        <p:nvSpPr>
          <p:cNvPr id="1049598" name="标题 4"/>
          <p:cNvSpPr>
            <a:spLocks noGrp="1"/>
          </p:cNvSpPr>
          <p:nvPr>
            <p:ph type="title" idx="1"/>
            <p:custDataLst>
              <p:tags r:id="rId2"/>
            </p:custDataLst>
          </p:nvPr>
        </p:nvSpPr>
        <p:spPr/>
        <p:txBody>
          <a:bodyPr/>
          <a:p>
            <a:r>
              <a:rPr altLang="en-US" lang="zh-CN"/>
              <a:t>技术发展与创新</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60" name="标题 2"/>
          <p:cNvSpPr>
            <a:spLocks noGrp="1"/>
          </p:cNvSpPr>
          <p:nvPr>
            <p:ph type="title" idx="1"/>
          </p:nvPr>
        </p:nvSpPr>
        <p:spPr/>
        <p:txBody>
          <a:bodyPr>
            <a:normAutofit fontScale="94444"/>
          </a:bodyPr>
          <a:p>
            <a:r>
              <a:rPr altLang="en-US" lang="zh-CN"/>
              <a:t>化工与制药服务行业技术发展现状</a:t>
            </a:r>
            <a:endParaRPr altLang="en-US" lang="zh-CN"/>
          </a:p>
        </p:txBody>
      </p:sp>
      <p:sp>
        <p:nvSpPr>
          <p:cNvPr id="104966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自动化与智能化技术应用</a:t>
            </a:r>
            <a:endParaRPr altLang="en-US" dirty="0" sz="1200" lang="zh-CN" spc="150">
              <a:solidFill>
                <a:schemeClr val="tx1">
                  <a:lumMod val="85000"/>
                  <a:lumOff val="15000"/>
                </a:schemeClr>
              </a:solidFill>
              <a:latin typeface="+mn-ea"/>
              <a:sym typeface="+mn-ea"/>
            </a:endParaRPr>
          </a:p>
        </p:txBody>
      </p:sp>
      <p:sp>
        <p:nvSpPr>
          <p:cNvPr id="104966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数字化与信息化技术应用</a:t>
            </a:r>
            <a:endParaRPr altLang="en-US" dirty="0" sz="1200" lang="zh-CN" spc="150">
              <a:solidFill>
                <a:schemeClr val="tx1">
                  <a:lumMod val="85000"/>
                  <a:lumOff val="15000"/>
                </a:schemeClr>
              </a:solidFill>
              <a:latin typeface="+mn-ea"/>
              <a:sym typeface="+mn-ea"/>
            </a:endParaRPr>
          </a:p>
        </p:txBody>
      </p:sp>
      <p:sp>
        <p:nvSpPr>
          <p:cNvPr id="104967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绿色环保技术应用</a:t>
            </a:r>
            <a:endParaRPr altLang="en-US" dirty="0" sz="1200" lang="zh-CN" spc="150">
              <a:solidFill>
                <a:schemeClr val="tx1">
                  <a:lumMod val="85000"/>
                  <a:lumOff val="15000"/>
                </a:schemeClr>
              </a:solidFill>
              <a:latin typeface="+mn-ea"/>
              <a:sym typeface="+mn-ea"/>
            </a:endParaRPr>
          </a:p>
        </p:txBody>
      </p:sp>
      <p:sp>
        <p:nvSpPr>
          <p:cNvPr id="104967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新材料与新技术应用</a:t>
            </a:r>
            <a:endParaRPr altLang="en-US" dirty="0" sz="1200" lang="zh-CN" spc="150">
              <a:solidFill>
                <a:schemeClr val="tx1">
                  <a:lumMod val="85000"/>
                  <a:lumOff val="15000"/>
                </a:schemeClr>
              </a:solidFill>
              <a:latin typeface="+mn-ea"/>
              <a:sym typeface="+mn-ea"/>
            </a:endParaRPr>
          </a:p>
        </p:txBody>
      </p:sp>
      <p:sp>
        <p:nvSpPr>
          <p:cNvPr id="104968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18" name="标题 2"/>
          <p:cNvSpPr>
            <a:spLocks noGrp="1"/>
          </p:cNvSpPr>
          <p:nvPr>
            <p:ph type="title" idx="1"/>
          </p:nvPr>
        </p:nvSpPr>
        <p:spPr/>
        <p:txBody>
          <a:bodyPr>
            <a:normAutofit fontScale="94444"/>
          </a:bodyPr>
          <a:p>
            <a:r>
              <a:rPr altLang="en-US" lang="zh-CN"/>
              <a:t>关键技术突破与成果转化</a:t>
            </a:r>
            <a:endParaRPr altLang="en-US" lang="zh-CN"/>
          </a:p>
        </p:txBody>
      </p:sp>
      <p:sp>
        <p:nvSpPr>
          <p:cNvPr id="104972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关键技术突破：介绍在化工与制药服务行业中的关键技术突破，如新材料的研发、新工艺的改进等。</a:t>
            </a:r>
            <a:endParaRPr altLang="en-US" dirty="0" lang="zh-CN" spc="150">
              <a:solidFill>
                <a:schemeClr val="tx1">
                  <a:lumMod val="75000"/>
                  <a:lumOff val="25000"/>
                </a:schemeClr>
              </a:solidFill>
              <a:latin typeface="+mn-ea"/>
              <a:sym typeface="+mn-ea"/>
            </a:endParaRPr>
          </a:p>
        </p:txBody>
      </p:sp>
      <p:sp>
        <p:nvSpPr>
          <p:cNvPr id="104972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2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成果转化：介绍这些技术突破在实际生产中的应用和转化，以及它们对提高生产效率、降低成本、提升产品质量等方面的影响。</a:t>
            </a:r>
            <a:endParaRPr altLang="en-US" dirty="0" sz="2000" lang="zh-CN" spc="150">
              <a:solidFill>
                <a:schemeClr val="tx1">
                  <a:lumMod val="75000"/>
                  <a:lumOff val="25000"/>
                </a:schemeClr>
              </a:solidFill>
              <a:latin typeface="+mn-ea"/>
              <a:sym typeface="+mn-ea"/>
            </a:endParaRPr>
          </a:p>
        </p:txBody>
      </p:sp>
      <p:sp>
        <p:nvSpPr>
          <p:cNvPr id="104973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3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3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技术创新与合作：探讨行业内的技术创新趋势，以及企业间、产学研之间的合作模式，共同推动技术进步。</a:t>
            </a:r>
            <a:endParaRPr altLang="en-US" dirty="0" lang="zh-CN" spc="150">
              <a:solidFill>
                <a:schemeClr val="tx1">
                  <a:lumMod val="75000"/>
                  <a:lumOff val="25000"/>
                </a:schemeClr>
              </a:solidFill>
              <a:latin typeface="+mn-ea"/>
              <a:sym typeface="+mn-ea"/>
            </a:endParaRPr>
          </a:p>
        </p:txBody>
      </p:sp>
      <p:sp>
        <p:nvSpPr>
          <p:cNvPr id="104973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3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4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未来展望：分析未来化工与制药服务行业的技术发展方向，以及可能出现的新的技术突破和成果转化。</a:t>
            </a:r>
            <a:endParaRPr altLang="en-US" dirty="0" lang="zh-CN" spc="150">
              <a:solidFill>
                <a:schemeClr val="tx1">
                  <a:lumMod val="75000"/>
                  <a:lumOff val="25000"/>
                </a:schemeClr>
              </a:solidFill>
              <a:latin typeface="+mn-ea"/>
              <a:sym typeface="+mn-ea"/>
            </a:endParaRPr>
          </a:p>
        </p:txBody>
      </p:sp>
      <p:sp>
        <p:nvSpPr>
          <p:cNvPr id="104974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76" name="标题 2"/>
          <p:cNvSpPr>
            <a:spLocks noGrp="1"/>
          </p:cNvSpPr>
          <p:nvPr>
            <p:ph type="title" idx="1"/>
          </p:nvPr>
        </p:nvSpPr>
        <p:spPr/>
        <p:txBody>
          <a:bodyPr>
            <a:normAutofit fontScale="94444"/>
          </a:bodyPr>
          <a:p>
            <a:r>
              <a:rPr altLang="en-US" lang="zh-CN"/>
              <a:t>技术创新方向与趋势预测</a:t>
            </a:r>
            <a:endParaRPr altLang="en-US" lang="zh-CN"/>
          </a:p>
        </p:txBody>
      </p:sp>
      <p:sp>
        <p:nvSpPr>
          <p:cNvPr id="104977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数字化与智能化技术：利用大数据、人工智能等数字化技术提升生产效率和服务质量</a:t>
            </a:r>
            <a:endParaRPr altLang="en-US" dirty="0" sz="1200" lang="zh-CN" spc="150">
              <a:solidFill>
                <a:schemeClr val="tx1">
                  <a:lumMod val="85000"/>
                  <a:lumOff val="15000"/>
                </a:schemeClr>
              </a:solidFill>
              <a:latin typeface="+mn-ea"/>
              <a:sym typeface="+mn-ea"/>
            </a:endParaRPr>
          </a:p>
        </p:txBody>
      </p:sp>
      <p:sp>
        <p:nvSpPr>
          <p:cNvPr id="104978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8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8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绿色环保技术：研发和应用环保技术，降低生产过程中的环境污染</a:t>
            </a:r>
            <a:endParaRPr altLang="en-US" dirty="0" sz="1200" lang="zh-CN" spc="150">
              <a:solidFill>
                <a:schemeClr val="tx1">
                  <a:lumMod val="85000"/>
                  <a:lumOff val="15000"/>
                </a:schemeClr>
              </a:solidFill>
              <a:latin typeface="+mn-ea"/>
              <a:sym typeface="+mn-ea"/>
            </a:endParaRPr>
          </a:p>
        </p:txBody>
      </p:sp>
      <p:sp>
        <p:nvSpPr>
          <p:cNvPr id="104978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8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9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生物技术：利用生物技术研发新型药物、材料等，拓展化工与制药领域的应用范围</a:t>
            </a:r>
            <a:endParaRPr altLang="en-US" dirty="0" sz="1200" lang="zh-CN" spc="150">
              <a:solidFill>
                <a:schemeClr val="tx1">
                  <a:lumMod val="85000"/>
                  <a:lumOff val="15000"/>
                </a:schemeClr>
              </a:solidFill>
              <a:latin typeface="+mn-ea"/>
              <a:sym typeface="+mn-ea"/>
            </a:endParaRPr>
          </a:p>
        </p:txBody>
      </p:sp>
      <p:sp>
        <p:nvSpPr>
          <p:cNvPr id="104979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9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9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新能源技术：将新能源技术应用于化工与制药领域，提高能源利用效率和可持续发展能力</a:t>
            </a:r>
            <a:endParaRPr altLang="en-US" dirty="0" sz="1200" lang="zh-CN" spc="150">
              <a:solidFill>
                <a:schemeClr val="tx1">
                  <a:lumMod val="85000"/>
                  <a:lumOff val="15000"/>
                </a:schemeClr>
              </a:solidFill>
              <a:latin typeface="+mn-ea"/>
              <a:sym typeface="+mn-ea"/>
            </a:endParaRPr>
          </a:p>
        </p:txBody>
      </p:sp>
      <p:sp>
        <p:nvSpPr>
          <p:cNvPr id="104979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0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34" name="文本占位符 3"/>
          <p:cNvSpPr>
            <a:spLocks noGrp="1"/>
          </p:cNvSpPr>
          <p:nvPr>
            <p:ph type="body" idx="2"/>
            <p:custDataLst>
              <p:tags r:id="rId1"/>
            </p:custDataLst>
          </p:nvPr>
        </p:nvSpPr>
        <p:spPr/>
        <p:txBody>
          <a:bodyPr/>
          <a:p>
            <a:r>
              <a:rPr altLang="en-US" lang="zh-CN"/>
              <a:t>PART SIX</a:t>
            </a:r>
            <a:endParaRPr altLang="en-US" lang="zh-CN"/>
          </a:p>
        </p:txBody>
      </p:sp>
      <p:sp>
        <p:nvSpPr>
          <p:cNvPr id="1049836" name="标题 4"/>
          <p:cNvSpPr>
            <a:spLocks noGrp="1"/>
          </p:cNvSpPr>
          <p:nvPr>
            <p:ph type="title" idx="1"/>
            <p:custDataLst>
              <p:tags r:id="rId2"/>
            </p:custDataLst>
          </p:nvPr>
        </p:nvSpPr>
        <p:spPr/>
        <p:txBody>
          <a:bodyPr/>
          <a:p>
            <a:r>
              <a:rPr altLang="en-US" lang="zh-CN"/>
              <a:t>政策法规影响分析</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898" name="标题 2"/>
          <p:cNvSpPr>
            <a:spLocks noGrp="1"/>
          </p:cNvSpPr>
          <p:nvPr>
            <p:ph type="title" idx="1"/>
          </p:nvPr>
        </p:nvSpPr>
        <p:spPr/>
        <p:txBody>
          <a:bodyPr>
            <a:normAutofit fontScale="94444"/>
          </a:bodyPr>
          <a:p>
            <a:r>
              <a:rPr altLang="en-US" lang="zh-CN"/>
              <a:t>相关政策法规回顾与解读</a:t>
            </a:r>
            <a:endParaRPr altLang="en-US" lang="zh-CN"/>
          </a:p>
        </p:txBody>
      </p:sp>
      <p:sp>
        <p:nvSpPr>
          <p:cNvPr id="104990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近年来国家对化工与制药服务行业的政策法规概述</a:t>
            </a:r>
            <a:endParaRPr altLang="en-US" dirty="0" sz="1200" lang="zh-CN" spc="150">
              <a:solidFill>
                <a:schemeClr val="tx1">
                  <a:lumMod val="85000"/>
                  <a:lumOff val="15000"/>
                </a:schemeClr>
              </a:solidFill>
              <a:latin typeface="+mn-ea"/>
              <a:sym typeface="+mn-ea"/>
            </a:endParaRPr>
          </a:p>
        </p:txBody>
      </p:sp>
      <p:sp>
        <p:nvSpPr>
          <p:cNvPr id="104990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政策法规对行业发展的影响分析</a:t>
            </a:r>
            <a:endParaRPr altLang="en-US" dirty="0" sz="1200" lang="zh-CN" spc="150">
              <a:solidFill>
                <a:schemeClr val="tx1">
                  <a:lumMod val="85000"/>
                  <a:lumOff val="15000"/>
                </a:schemeClr>
              </a:solidFill>
              <a:latin typeface="+mn-ea"/>
              <a:sym typeface="+mn-ea"/>
            </a:endParaRPr>
          </a:p>
        </p:txBody>
      </p:sp>
      <p:sp>
        <p:nvSpPr>
          <p:cNvPr id="104990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1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1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政策法规的解读与理解</a:t>
            </a:r>
            <a:endParaRPr altLang="en-US" dirty="0" sz="1200" lang="zh-CN" spc="150">
              <a:solidFill>
                <a:schemeClr val="tx1">
                  <a:lumMod val="85000"/>
                  <a:lumOff val="15000"/>
                </a:schemeClr>
              </a:solidFill>
              <a:latin typeface="+mn-ea"/>
              <a:sym typeface="+mn-ea"/>
            </a:endParaRPr>
          </a:p>
        </p:txBody>
      </p:sp>
      <p:sp>
        <p:nvSpPr>
          <p:cNvPr id="104991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1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1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未来政策法规的预测与展望</a:t>
            </a:r>
            <a:endParaRPr altLang="en-US" dirty="0" sz="1200" lang="zh-CN" spc="150">
              <a:solidFill>
                <a:schemeClr val="tx1">
                  <a:lumMod val="85000"/>
                  <a:lumOff val="15000"/>
                </a:schemeClr>
              </a:solidFill>
              <a:latin typeface="+mn-ea"/>
              <a:sym typeface="+mn-ea"/>
            </a:endParaRPr>
          </a:p>
        </p:txBody>
      </p:sp>
      <p:sp>
        <p:nvSpPr>
          <p:cNvPr id="104992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56" name="内容占位符 1"/>
          <p:cNvSpPr>
            <a:spLocks noGrp="1"/>
          </p:cNvSpPr>
          <p:nvPr>
            <p:ph idx="2"/>
          </p:nvPr>
        </p:nvSpPr>
        <p:spPr/>
        <p:txBody>
          <a:bodyPr>
            <a:normAutofit fontScale="53750"/>
          </a:bodyPr>
          <a:p>
            <a:r>
              <a:rPr altLang="en-US" lang="zh-CN"/>
              <a:t>政策法规对行业发展的推动作用  政策法规的出台为化工与制药服务行业提供了良好的发展环境，推动了行业的快速发展。例如，国家对环保、安全等方面的要求不断提高，促使企业加强技术研发和设备投入，提高生产效率和产品质量。</a:t>
            </a:r>
            <a:endParaRPr altLang="en-US" lang="zh-CN"/>
          </a:p>
          <a:p>
            <a:pPr lvl="1"/>
            <a:r>
              <a:rPr altLang="en-US" lang="zh-CN"/>
              <a:t>政策法规的出台为化工与制药服务行业提供了良好的发展环境，推动了行业的快速发展。例如，国家对环保、安全等方面的要求不断提高，促使企业加强技术研发和设备投入，提高生产效率和产品质量。</a:t>
            </a:r>
            <a:endParaRPr altLang="en-US" lang="zh-CN"/>
          </a:p>
          <a:p>
            <a:r>
              <a:rPr altLang="en-US" lang="zh-CN"/>
              <a:t>政策法规对行业发展的制约作用  政策法规的出台也给化工与制药服务行业带来了一定的制约作用。例如，环保政策的加强使得企业需要投入更多的资金和精力进行环保治理，增加了企业的运营成本。同时，政策法规对行业的监管也更加严格，企业需要遵守更多的规定和标准，否则将面临严厉的处罚。</a:t>
            </a:r>
            <a:endParaRPr altLang="en-US" lang="zh-CN"/>
          </a:p>
          <a:p>
            <a:pPr lvl="1"/>
            <a:r>
              <a:rPr altLang="en-US" lang="zh-CN"/>
              <a:t>政策法规的出台也给化工与制药服务行业带来了一定的制约作用。例如，环保政策的加强使得企业需要投入更多的资金和精力进行环保治理，增加了企业的运营成本。同时，政策法规对行业的监管也更加严格，企业需要遵守更多的规定和标准，否则将面临严厉的处罚。</a:t>
            </a:r>
            <a:endParaRPr altLang="en-US" lang="zh-CN"/>
          </a:p>
          <a:p>
            <a:r>
              <a:rPr altLang="en-US" lang="zh-CN"/>
              <a:t>政策法规对行业发展的机遇与挑战  政策法规的出台为化工与制药服务行业带来了机遇和挑战。例如，国家对新能源、新材料等领域的支持政策为化工与制药服务行业提供了新的发展机遇。同时，随着技术的不断进步和市场需求的变化，企业需要不断调整自身的发展战略和业务模式，以适应市场的变化和政策法规的要求。</a:t>
            </a:r>
            <a:endParaRPr altLang="en-US" lang="zh-CN"/>
          </a:p>
          <a:p>
            <a:pPr lvl="1"/>
            <a:r>
              <a:rPr altLang="en-US" lang="zh-CN"/>
              <a:t>政策法规的出台为化工与制药服务行业带来了机遇和挑战。例如，国家对新能源、新材料等领域的支持政策为化工与制药服务行业提供了新的发展机遇。同时，随着技术的不断进步和市场需求的变化，企业需要不断调整自身的发展战略和业务模式，以适应市场的变化和政策法规的要求。</a:t>
            </a:r>
            <a:endParaRPr altLang="en-US" lang="zh-CN"/>
          </a:p>
          <a:p>
            <a:r>
              <a:rPr altLang="en-US" lang="zh-CN"/>
              <a:t>政策法规对行业发展的建议与展望  为了促进化工与制药服务行业的健康发展，政策法规需要不断完善和调整。建议政府加强对行业的监管和指导，推动企业加强技术研发和设备投入，提高生产效率和产品质量。同时，企业也需要加强自身的内部管理和技术创新，提高自身的竞争力和可持续发展能力。未来，随着技术的不断进步和市场需求的不断变化，化工与制药服务行业将迎来更加广阔的发展空间和机遇。</a:t>
            </a:r>
            <a:endParaRPr altLang="en-US" lang="zh-CN"/>
          </a:p>
          <a:p>
            <a:pPr lvl="1"/>
            <a:r>
              <a:rPr altLang="en-US" lang="zh-CN"/>
              <a:t>为了促进化工与制药服务行业的健康发展，政策法规需要不断完善和调整。建议政府加强对行业的监管和指导，推动企业加强技术研发和设备投入，提高生产效率和产品质量。同时，企业也需要加强自身的内部管理和技术创新，提高自身的竞争力和可持续发展能力。未来，随着技术的不断进步和市场需求的不断变化，化工与制药服务行业将迎来更加广阔的发展空间和机遇。</a:t>
            </a:r>
            <a:endParaRPr altLang="en-US" lang="zh-CN"/>
          </a:p>
        </p:txBody>
      </p:sp>
      <p:sp>
        <p:nvSpPr>
          <p:cNvPr id="1049958" name="标题 2"/>
          <p:cNvSpPr>
            <a:spLocks noGrp="1"/>
          </p:cNvSpPr>
          <p:nvPr>
            <p:ph type="title" idx="1"/>
          </p:nvPr>
        </p:nvSpPr>
        <p:spPr/>
        <p:txBody>
          <a:bodyPr>
            <a:normAutofit fontScale="94444"/>
          </a:bodyPr>
          <a:p>
            <a:r>
              <a:rPr altLang="en-US" lang="zh-CN"/>
              <a:t>对行业发展的影响分析</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9992" name="标题 2"/>
          <p:cNvSpPr>
            <a:spLocks noGrp="1"/>
          </p:cNvSpPr>
          <p:nvPr>
            <p:ph type="title" idx="1"/>
          </p:nvPr>
        </p:nvSpPr>
        <p:spPr/>
        <p:txBody>
          <a:bodyPr>
            <a:normAutofit fontScale="94444"/>
          </a:bodyPr>
          <a:p>
            <a:r>
              <a:rPr altLang="en-US" lang="zh-CN"/>
              <a:t>政策法规建议与展望</a:t>
            </a:r>
            <a:endParaRPr altLang="en-US" lang="zh-CN"/>
          </a:p>
        </p:txBody>
      </p:sp>
      <p:sp>
        <p:nvSpPr>
          <p:cNvPr id="104999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9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9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政策法规对化工与制药服务行业的影响</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0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0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0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政策法规建议：加强监管、提高行业标准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0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0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10" name="TextBox 2"/>
          <p:cNvSpPr txBox="1"/>
          <p:nvPr>
            <p:custDataLst>
              <p:tags r:id="rId9"/>
            </p:custDataLst>
          </p:nvPr>
        </p:nvSpPr>
        <p:spPr>
          <a:xfrm>
            <a:off x="635608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政策法规展望：推动行业创新发展、促进产业升级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01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1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1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应对策略：加强企业合规管理、提高市场竞争力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050" name="文本占位符 3"/>
          <p:cNvSpPr>
            <a:spLocks noGrp="1"/>
          </p:cNvSpPr>
          <p:nvPr>
            <p:ph type="body" idx="2"/>
            <p:custDataLst>
              <p:tags r:id="rId1"/>
            </p:custDataLst>
          </p:nvPr>
        </p:nvSpPr>
        <p:spPr/>
        <p:txBody>
          <a:bodyPr/>
          <a:p>
            <a:r>
              <a:rPr altLang="en-US" lang="zh-CN"/>
              <a:t>PART SEVEN</a:t>
            </a:r>
            <a:endParaRPr altLang="en-US" lang="zh-CN"/>
          </a:p>
        </p:txBody>
      </p:sp>
      <p:sp>
        <p:nvSpPr>
          <p:cNvPr id="1050052" name="标题 4"/>
          <p:cNvSpPr>
            <a:spLocks noGrp="1"/>
          </p:cNvSpPr>
          <p:nvPr>
            <p:ph type="title" idx="1"/>
            <p:custDataLst>
              <p:tags r:id="rId2"/>
            </p:custDataLst>
          </p:nvPr>
        </p:nvSpPr>
        <p:spPr/>
        <p:txBody>
          <a:bodyPr/>
          <a:p>
            <a:r>
              <a:rPr altLang="en-US" lang="zh-CN"/>
              <a:t>未来展望与规划</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114" name="标题 2"/>
          <p:cNvSpPr>
            <a:spLocks noGrp="1"/>
          </p:cNvSpPr>
          <p:nvPr>
            <p:ph type="title" idx="1"/>
          </p:nvPr>
        </p:nvSpPr>
        <p:spPr/>
        <p:txBody>
          <a:bodyPr>
            <a:normAutofit fontScale="94444"/>
          </a:bodyPr>
          <a:p>
            <a:r>
              <a:rPr altLang="en-US" lang="zh-CN"/>
              <a:t>行业发展趋势预测与机遇挑战分析</a:t>
            </a:r>
            <a:endParaRPr altLang="en-US" lang="zh-CN"/>
          </a:p>
        </p:txBody>
      </p:sp>
      <p:sp>
        <p:nvSpPr>
          <p:cNvPr id="105011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1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2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2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2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机遇：政策支持、市场需求增长</a:t>
            </a:r>
            <a:endParaRPr altLang="en-US" sz="1400" lang="zh-CN" spc="150">
              <a:solidFill>
                <a:schemeClr val="tx1"/>
              </a:solidFill>
              <a:effectLst/>
              <a:latin typeface="+mn-ea"/>
              <a:sym typeface="+mn-ea"/>
            </a:endParaRPr>
          </a:p>
        </p:txBody>
      </p:sp>
      <p:sp>
        <p:nvSpPr>
          <p:cNvPr id="105012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行业发展趋势：绿色化、智能化、服务化</a:t>
            </a:r>
            <a:endParaRPr altLang="en-US" dirty="0" sz="1400" lang="zh-CN" spc="150">
              <a:solidFill>
                <a:schemeClr val="tx1"/>
              </a:solidFill>
              <a:effectLst/>
              <a:latin typeface="+mn-ea"/>
              <a:sym typeface="+mn-ea"/>
            </a:endParaRPr>
          </a:p>
        </p:txBody>
      </p:sp>
      <p:sp>
        <p:nvSpPr>
          <p:cNvPr id="105012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挑战：环保压力、技术更新换代</a:t>
            </a:r>
            <a:endParaRPr altLang="en-US" sz="1400" lang="zh-CN" spc="150">
              <a:solidFill>
                <a:schemeClr val="tx1"/>
              </a:solidFill>
              <a:effectLst/>
              <a:latin typeface="+mn-ea"/>
              <a:sym typeface="+mn-ea"/>
            </a:endParaRPr>
          </a:p>
        </p:txBody>
      </p:sp>
      <p:sp>
        <p:nvSpPr>
          <p:cNvPr id="105013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应对策略：加强技术创新、提高环保意识、拓展市场渠道</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164" name="标题 2"/>
          <p:cNvSpPr>
            <a:spLocks noGrp="1"/>
          </p:cNvSpPr>
          <p:nvPr>
            <p:ph type="title" idx="1"/>
          </p:nvPr>
        </p:nvSpPr>
        <p:spPr/>
        <p:txBody>
          <a:bodyPr>
            <a:normAutofit fontScale="94444"/>
          </a:bodyPr>
          <a:p>
            <a:r>
              <a:rPr altLang="en-US" lang="zh-CN"/>
              <a:t>企业发展战略规划建议</a:t>
            </a:r>
            <a:endParaRPr altLang="en-US" lang="zh-CN"/>
          </a:p>
        </p:txBody>
      </p:sp>
      <p:sp>
        <p:nvSpPr>
          <p:cNvPr id="105016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6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7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7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7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加强技术创新和人才培养</a:t>
            </a:r>
            <a:endParaRPr altLang="en-US" sz="1400" lang="zh-CN" spc="150">
              <a:solidFill>
                <a:schemeClr val="tx1"/>
              </a:solidFill>
              <a:effectLst/>
              <a:latin typeface="+mn-ea"/>
              <a:sym typeface="+mn-ea"/>
            </a:endParaRPr>
          </a:p>
        </p:txBody>
      </p:sp>
      <p:sp>
        <p:nvSpPr>
          <p:cNvPr id="105017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明确企业定位和发展目标</a:t>
            </a:r>
            <a:endParaRPr altLang="en-US" dirty="0" sz="1400" lang="zh-CN" spc="150">
              <a:solidFill>
                <a:schemeClr val="tx1"/>
              </a:solidFill>
              <a:effectLst/>
              <a:latin typeface="+mn-ea"/>
              <a:sym typeface="+mn-ea"/>
            </a:endParaRPr>
          </a:p>
        </p:txBody>
      </p:sp>
      <p:sp>
        <p:nvSpPr>
          <p:cNvPr id="105017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拓展市场和加强品牌建设</a:t>
            </a:r>
            <a:endParaRPr altLang="en-US" sz="1400" lang="zh-CN" spc="150">
              <a:solidFill>
                <a:schemeClr val="tx1"/>
              </a:solidFill>
              <a:effectLst/>
              <a:latin typeface="+mn-ea"/>
              <a:sym typeface="+mn-ea"/>
            </a:endParaRPr>
          </a:p>
        </p:txBody>
      </p:sp>
      <p:sp>
        <p:nvSpPr>
          <p:cNvPr id="105018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推进绿色可持续发展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214" name="标题 2"/>
          <p:cNvSpPr>
            <a:spLocks noGrp="1"/>
          </p:cNvSpPr>
          <p:nvPr>
            <p:ph type="title" idx="1"/>
          </p:nvPr>
        </p:nvSpPr>
        <p:spPr/>
        <p:txBody>
          <a:bodyPr>
            <a:normAutofit fontScale="94444"/>
          </a:bodyPr>
          <a:p>
            <a:r>
              <a:rPr altLang="en-US" lang="zh-CN"/>
              <a:t>人才培养与团队建设建议</a:t>
            </a:r>
            <a:endParaRPr altLang="en-US" lang="zh-CN"/>
          </a:p>
        </p:txBody>
      </p:sp>
      <p:sp>
        <p:nvSpPr>
          <p:cNvPr id="105021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2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培养专业人才：加强专业技能培训，提高员工的专业素质</a:t>
            </a:r>
            <a:endParaRPr altLang="en-US" dirty="0" sz="2000" lang="zh-CN" spc="150">
              <a:solidFill>
                <a:schemeClr val="tx1">
                  <a:lumMod val="85000"/>
                  <a:lumOff val="15000"/>
                </a:schemeClr>
              </a:solidFill>
              <a:latin typeface="+mn-ea"/>
              <a:sym typeface="+mn-ea"/>
            </a:endParaRPr>
          </a:p>
        </p:txBody>
      </p:sp>
      <p:sp>
        <p:nvSpPr>
          <p:cNvPr id="105022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2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建立激励机制：通过设立奖励制度，激发员工的工作积极性和创新精神</a:t>
            </a:r>
            <a:endParaRPr altLang="en-US" dirty="0" sz="2000" lang="zh-CN" spc="150">
              <a:solidFill>
                <a:schemeClr val="tx1">
                  <a:lumMod val="85000"/>
                  <a:lumOff val="15000"/>
                </a:schemeClr>
              </a:solidFill>
              <a:latin typeface="+mn-ea"/>
              <a:sym typeface="+mn-ea"/>
            </a:endParaRPr>
          </a:p>
        </p:txBody>
      </p:sp>
      <p:sp>
        <p:nvSpPr>
          <p:cNvPr id="105022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促进团队协作：加强团队沟通与协作，提高工作效率和团队凝聚力</a:t>
            </a:r>
            <a:endParaRPr altLang="en-US" dirty="0" sz="2000" lang="zh-CN" spc="150">
              <a:solidFill>
                <a:schemeClr val="tx1">
                  <a:lumMod val="85000"/>
                  <a:lumOff val="15000"/>
                </a:schemeClr>
              </a:solidFill>
              <a:latin typeface="+mn-ea"/>
              <a:sym typeface="+mn-ea"/>
            </a:endParaRPr>
          </a:p>
        </p:txBody>
      </p:sp>
      <p:sp>
        <p:nvSpPr>
          <p:cNvPr id="105023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关注员工成长：为员工提供职业发展规划和晋升机会，增强员工的归属感和忠诚度</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272" name="标题 2"/>
          <p:cNvSpPr>
            <a:spLocks noGrp="1"/>
          </p:cNvSpPr>
          <p:nvPr>
            <p:ph type="title" idx="1"/>
          </p:nvPr>
        </p:nvSpPr>
        <p:spPr/>
        <p:txBody>
          <a:bodyPr>
            <a:normAutofit fontScale="94444"/>
          </a:bodyPr>
          <a:p>
            <a:r>
              <a:rPr altLang="en-US" lang="zh-CN"/>
              <a:t>社会责任与可持续发展建议</a:t>
            </a:r>
            <a:endParaRPr altLang="en-US" lang="zh-CN"/>
          </a:p>
        </p:txBody>
      </p:sp>
      <p:sp>
        <p:nvSpPr>
          <p:cNvPr id="105027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7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7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8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8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提升员工素质：加强员工培训，提高员工的专业技能和环保意识</a:t>
            </a:r>
            <a:endParaRPr altLang="en-US" sz="1400" lang="zh-CN" spc="150">
              <a:solidFill>
                <a:schemeClr val="tx1"/>
              </a:solidFill>
              <a:effectLst/>
              <a:latin typeface="+mn-ea"/>
              <a:sym typeface="+mn-ea"/>
            </a:endParaRPr>
          </a:p>
        </p:txBody>
      </p:sp>
      <p:sp>
        <p:nvSpPr>
          <p:cNvPr id="105028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推动绿色发展：采用环保技术和清洁能源，减少对环境的污染</a:t>
            </a:r>
            <a:endParaRPr altLang="en-US" dirty="0" sz="1400" lang="zh-CN" spc="150">
              <a:solidFill>
                <a:schemeClr val="tx1"/>
              </a:solidFill>
              <a:effectLst/>
              <a:latin typeface="+mn-ea"/>
              <a:sym typeface="+mn-ea"/>
            </a:endParaRPr>
          </a:p>
        </p:txBody>
      </p:sp>
      <p:sp>
        <p:nvSpPr>
          <p:cNvPr id="105028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参与社会公益：积极履行社会责任，参与社会公益事业</a:t>
            </a:r>
            <a:endParaRPr altLang="en-US" sz="1400" lang="zh-CN" spc="150">
              <a:solidFill>
                <a:schemeClr val="tx1"/>
              </a:solidFill>
              <a:effectLst/>
              <a:latin typeface="+mn-ea"/>
              <a:sym typeface="+mn-ea"/>
            </a:endParaRPr>
          </a:p>
        </p:txBody>
      </p:sp>
      <p:sp>
        <p:nvSpPr>
          <p:cNvPr id="105028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建立合作伙伴关系：与相关企业建立合作关系，共同推动化工与制药服务行业的可持续发展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322" name="标题 2"/>
          <p:cNvSpPr>
            <a:spLocks noGrp="1"/>
          </p:cNvSpPr>
          <p:nvPr>
            <p:ph type="title" idx="3"/>
            <p:custDataLst>
              <p:tags r:id="rId1"/>
            </p:custDataLst>
          </p:nvPr>
        </p:nvSpPr>
        <p:spPr/>
        <p:txBody>
          <a:bodyPr/>
          <a:p>
            <a:r>
              <a:rPr altLang="en-US" lang="zh-CN"/>
              <a:t>THANKS!</a:t>
            </a:r>
            <a:endParaRPr altLang="en-US" lang="zh-CN"/>
          </a:p>
        </p:txBody>
      </p:sp>
      <p:sp>
        <p:nvSpPr>
          <p:cNvPr id="1050324" name="文本占位符 3"/>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UNIT_CONTENT_GROUP_TYPE" val="contentchip"/>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PRESET_TEXT" val="WPS,a click to unlimited possibilities"/>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0.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66.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72.xml><?xml version="1.0" encoding="utf-8"?>
<p:tagLst xmlns:p="http://schemas.openxmlformats.org/presentationml/2006/main">
  <p:tag name="KSO_WM_UNIT_ISCONTENTSTITLE" val="0"/>
  <p:tag name="KSO_WM_UNIT_ISNUMDGMTITLE" val="0"/>
  <p:tag name="KSO_WM_UNIT_PRESET_TEXT" val="THANKS!"/>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6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6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67"/>
  <p:tag name="KSO_WM_SPECIAL_SOURCE" val="bdnull"/>
  <p:tag name="KSO_WM_TEMPLATE_THUMBS_INDEX" val="1、9"/>
</p:tagLst>
</file>

<file path=ppt/tags/tag85.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67_1*b*1"/>
  <p:tag name="KSO_WM_TEMPLATE_CATEGORY" val="custom"/>
  <p:tag name="KSO_WM_TEMPLATE_INDEX" val="20230267"/>
  <p:tag name="KSO_WM_UNIT_LAYERLEVEL" val="1"/>
  <p:tag name="KSO_WM_TAG_VERSION" val="1.0"/>
  <p:tag name="KSO_WM_BEAUTIFY_FLAG" val="#wm#"/>
  <p:tag name="KSO_WM_UNIT_ISCONTENTSTITLE" val="0"/>
  <p:tag name="KSO_WM_UNIT_ISNUMDGMTITLE" val="0"/>
  <p:tag name="KSO_WM_UNIT_PRESET_TEXT" val="WPS,a click to unlimited possibilities"/>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1*a*1"/>
  <p:tag name="KSO_WM_TEMPLATE_CATEGORY" val="custom"/>
  <p:tag name="KSO_WM_TEMPLATE_INDEX" val="20230267"/>
  <p:tag name="KSO_WM_UNIT_LAYERLEVEL" val="1"/>
  <p:tag name="KSO_WM_TAG_VERSION" val="1.0"/>
  <p:tag name="KSO_WM_BEAUTIFY_FLAG" val="#wm#"/>
  <p:tag name="KSO_WM_UNIT_PRESET_TEXT" val="单击此处 添加文档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1*f*1"/>
  <p:tag name="KSO_WM_TEMPLATE_CATEGORY" val="custom"/>
  <p:tag name="KSO_WM_TEMPLATE_INDEX" val="20230267"/>
  <p:tag name="KSO_WM_UNIT_LAYERLEVEL" val="1"/>
  <p:tag name="KSO_WM_TAG_VERSION" val="1.0"/>
  <p:tag name="KSO_WM_BEAUTIFY_FLAG" val="#wm#"/>
  <p:tag name="KSO_WM_UNIT_PRESET_TEXT" val="汇报人：WPS"/>
</p:tagLst>
</file>

<file path=ppt/tags/tag88.xml><?xml version="1.0" encoding="utf-8"?>
<p:tagLst xmlns:p="http://schemas.openxmlformats.org/presentationml/2006/main">
  <p:tag name="KSO_WM_SLIDE_ID" val="custom2023026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67"/>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49.5&quot;,&quot;top&quot;:&quot;73.65&quot;,&quot;width&quot;:&quot;484.9&quot;,&quot;height&quot;:&quot;312.7&quot;}"/>
</p:tagLst>
</file>

<file path=ppt/tags/tag8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67_6*b*1"/>
  <p:tag name="KSO_WM_TEMPLATE_CATEGORY" val="custom"/>
  <p:tag name="KSO_WM_TEMPLATE_INDEX" val="20230267"/>
  <p:tag name="KSO_WM_UNIT_LAYERLEVEL" val="1"/>
  <p:tag name="KSO_WM_TAG_VERSION" val="1.0"/>
  <p:tag name="KSO_WM_BEAUTIFY_FLAG" val="#wm#"/>
  <p:tag name="KSO_WM_DIAGRAM_GROUP_CODE" val="l1-1"/>
  <p:tag name="KSO_WM_UNIT_PRESET_TEXT" val="CONTENTS"/>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6*a*1"/>
  <p:tag name="KSO_WM_TEMPLATE_CATEGORY" val="custom"/>
  <p:tag name="KSO_WM_TEMPLATE_INDEX" val="2023026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1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67_6*l_h_i*1_1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2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67_6*l_h_i*1_2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3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67_6*l_h_i*1_3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4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67_6*l_h_i*1_4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5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67_6*l_h_i*1_5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6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67_6*l_h_i*1_6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26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67"/>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WO"/>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5.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HREE"/>
</p:tagLst>
</file>

<file path=ppt/tags/tag1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58.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OUR"/>
</p:tagLst>
</file>

<file path=ppt/tags/tag1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85.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IVE"/>
</p:tagLst>
</file>

<file path=ppt/tags/tag2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20.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SIX"/>
</p:tagLst>
</file>

<file path=ppt/tags/tag2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59.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SEVEN"/>
</p:tagLst>
</file>

<file path=ppt/tags/tag2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86.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30267_9*a*1"/>
  <p:tag name="KSO_WM_TEMPLATE_CATEGORY" val="custom"/>
  <p:tag name="KSO_WM_TEMPLATE_INDEX" val="20230267"/>
  <p:tag name="KSO_WM_UNIT_LAYERLEVEL" val="1"/>
  <p:tag name="KSO_WM_TAG_VERSION" val="1.0"/>
  <p:tag name="KSO_WM_BEAUTIFY_FLAG" val="#wm#"/>
  <p:tag name="KSO_WM_UNIT_PRESET_TEXT" val="THANKS!"/>
</p:tagLst>
</file>

<file path=ppt/tags/tag32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9*f*1"/>
  <p:tag name="KSO_WM_TEMPLATE_CATEGORY" val="custom"/>
  <p:tag name="KSO_WM_TEMPLATE_INDEX" val="20230267"/>
  <p:tag name="KSO_WM_UNIT_LAYERLEVEL" val="1"/>
  <p:tag name="KSO_WM_TAG_VERSION" val="1.0"/>
  <p:tag name="KSO_WM_BEAUTIFY_FLAG" val="#wm#"/>
  <p:tag name="KSO_WM_UNIT_PRESET_TEXT" val="汇报人：WPS"/>
</p:tagLst>
</file>

<file path=ppt/tags/tag325.xml><?xml version="1.0" encoding="utf-8"?>
<p:tagLst xmlns:p="http://schemas.openxmlformats.org/presentationml/2006/main">
  <p:tag name="KSO_WM_SLIDE_ID" val="custom2023026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67"/>
  <p:tag name="KSO_WM_SLIDE_TYPE" val="endPage"/>
  <p:tag name="KSO_WM_SLIDE_SUBTYPE" val="pureTxt"/>
  <p:tag name="KSO_WM_SLIDE_LAYOUT" val="a_f"/>
  <p:tag name="KSO_WM_SLIDE_LAYOUT_CNT" val="1_1"/>
  <p:tag name="KSO_WM_SPECIAL_SOURCE" val="bdnull"/>
  <p:tag name="KSO_WM_SLIDE_CONTENT_AREA" val="{&quot;left&quot;:&quot;28.7&quot;,&quot;top&quot;:&quot;56.65&quot;,&quot;width&quot;:&quot;484.9&quot;,&quot;height&quot;:&quot;312.7&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3">
      <a:dk1>
        <a:srgbClr val="000000"/>
      </a:dk1>
      <a:lt1>
        <a:srgbClr val="FFFFFF"/>
      </a:lt1>
      <a:dk2>
        <a:srgbClr val="0E0733"/>
      </a:dk2>
      <a:lt2>
        <a:srgbClr val="DCD7F9"/>
      </a:lt2>
      <a:accent1>
        <a:srgbClr val="FF00D9"/>
      </a:accent1>
      <a:accent2>
        <a:srgbClr val="FADC00"/>
      </a:accent2>
      <a:accent3>
        <a:srgbClr val="765AEC"/>
      </a:accent3>
      <a:accent4>
        <a:srgbClr val="53A9F3"/>
      </a:accent4>
      <a:accent5>
        <a:srgbClr val="FF8660"/>
      </a:accent5>
      <a:accent6>
        <a:srgbClr val="E55353"/>
      </a:accent6>
      <a:hlink>
        <a:srgbClr val="0563C1"/>
      </a:hlink>
      <a:folHlink>
        <a:srgbClr val="954D72"/>
      </a:folHlink>
    </a:clrScheme>
    <a:fontScheme name="自定义 37">
      <a:majorFont>
        <a:latin typeface="MiSans"/>
        <a:ea typeface="MiSans"/>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2023-12-17T15:00:22Z</dcterms:created>
  <dcterms:modified xsi:type="dcterms:W3CDTF">2023-12-17T15:00:22Z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02901827ceac496ab6d9f6dacd4a3dcb_21</vt:lpwstr>
  </property>
</Properties>
</file>