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35" r:id="rId1"/>
    <p:sldMasterId id="2147494372" r:id="rId2"/>
  </p:sldMasterIdLst>
  <p:notesMasterIdLst>
    <p:notesMasterId r:id="rId3"/>
  </p:notesMasterIdLst>
  <p:sldIdLst>
    <p:sldId id="5206" r:id="rId4"/>
    <p:sldId id="5210" r:id="rId5"/>
    <p:sldId id="5213" r:id="rId6"/>
    <p:sldId id="5216" r:id="rId7"/>
    <p:sldId id="5222" r:id="rId9"/>
    <p:sldId id="5225" r:id="rId10"/>
    <p:sldId id="5228" r:id="rId11"/>
    <p:sldId id="5231" r:id="rId12"/>
    <p:sldId id="5234" r:id="rId13"/>
    <p:sldId id="5240" r:id="rId15"/>
    <p:sldId id="5243" r:id="rId16"/>
    <p:sldId id="5246" r:id="rId17"/>
    <p:sldId id="5249" r:id="rId18"/>
    <p:sldId id="5252" r:id="rId19"/>
    <p:sldId id="5258" r:id="rId21"/>
    <p:sldId id="5261" r:id="rId22"/>
    <p:sldId id="5264" r:id="rId23"/>
    <p:sldId id="5267" r:id="rId24"/>
    <p:sldId id="5270" r:id="rId25"/>
    <p:sldId id="5276" r:id="rId27"/>
    <p:sldId id="5279" r:id="rId28"/>
    <p:sldId id="5282" r:id="rId29"/>
    <p:sldId id="5285" r:id="rId30"/>
    <p:sldId id="5288" r:id="rId31"/>
    <p:sldId id="5294" r:id="rId33"/>
    <p:sldId id="5297" r:id="rId34"/>
    <p:sldId id="5300" r:id="rId35"/>
    <p:sldId id="5303" r:id="rId36"/>
    <p:sldId id="5306" r:id="rId37"/>
    <p:sldId id="5312" r:id="rId39"/>
    <p:sldId id="5315" r:id="rId40"/>
    <p:sldId id="5318" r:id="rId41"/>
    <p:sldId id="5321" r:id="rId42"/>
    <p:sldId id="5324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36" r:id="rId1"/>
    <p:sldLayoutId id="2147494337" r:id="rId2"/>
    <p:sldLayoutId id="2147494338" r:id="rId3"/>
    <p:sldLayoutId id="2147494339" r:id="rId4"/>
    <p:sldLayoutId id="2147494340" r:id="rId5"/>
    <p:sldLayoutId id="2147494341" r:id="rId6"/>
    <p:sldLayoutId id="2147494342" r:id="rId7"/>
    <p:sldLayoutId id="2147494343" r:id="rId8"/>
    <p:sldLayoutId id="2147494344" r:id="rId9"/>
    <p:sldLayoutId id="2147494345" r:id="rId10"/>
    <p:sldLayoutId id="21474943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73" r:id="rId1"/>
    <p:sldLayoutId id="2147494374" r:id="rId2"/>
    <p:sldLayoutId id="2147494375" r:id="rId3"/>
    <p:sldLayoutId id="2147494376" r:id="rId4"/>
    <p:sldLayoutId id="2147494377" r:id="rId5"/>
    <p:sldLayoutId id="2147494378" r:id="rId6"/>
    <p:sldLayoutId id="2147494379" r:id="rId7"/>
    <p:sldLayoutId id="2147494380" r:id="rId8"/>
    <p:sldLayoutId id="2147494381" r:id="rId9"/>
    <p:sldLayoutId id="2147494382" r:id="rId10"/>
    <p:sldLayoutId id="21474943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ags" Target="../tags/tag145.xml"/><Relationship Id="rId26" Type="http://schemas.openxmlformats.org/officeDocument/2006/relationships/tags" Target="../tags/tag146.xml"/><Relationship Id="rId27" Type="http://schemas.openxmlformats.org/officeDocument/2006/relationships/tags" Target="../tags/tag147.xml"/><Relationship Id="rId28" Type="http://schemas.openxmlformats.org/officeDocument/2006/relationships/tags" Target="../tags/tag148.xml"/><Relationship Id="rId29" Type="http://schemas.openxmlformats.org/officeDocument/2006/relationships/tags" Target="../tags/tag149.xml"/><Relationship Id="rId30" Type="http://schemas.openxmlformats.org/officeDocument/2006/relationships/tags" Target="../tags/tag150.xml"/><Relationship Id="rId31" Type="http://schemas.openxmlformats.org/officeDocument/2006/relationships/tags" Target="../tags/tag151.xml"/><Relationship Id="rId3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tags" Target="../tags/tag192.xml"/><Relationship Id="rId22" Type="http://schemas.openxmlformats.org/officeDocument/2006/relationships/tags" Target="../tags/tag193.xml"/><Relationship Id="rId23" Type="http://schemas.openxmlformats.org/officeDocument/2006/relationships/tags" Target="../tags/tag194.xml"/><Relationship Id="rId24" Type="http://schemas.openxmlformats.org/officeDocument/2006/relationships/tags" Target="../tags/tag195.xml"/><Relationship Id="rId25" Type="http://schemas.openxmlformats.org/officeDocument/2006/relationships/tags" Target="../tags/tag196.xml"/><Relationship Id="rId26" Type="http://schemas.openxmlformats.org/officeDocument/2006/relationships/tags" Target="../tags/tag197.xml"/><Relationship Id="rId27" Type="http://schemas.openxmlformats.org/officeDocument/2006/relationships/tags" Target="../tags/tag198.xml"/><Relationship Id="rId28" Type="http://schemas.openxmlformats.org/officeDocument/2006/relationships/tags" Target="../tags/tag199.xml"/><Relationship Id="rId29" Type="http://schemas.openxmlformats.org/officeDocument/2006/relationships/tags" Target="../tags/tag200.xml"/><Relationship Id="rId30" Type="http://schemas.openxmlformats.org/officeDocument/2006/relationships/tags" Target="../tags/tag201.xml"/><Relationship Id="rId31" Type="http://schemas.openxmlformats.org/officeDocument/2006/relationships/tags" Target="../tags/tag202.xml"/><Relationship Id="rId32" Type="http://schemas.openxmlformats.org/officeDocument/2006/relationships/tags" Target="../tags/tag203.xml"/><Relationship Id="rId33" Type="http://schemas.openxmlformats.org/officeDocument/2006/relationships/tags" Target="../tags/tag204.xml"/><Relationship Id="rId34" Type="http://schemas.openxmlformats.org/officeDocument/2006/relationships/tags" Target="../tags/tag205.xml"/><Relationship Id="rId35" Type="http://schemas.openxmlformats.org/officeDocument/2006/relationships/tags" Target="../tags/tag206.xml"/><Relationship Id="rId36" Type="http://schemas.openxmlformats.org/officeDocument/2006/relationships/tags" Target="../tags/tag207.xml"/><Relationship Id="rId37" Type="http://schemas.openxmlformats.org/officeDocument/2006/relationships/tags" Target="../tags/tag208.xml"/><Relationship Id="rId38" Type="http://schemas.openxmlformats.org/officeDocument/2006/relationships/tags" Target="../tags/tag209.xml"/><Relationship Id="rId39" Type="http://schemas.openxmlformats.org/officeDocument/2006/relationships/tags" Target="../tags/tag210.xml"/><Relationship Id="rId40" Type="http://schemas.openxmlformats.org/officeDocument/2006/relationships/tags" Target="../tags/tag211.xml"/><Relationship Id="rId4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20" Type="http://schemas.openxmlformats.org/officeDocument/2006/relationships/tags" Target="../tags/tag408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tags" Target="../tags/tag421.xml"/><Relationship Id="rId14" Type="http://schemas.openxmlformats.org/officeDocument/2006/relationships/tags" Target="../tags/tag422.xml"/><Relationship Id="rId15" Type="http://schemas.openxmlformats.org/officeDocument/2006/relationships/tags" Target="../tags/tag423.xml"/><Relationship Id="rId16" Type="http://schemas.openxmlformats.org/officeDocument/2006/relationships/tags" Target="../tags/tag424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tags" Target="../tags/tag464.xml"/><Relationship Id="rId14" Type="http://schemas.openxmlformats.org/officeDocument/2006/relationships/tags" Target="../tags/tag465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IT行业工作总结及工作展望2024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IT行业工作总结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个人工作总结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技术发展趋势和应用前景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行业人才需求和培养建议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IT行业工作总结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行业发展趋势和未来预测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行业规模和增长速度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主要领域和细分市场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关键技术和应用领域</a:t>
            </a:r>
            <a:endParaRPr altLang="en-US" lang="zh-CN"/>
          </a:p>
        </p:txBody>
      </p:sp>
      <p:cxnSp>
        <p:nvCxnSpPr>
          <p:cNvPr id="3145741" name="直接连接符 97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10338912" y="2534372"/>
            <a:ext cx="3046" cy="1150125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31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>
            <a:off x="9420275" y="3760035"/>
            <a:ext cx="609" cy="329564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0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480316" y="3214822"/>
            <a:ext cx="3655" cy="50500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直接连接符 83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7565942" y="3699726"/>
            <a:ext cx="1828" cy="14114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96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6616846" y="2363194"/>
            <a:ext cx="3655" cy="127805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688461" y="3745415"/>
            <a:ext cx="0" cy="53729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4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4749111" y="3388437"/>
            <a:ext cx="3655" cy="25646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84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3826209" y="3699726"/>
            <a:ext cx="3655" cy="107458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892951" y="2750021"/>
            <a:ext cx="609" cy="89488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1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1958475" y="3719829"/>
            <a:ext cx="609" cy="1766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2" name="正文"/>
          <p:cNvSpPr txBox="1"/>
          <p:nvPr>
            <p:custDataLst>
              <p:tags r:id="rId11"/>
            </p:custDataLst>
          </p:nvPr>
        </p:nvSpPr>
        <p:spPr>
          <a:xfrm>
            <a:off x="2029749" y="180092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云计算技术：分布式计算、虚拟化技术、容器化技术等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正文"/>
          <p:cNvSpPr txBox="1"/>
          <p:nvPr>
            <p:custDataLst>
              <p:tags r:id="rId12"/>
            </p:custDataLst>
          </p:nvPr>
        </p:nvSpPr>
        <p:spPr>
          <a:xfrm>
            <a:off x="3887736" y="2440559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物联网技术：传感器技术、通信技术、智能家居等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13"/>
            </p:custDataLst>
          </p:nvPr>
        </p:nvSpPr>
        <p:spPr>
          <a:xfrm>
            <a:off x="5755470" y="1418361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5G技术：高速率、低时延、大连接等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正文"/>
          <p:cNvSpPr txBox="1"/>
          <p:nvPr>
            <p:custDataLst>
              <p:tags r:id="rId14"/>
            </p:custDataLst>
          </p:nvPr>
        </p:nvSpPr>
        <p:spPr>
          <a:xfrm>
            <a:off x="7618941" y="225963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生物识别技术：指纹识别、人脸识别、虹膜识别等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正文"/>
          <p:cNvSpPr txBox="1"/>
          <p:nvPr>
            <p:custDataLst>
              <p:tags r:id="rId15"/>
            </p:custDataLst>
          </p:nvPr>
        </p:nvSpPr>
        <p:spPr>
          <a:xfrm>
            <a:off x="9476928" y="1587712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增强现实技术：虚实结合、实时交互、三维注册等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16"/>
            </p:custDataLst>
          </p:nvPr>
        </p:nvSpPr>
        <p:spPr>
          <a:xfrm>
            <a:off x="1095272" y="4148080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人工智能技术：机器学习、深度学习、自然语言处理等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17"/>
            </p:custDataLst>
          </p:nvPr>
        </p:nvSpPr>
        <p:spPr>
          <a:xfrm>
            <a:off x="2964834" y="5011283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大数据技术：数据挖掘、数据分析、数据可视化等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18"/>
            </p:custDataLst>
          </p:nvPr>
        </p:nvSpPr>
        <p:spPr>
          <a:xfrm>
            <a:off x="4825258" y="4511149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区块链技术：去中心化、安全性、可追溯性等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正文"/>
          <p:cNvSpPr txBox="1"/>
          <p:nvPr>
            <p:custDataLst>
              <p:tags r:id="rId19"/>
            </p:custDataLst>
          </p:nvPr>
        </p:nvSpPr>
        <p:spPr>
          <a:xfrm>
            <a:off x="6703349" y="5341456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自动驾驶技术：传感器融合、路径规划、控制算法等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正文"/>
          <p:cNvSpPr txBox="1"/>
          <p:nvPr>
            <p:custDataLst>
              <p:tags r:id="rId20"/>
            </p:custDataLst>
          </p:nvPr>
        </p:nvSpPr>
        <p:spPr>
          <a:xfrm>
            <a:off x="8557072" y="4329005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虚拟现实技术：沉浸式体验、交互性、实时渲染等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761" name="直接箭头连接符 183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838200" y="3702772"/>
            <a:ext cx="10516209" cy="0"/>
          </a:xfrm>
          <a:prstGeom prst="straightConnector1"/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82" name="椭圆 23"/>
          <p:cNvSpPr/>
          <p:nvPr>
            <p:custDataLst>
              <p:tags r:id="rId22"/>
            </p:custDataLst>
          </p:nvPr>
        </p:nvSpPr>
        <p:spPr>
          <a:xfrm flipV="1">
            <a:off x="10276167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84" name="椭圆 21"/>
          <p:cNvSpPr/>
          <p:nvPr>
            <p:custDataLst>
              <p:tags r:id="rId23"/>
            </p:custDataLst>
          </p:nvPr>
        </p:nvSpPr>
        <p:spPr>
          <a:xfrm flipV="1">
            <a:off x="75025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86" name="椭圆 22"/>
          <p:cNvSpPr/>
          <p:nvPr>
            <p:custDataLst>
              <p:tags r:id="rId24"/>
            </p:custDataLst>
          </p:nvPr>
        </p:nvSpPr>
        <p:spPr>
          <a:xfrm flipV="1">
            <a:off x="9356311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88" name="椭圆 20"/>
          <p:cNvSpPr/>
          <p:nvPr>
            <p:custDataLst>
              <p:tags r:id="rId25"/>
            </p:custDataLst>
          </p:nvPr>
        </p:nvSpPr>
        <p:spPr>
          <a:xfrm flipV="1">
            <a:off x="841818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90" name="椭圆 13"/>
          <p:cNvSpPr/>
          <p:nvPr>
            <p:custDataLst>
              <p:tags r:id="rId26"/>
            </p:custDataLst>
          </p:nvPr>
        </p:nvSpPr>
        <p:spPr>
          <a:xfrm flipV="1">
            <a:off x="655471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92" name="椭圆 14"/>
          <p:cNvSpPr/>
          <p:nvPr>
            <p:custDataLst>
              <p:tags r:id="rId27"/>
            </p:custDataLst>
          </p:nvPr>
        </p:nvSpPr>
        <p:spPr>
          <a:xfrm flipV="1">
            <a:off x="562449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94" name="椭圆 15"/>
          <p:cNvSpPr/>
          <p:nvPr>
            <p:custDataLst>
              <p:tags r:id="rId28"/>
            </p:custDataLst>
          </p:nvPr>
        </p:nvSpPr>
        <p:spPr>
          <a:xfrm flipV="1">
            <a:off x="4686975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96" name="椭圆 17"/>
          <p:cNvSpPr/>
          <p:nvPr>
            <p:custDataLst>
              <p:tags r:id="rId29"/>
            </p:custDataLst>
          </p:nvPr>
        </p:nvSpPr>
        <p:spPr>
          <a:xfrm flipV="1">
            <a:off x="3764073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998" name="椭圆 18"/>
          <p:cNvSpPr/>
          <p:nvPr>
            <p:custDataLst>
              <p:tags r:id="rId30"/>
            </p:custDataLst>
          </p:nvPr>
        </p:nvSpPr>
        <p:spPr>
          <a:xfrm flipV="1">
            <a:off x="28289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000" name="椭圆 19"/>
          <p:cNvSpPr/>
          <p:nvPr>
            <p:custDataLst>
              <p:tags r:id="rId31"/>
            </p:custDataLst>
          </p:nvPr>
        </p:nvSpPr>
        <p:spPr>
          <a:xfrm flipV="1">
            <a:off x="1894512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市场竞争和挑战</a:t>
            </a:r>
            <a:endParaRPr altLang="en-US" lang="zh-CN"/>
          </a:p>
        </p:txBody>
      </p:sp>
      <p:sp>
        <p:nvSpPr>
          <p:cNvPr id="1049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市场竞争激烈：IT行业不断涌现出新的技术和产品，企业需要不断创新以保持竞争力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跨界融合：IT行业与其他行业的融合越来越紧密，企业需要不断拓展业务领域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信息安全挑战：随着互联网的普及，信息安全问题越来越突出，企业需要加强信息安全管理和技术研发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人才竞争：IT行业对人才的需求越来越大，企业需要不断提高员工素质和技能水平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行业人才需求和特点</a:t>
            </a:r>
            <a:endParaRPr altLang="en-US" lang="zh-CN"/>
          </a:p>
        </p:txBody>
      </p:sp>
      <p:sp>
        <p:nvSpPr>
          <p:cNvPr id="104911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软件开发人才需求：随着数字化转型的加速，软件开发人才需求持续增长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2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2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2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13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3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4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14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4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4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5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15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15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数据分析人才需求：大数据时代，数据分析能力成为IT行业必备技能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6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6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网络安全人才需求：网络安全问题日益严重，网络安全人才需求不断攀升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6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人工智能人才需求：人工智能技术不断发展，对相关人才的需求也在不断增加  行业特点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7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行业特点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技术更新迅速：IT行业技术更新换代速度非常快，需要不断学习和跟进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7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7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竞争激烈：IT行业竞争激烈，需要不断提高自身技能和竞争力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8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跨界融合：IT行业与其他行业跨界融合的趋势越来越明显，需要具备跨领域的能力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8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全球化趋势：IT行业全球化趋势日益明显，需要具备国际化的视野和沟通能力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个人工作总结</a:t>
            </a:r>
            <a:endParaRPr altLang="en-US" lang="zh-CN"/>
          </a:p>
        </p:txBody>
      </p:sp>
      <p:sp>
        <p:nvSpPr>
          <p:cNvPr id="10492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工作成果和业绩</a:t>
            </a:r>
            <a:endParaRPr altLang="en-US" lang="zh-CN"/>
          </a:p>
        </p:txBody>
      </p:sp>
      <p:sp>
        <p:nvSpPr>
          <p:cNvPr id="10492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完成项目：列举个人在IT行业中所完成的重要项目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贡献和价值：阐述个人在项目中的贡献和价值，包括对公司的贡献、对客户的价值等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技能提升：说明在工作中所获得的技能提升，包括技术技能、沟通技能等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团队合作：强调在工作中与团队成员的合作，包括协作方式、沟通效果等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工作中的问题和挑战</a:t>
            </a:r>
            <a:endParaRPr altLang="en-US" lang="zh-CN"/>
          </a:p>
        </p:txBody>
      </p:sp>
      <p:sp>
        <p:nvSpPr>
          <p:cNvPr id="10493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遇到的技术难题和解决方案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团队合作中的沟通问题及改进措施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个人技能提升和知识储备需求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应对工作压力和时间管理的方法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个人成长和收获</a:t>
            </a:r>
            <a:endParaRPr altLang="en-US" lang="zh-CN"/>
          </a:p>
        </p:txBody>
      </p:sp>
      <p:sp>
        <p:nvSpPr>
          <p:cNvPr id="10493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解决问题的能力：遇到问题能够迅速分析并找到解决方案，提高解决问题的能力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技能提升：熟练掌握IT行业相关技能，如编程、测试、项目管理等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团队协作：与团队成员紧密合作，共同完成项目任务，提升团队协作能力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自我管理：学会合理安排时间，提高工作效率，保持良好的工作状态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团队合作和沟通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沟通技巧：有效沟通，提高工作效率和团队协作能力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团队合作：与团队成员紧密合作，共同完成项目任务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冲突解决：积极解决工作中出现的各种冲突和问题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领导能力：作为团队成员，发挥领导力，带领团队取得成功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未来工作展望</a:t>
            </a:r>
            <a:endParaRPr altLang="en-US" lang="zh-CN"/>
          </a:p>
        </p:txBody>
      </p:sp>
      <p:sp>
        <p:nvSpPr>
          <p:cNvPr id="10494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行业发展趋势和机遇</a:t>
            </a:r>
            <a:endParaRPr altLang="en-US" lang="zh-CN"/>
          </a:p>
        </p:txBody>
      </p:sp>
      <p:sp>
        <p:nvSpPr>
          <p:cNvPr id="10495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数字化转型和智能化升级成为行业趋势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云计算、大数据、人工智能等技术的持续发展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物联网、区块链等新技术带来的机遇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跨界合作和创新模式带来的新机会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个人职业发展目标</a:t>
            </a:r>
            <a:endParaRPr altLang="en-US" lang="zh-CN"/>
          </a:p>
        </p:txBody>
      </p:sp>
      <p:sp>
        <p:nvSpPr>
          <p:cNvPr id="10495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建立人脉：与同行建立良好的关系，扩大自己的人脉圈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提升技能：不断学习和掌握新技术，提高自己的技能水平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拓展知识面：了解行业发展趋势，拓宽自己的知识面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实现晋升：通过努力工作，争取晋升机会，提高自己的职业地位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未来工作计划和重点</a:t>
            </a:r>
            <a:endParaRPr altLang="en-US" lang="zh-CN"/>
          </a:p>
        </p:txBody>
      </p:sp>
      <p:sp>
        <p:nvSpPr>
          <p:cNvPr id="10496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提升技术能力：不断学习和掌握新技术，提高个人技能水平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关注行业动态：及时了解行业动态和趋势，为公司制定合理的发展战略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强化团队协作：加强团队之间的协作与沟通，提高工作效率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拓展业务领域：积极拓展新的业务领域，为公司创造更多价值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实现目标所需的技能和知识</a:t>
            </a:r>
            <a:endParaRPr altLang="en-US" lang="zh-CN"/>
          </a:p>
        </p:txBody>
      </p:sp>
      <p:sp>
        <p:nvSpPr>
          <p:cNvPr id="10497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数据分析能力：掌握数据分析和挖掘技术，能够从海量数据中提取有价值的信息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人工智能技术：了解人工智能技术的基本原理和应用场景，能够应用人工智能技术提高工作效率和准确性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云计算技术：掌握云计算技术的基本原理和应用场景，能够应用云计算技术提高数据处理和存储的效率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网络安全技术：了解网络安全技术的基本原理和应用场景，能够应用网络安全技术保障数据安全和系统稳定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技术发展趋势和应用前景</a:t>
            </a:r>
            <a:endParaRPr altLang="en-US" lang="zh-CN"/>
          </a:p>
        </p:txBody>
      </p:sp>
      <p:sp>
        <p:nvSpPr>
          <p:cNvPr id="10497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新兴技术和应用领域</a:t>
            </a:r>
            <a:endParaRPr altLang="en-US" lang="zh-CN"/>
          </a:p>
        </p:txBody>
      </p:sp>
      <p:sp>
        <p:nvSpPr>
          <p:cNvPr id="10498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区块链技术：在金融、供应链、医疗等领域的应用逐渐增多，如数字货币、智能合约等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人工智能和机器学习：在各个行业的应用越来越广泛，如自动驾驶、智能家居等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物联网技术：在智能家居、智能城市等领域的应用越来越普及，如智能门锁、智能交通等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5G技术：在通信、医疗、工业等领域的应用逐渐增多，如远程医疗、工业自动化等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技术创新和突破方向</a:t>
            </a:r>
            <a:endParaRPr altLang="en-US" lang="zh-CN"/>
          </a:p>
        </p:txBody>
      </p:sp>
      <p:sp>
        <p:nvSpPr>
          <p:cNvPr id="10498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人工智能和机器学习技术的进一步发展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5G和物联网技术的广泛应用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区块链技术在各行各业的应用前景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云计算和边缘计算技术的融合发展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技术标准和规范发展</a:t>
            </a:r>
            <a:endParaRPr altLang="en-US" lang="zh-CN"/>
          </a:p>
        </p:txBody>
      </p:sp>
      <p:sp>
        <p:nvSpPr>
          <p:cNvPr id="10499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区块链、数字货币等金融科技领域的技术标准制定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云计算、大数据等信息技术领域的标准规范更新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5G、6G等通信技术标准的持续演进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物联网、人工智能等新兴技术的标准化进程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技术应用前景和预测</a:t>
            </a:r>
            <a:endParaRPr altLang="en-US" lang="zh-CN"/>
          </a:p>
        </p:txBody>
      </p:sp>
      <p:sp>
        <p:nvSpPr>
          <p:cNvPr id="10500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人工智能技术应用前景：在医疗、金融、教育等领域的应用将更加广泛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区块链技术应用前景：在供应链管理、数字货币等领域的应用将更加成熟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5G技术应用前景：在智能交通、智能制造等领域的应用将更加深入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云计算技术应用前景：在大数据处理、物联网等领域的应用将更加普及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行业人才需求和培养建议</a:t>
            </a:r>
            <a:endParaRPr altLang="en-US" lang="zh-CN"/>
          </a:p>
        </p:txBody>
      </p:sp>
      <p:sp>
        <p:nvSpPr>
          <p:cNvPr id="105007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行业人才结构和特点</a:t>
            </a:r>
            <a:endParaRPr altLang="en-US" lang="zh-CN"/>
          </a:p>
        </p:txBody>
      </p:sp>
      <p:sp>
        <p:nvSpPr>
          <p:cNvPr id="10501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人才结构：IT行业人才结构呈现多元化，包括技术研发、市场营销、运营管理等多个领域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人才特点：IT行业人才具有创新精神、学习能力强、团队合作意识高等特点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人才需求：随着IT行业的不断发展，对人才的需求也在不断变化，需要具备跨领域、跨技能的综合能力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培养建议：针对IT行业的人才结构和特点，建议加强人才培养和引进，提高人才的综合素质和竞争力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人才需求趋势和预测</a:t>
            </a:r>
            <a:endParaRPr altLang="en-US" lang="zh-CN"/>
          </a:p>
        </p:txBody>
      </p:sp>
      <p:sp>
        <p:nvSpPr>
          <p:cNvPr id="10501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人才需求结构变化：从单一技能到多元化技能的需求转变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人才需求层次提升：从基础技能到高级技能的需求提升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人才需求领域拓展：从传统IT领域到新兴IT领域的拓展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人才需求预测：未来几年IT行业人才需求的趋势和预测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人才培养和引进策略</a:t>
            </a:r>
            <a:endParaRPr altLang="en-US" lang="zh-CN"/>
          </a:p>
        </p:txBody>
      </p:sp>
      <p:sp>
        <p:nvSpPr>
          <p:cNvPr id="1050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培养策略：建立完善的人才培养体系，提高员工技能和素质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校企合作：加强与高校、科研机构的合作，共同培养人才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激励机制：建立完善的激励机制，激发员工积极性和创造力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引进策略：积极引进优秀人才，提高企业核心竞争力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个人能力和素质提升建议</a:t>
            </a:r>
            <a:endParaRPr altLang="en-US" lang="zh-CN"/>
          </a:p>
        </p:txBody>
      </p:sp>
      <p:sp>
        <p:nvSpPr>
          <p:cNvPr id="10502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团队协作能力提升：积极参与团队项目，提高自己的团队协作能力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专业技能提升：不断学习和掌握新技术，提高自己的专业水平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沟通能力提升：加强与同事、客户和领导的沟通，提高自己的沟通能力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自我管理能力提升：合理规划工作和学习时间，提高自己的自我管理能力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3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工作总结和成果回顾</a:t>
            </a:r>
            <a:endParaRPr altLang="en-US" lang="zh-CN"/>
          </a:p>
        </p:txBody>
      </p:sp>
      <p:sp>
        <p:nvSpPr>
          <p:cNvPr id="105041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2023年IT行业工作总结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2023年IT行业工作成果回顾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2023年IT行业工作亮点与不足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2024年IT行业工作展望与计划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未来工作展望和建议</a:t>
            </a:r>
            <a:endParaRPr altLang="en-US" lang="zh-CN"/>
          </a:p>
        </p:txBody>
      </p:sp>
      <p:sp>
        <p:nvSpPr>
          <p:cNvPr id="10504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未来发展趋势：探讨IT行业未来发展趋势，包括新技术、新应用等方面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行业挑战与机遇：分析IT行业面临的挑战和机遇，提出应对策略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个人职业发展建议：针对个人职业发展，提出建议和方向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团队合作与沟通：强调团队合作和沟通在IT行业中的重要性，提出改进措施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技术发展趋势和应用前景展望</a:t>
            </a:r>
            <a:endParaRPr altLang="en-US" lang="zh-CN"/>
          </a:p>
        </p:txBody>
      </p:sp>
      <p:sp>
        <p:nvSpPr>
          <p:cNvPr id="10505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物联网和边缘计算的发展趋势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云计算和大数据技术的深度融合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5G技术的普及和推广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行业人才需求和培养建议总结</a:t>
            </a:r>
            <a:endParaRPr altLang="en-US" lang="zh-CN"/>
          </a:p>
        </p:txBody>
      </p:sp>
      <p:sp>
        <p:nvSpPr>
          <p:cNvPr id="10505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培养建议：加强高校和企业合作，提高人才培养质量，加强实践锻炼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人才需求：IT行业需要具备技术、创新、团队合作等多方面能力的人才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行业趋势：未来IT行业将更加注重人工智能、大数据、云计算等领域的发展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个人发展建议：不断学习新技术，提高自身综合素质，增强竞争力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64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64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65_9*m_h_f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965_9*m_h_f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965_9*m_h_f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965_9*m_h_f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0_1"/>
  <p:tag name="KSO_WM_UNIT_ID" val="diagram20230965_9*m_h_f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65_9*m_h_f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65_9*m_h_f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965_9*m_h_f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965_9*m_h_f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9_1"/>
  <p:tag name="KSO_WM_UNIT_ID" val="diagram20230965_9*m_h_f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i*1_1"/>
  <p:tag name="KSO_WM_TEMPLATE_CATEGORY" val="diagram"/>
  <p:tag name="KSO_WM_TEMPLATE_INDEX" val="20230965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i"/>
  <p:tag name="KSO_WM_UNIT_INDEX" val="1_1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7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9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8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6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5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4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3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2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4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7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2023-12-17T09:52:09Z</dcterms:created>
  <dcterms:modified xsi:type="dcterms:W3CDTF">2023-12-17T09:52:09Z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d3aa119bc7c14856a70404be0b4d06bf_21</vt:lpwstr>
  </property>
</Properties>
</file>