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841" r:id="rId1"/>
    <p:sldMasterId id="2147489878" r:id="rId2"/>
  </p:sldMasterIdLst>
  <p:notesMasterIdLst>
    <p:notesMasterId r:id="rId3"/>
  </p:notesMasterIdLst>
  <p:sldIdLst>
    <p:sldId id="2961" r:id="rId4"/>
    <p:sldId id="2966" r:id="rId5"/>
    <p:sldId id="2970" r:id="rId6"/>
    <p:sldId id="2973" r:id="rId7"/>
    <p:sldId id="2976" r:id="rId8"/>
    <p:sldId id="2979" r:id="rId9"/>
    <p:sldId id="2982" r:id="rId10"/>
    <p:sldId id="2985" r:id="rId11"/>
    <p:sldId id="2988" r:id="rId12"/>
    <p:sldId id="2991" r:id="rId13"/>
    <p:sldId id="2994" r:id="rId14"/>
    <p:sldId id="2997" r:id="rId15"/>
    <p:sldId id="3000" r:id="rId16"/>
    <p:sldId id="3003" r:id="rId17"/>
    <p:sldId id="3006" r:id="rId18"/>
    <p:sldId id="3009" r:id="rId19"/>
    <p:sldId id="3012" r:id="rId20"/>
    <p:sldId id="3015" r:id="rId21"/>
    <p:sldId id="3018" r:id="rId22"/>
    <p:sldId id="3021" r:id="rId23"/>
    <p:sldId id="3024" r:id="rId24"/>
    <p:sldId id="3027" r:id="rId25"/>
    <p:sldId id="3030" r:id="rId26"/>
    <p:sldId id="3033" r:id="rId27"/>
    <p:sldId id="3036" r:id="rId28"/>
    <p:sldId id="3039" r:id="rId29"/>
    <p:sldId id="3042" r:id="rId30"/>
    <p:sldId id="304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842" r:id="rId1"/>
    <p:sldLayoutId id="2147489843" r:id="rId2"/>
    <p:sldLayoutId id="2147489844" r:id="rId3"/>
    <p:sldLayoutId id="2147489845" r:id="rId4"/>
    <p:sldLayoutId id="2147489846" r:id="rId5"/>
    <p:sldLayoutId id="2147489847" r:id="rId6"/>
    <p:sldLayoutId id="2147489848" r:id="rId7"/>
    <p:sldLayoutId id="2147489849" r:id="rId8"/>
    <p:sldLayoutId id="2147489850" r:id="rId9"/>
    <p:sldLayoutId id="2147489851" r:id="rId10"/>
    <p:sldLayoutId id="21474898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879" r:id="rId1"/>
    <p:sldLayoutId id="2147489880" r:id="rId2"/>
    <p:sldLayoutId id="2147489881" r:id="rId3"/>
    <p:sldLayoutId id="2147489882" r:id="rId4"/>
    <p:sldLayoutId id="2147489883" r:id="rId5"/>
    <p:sldLayoutId id="2147489884" r:id="rId6"/>
    <p:sldLayoutId id="2147489885" r:id="rId7"/>
    <p:sldLayoutId id="2147489886" r:id="rId8"/>
    <p:sldLayoutId id="2147489887" r:id="rId9"/>
    <p:sldLayoutId id="2147489888" r:id="rId10"/>
    <p:sldLayoutId id="214748988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tags" Target="../tags/tag264.xml"/><Relationship Id="rId18" Type="http://schemas.openxmlformats.org/officeDocument/2006/relationships/tags" Target="../tags/tag265.xml"/><Relationship Id="rId19" Type="http://schemas.openxmlformats.org/officeDocument/2006/relationships/tags" Target="../tags/tag266.xml"/><Relationship Id="rId20" Type="http://schemas.openxmlformats.org/officeDocument/2006/relationships/tags" Target="../tags/tag267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tags" Target="../tags/tag286.xml"/><Relationship Id="rId20" Type="http://schemas.openxmlformats.org/officeDocument/2006/relationships/tags" Target="../tags/tag287.xml"/><Relationship Id="rId21" Type="http://schemas.openxmlformats.org/officeDocument/2006/relationships/tags" Target="../tags/tag288.xml"/><Relationship Id="rId22" Type="http://schemas.openxmlformats.org/officeDocument/2006/relationships/tags" Target="../tags/tag289.xml"/><Relationship Id="rId23" Type="http://schemas.openxmlformats.org/officeDocument/2006/relationships/tags" Target="../tags/tag290.xml"/><Relationship Id="rId24" Type="http://schemas.openxmlformats.org/officeDocument/2006/relationships/tags" Target="../tags/tag291.xml"/><Relationship Id="rId25" Type="http://schemas.openxmlformats.org/officeDocument/2006/relationships/tags" Target="../tags/tag292.xml"/><Relationship Id="rId26" Type="http://schemas.openxmlformats.org/officeDocument/2006/relationships/tags" Target="../tags/tag293.xml"/><Relationship Id="rId27" Type="http://schemas.openxmlformats.org/officeDocument/2006/relationships/tags" Target="../tags/tag294.xml"/><Relationship Id="rId28" Type="http://schemas.openxmlformats.org/officeDocument/2006/relationships/tags" Target="../tags/tag295.xml"/><Relationship Id="rId29" Type="http://schemas.openxmlformats.org/officeDocument/2006/relationships/tags" Target="../tags/tag296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tags" Target="../tags/tag348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tags" Target="../tags/tag365.xml"/><Relationship Id="rId14" Type="http://schemas.openxmlformats.org/officeDocument/2006/relationships/tags" Target="../tags/tag366.xml"/><Relationship Id="rId15" Type="http://schemas.openxmlformats.org/officeDocument/2006/relationships/tags" Target="../tags/tag367.xml"/><Relationship Id="rId16" Type="http://schemas.openxmlformats.org/officeDocument/2006/relationships/tags" Target="../tags/tag368.xml"/><Relationship Id="rId17" Type="http://schemas.openxmlformats.org/officeDocument/2006/relationships/tags" Target="../tags/tag369.xml"/><Relationship Id="rId18" Type="http://schemas.openxmlformats.org/officeDocument/2006/relationships/tags" Target="../tags/tag370.xml"/><Relationship Id="rId19" Type="http://schemas.openxmlformats.org/officeDocument/2006/relationships/tags" Target="../tags/tag371.xml"/><Relationship Id="rId20" Type="http://schemas.openxmlformats.org/officeDocument/2006/relationships/tags" Target="../tags/tag372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推动小学生跨学科学习的教学方法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4057930" y="9325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915104" y="9979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教学方法的重要性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4057930" y="182913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915104" y="189461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跨学科学习的基本原则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4057930" y="27257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915104" y="27912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教学方法的实践应用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057930" y="362237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915104" y="368785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教学方法的评估与改进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4057930" y="45189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915104" y="45844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教师角色与能力要求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18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19"/>
            </p:custDataLst>
          </p:nvPr>
        </p:nvSpPr>
        <p:spPr>
          <a:xfrm>
            <a:off x="4057930" y="54156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0"/>
            </p:custDataLst>
          </p:nvPr>
        </p:nvSpPr>
        <p:spPr>
          <a:xfrm>
            <a:off x="4915104" y="54810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跨学科学习的未来展望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教学方法的重要性</a:t>
            </a:r>
            <a:endParaRPr altLang="en-US" lang="zh-CN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教学方法对小学生跨学科学习的影响</a:t>
            </a:r>
            <a:endParaRPr altLang="en-US" lang="zh-CN"/>
          </a:p>
        </p:txBody>
      </p:sp>
      <p:sp>
        <p:nvSpPr>
          <p:cNvPr id="10489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教学方法对小学生跨学科学习的积极作用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教学方法对小学生跨学科学习的重要性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教学方法对小学生跨学科学习的影响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教学方法对小学生跨学科学习的负面影响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教学方法的多样性及其应用</a:t>
            </a:r>
            <a:endParaRPr altLang="en-US" lang="zh-CN"/>
          </a:p>
        </p:txBody>
      </p:sp>
      <p:sp>
        <p:nvSpPr>
          <p:cNvPr id="104904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4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教学方法的多样性：不同的教学方法适用于不同的学习风格和学科领域，有助于激发学生的学习热情和兴趣。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教学方法的应用：选择合适的教学方法对于提高教学质量和效果至关重要，需要根据学生的学习需求和教学目标进行灵活运用。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跨学科学习的需求：在多学科交叉融合的现代社会，跨学科学习成为一种必要，需要教师掌握多种教学方法，以适应不同学科的教学需求。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教学方法的创新：随着教育理念和技术的不断更新，教学方法也需要不断创新和完善，以适应时代发展的需要。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教学方法的有效性评估</a:t>
            </a:r>
            <a:endParaRPr altLang="en-US" lang="zh-CN"/>
          </a:p>
        </p:txBody>
      </p:sp>
      <p:sp>
        <p:nvSpPr>
          <p:cNvPr id="104909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教学方法的适用性：是否符合学生的年龄和认知水平，是否有助于学生理解知识。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教学方法的趣味性：是否能吸引学生的注意力，提高学生的学习兴趣。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教学方法的实践性：是否提供足够的机会让学生动手实践，将理论知识应用于实际中。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教学方法的评价与反馈：是否能够及时评价学生的学习效果，并根据反馈调整教学方法。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跨学科学习的基本原则</a:t>
            </a:r>
            <a:endParaRPr altLang="en-US" lang="zh-CN"/>
          </a:p>
        </p:txBody>
      </p:sp>
      <p:sp>
        <p:nvSpPr>
          <p:cNvPr id="104914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4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跨学科学习的定义与目标</a:t>
            </a:r>
            <a:endParaRPr altLang="en-US" lang="zh-CN"/>
          </a:p>
        </p:txBody>
      </p:sp>
      <p:sp>
        <p:nvSpPr>
          <p:cNvPr id="1049186" name="圆角矩形 21"/>
          <p:cNvSpPr/>
          <p:nvPr>
            <p:custDataLst>
              <p:tags r:id="rId1"/>
            </p:custDataLst>
          </p:nvPr>
        </p:nvSpPr>
        <p:spPr>
          <a:xfrm rot="16200000">
            <a:off x="5609884" y="-2402825"/>
            <a:ext cx="966397" cy="109676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圆角矩形 22"/>
          <p:cNvSpPr/>
          <p:nvPr>
            <p:custDataLst>
              <p:tags r:id="rId2"/>
            </p:custDataLst>
          </p:nvPr>
        </p:nvSpPr>
        <p:spPr>
          <a:xfrm rot="16200000">
            <a:off x="198600" y="3007819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524" y="-825094"/>
            <a:ext cx="966397" cy="109684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6"/>
          <p:cNvSpPr/>
          <p:nvPr>
            <p:custDataLst>
              <p:tags r:id="rId4"/>
            </p:custDataLst>
          </p:nvPr>
        </p:nvSpPr>
        <p:spPr>
          <a:xfrm rot="16200000">
            <a:off x="199240" y="4586830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4" name="文本框 3"/>
          <p:cNvSpPr txBox="1"/>
          <p:nvPr>
            <p:custDataLst>
              <p:tags r:id="rId5"/>
            </p:custDataLst>
          </p:nvPr>
        </p:nvSpPr>
        <p:spPr>
          <a:xfrm>
            <a:off x="1069425" y="2597378"/>
            <a:ext cx="10507075" cy="966397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定义：跨学科学习是指学生在学科之间建立联系，将不同学科的知识、技能和方法整合在一起，以解决实际问题或完成综合性项目。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6" name="文本框 4"/>
          <p:cNvSpPr txBox="1"/>
          <p:nvPr>
            <p:custDataLst>
              <p:tags r:id="rId6"/>
            </p:custDataLst>
          </p:nvPr>
        </p:nvSpPr>
        <p:spPr>
          <a:xfrm>
            <a:off x="1069425" y="4177030"/>
            <a:ext cx="10507075" cy="965601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目标：培养学生的综合素质、创新能力和解决实际问题的能力，同时促进学生对不同学科的理解和掌握，提高学习效果和学习兴趣。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跨学科学习的基本原则</a:t>
            </a:r>
            <a:endParaRPr altLang="en-US" lang="zh-CN"/>
          </a:p>
        </p:txBody>
      </p:sp>
      <p:sp>
        <p:nvSpPr>
          <p:cNvPr id="104923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3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整合性原则：将不同学科的知识进行有机整合，形成完整的知识体系。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实践性原则：注重实践操作和体验，让学生在实践中学习和理解知识。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创新性原则：鼓励学生发挥创新精神，探索新的学习方法和思路。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合作性原则：提倡合作学习，培养学生的团队协作和沟通能力。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跨学科学习与单学科学习的关系</a:t>
            </a:r>
            <a:endParaRPr altLang="en-US" lang="zh-CN"/>
          </a:p>
        </p:txBody>
      </p:sp>
      <p:sp>
        <p:nvSpPr>
          <p:cNvPr id="104929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跨学科学习是一种将不同学科的知识和技能结合起来，以解决实际问题的教学方法。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与单学科学习相比，跨学科学习更注重培养学生的综合素质和创新能力。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在跨学科学习中，学生需要运用多学科知识来分析问题，从而培养其批判性思维和解决问题的能力。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跨学科学习与单学科学习并不是对立的，而是相辅相成的，应该根据实际情况选择合适的教学方法。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教学方法的实践应用</a:t>
            </a:r>
            <a:endParaRPr altLang="en-US" lang="zh-CN"/>
          </a:p>
        </p:txBody>
      </p:sp>
      <p:sp>
        <p:nvSpPr>
          <p:cNvPr id="104934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35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基于项目的学习（PBL）</a:t>
            </a:r>
            <a:endParaRPr altLang="en-US" lang="zh-CN"/>
          </a:p>
        </p:txBody>
      </p:sp>
      <p:sp>
        <p:nvSpPr>
          <p:cNvPr id="10493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特点：PBL强调学生的主动性和探究精神，通过小组合作、调查研究、动手实践等方式，培养学生的创新能力和解决问题的能力。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定义：基于项目的学习是一种以学生为中心的教学方法，通过引导学生解决实际问题，促进跨学科知识和技能的掌握。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应用场景：在小学数学、科学、技术等学科中广泛应用，例如数学中的“测量大桥的长度”项目，科学中的“制作太阳能热水器”项目等。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实践效果：PBL有助于激发学生的学习兴趣和动力，提高学生的学习成绩和综合素质，增强学生的团队合作和沟通能力。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探究式学习（Inquiry-based Learning）</a:t>
            </a:r>
            <a:endParaRPr altLang="en-US" lang="zh-CN"/>
          </a:p>
        </p:txBody>
      </p:sp>
      <p:sp>
        <p:nvSpPr>
          <p:cNvPr id="104944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定义：探究式学习是一种基于问题解决的教学方法，旨在培养学生的创新思维和实践能力。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实践应用：在探究式学习中，教师引导学生通过观察、实验、调查等方式，自主发现问题、分析问题和解决问题。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适用范围：探究式学习适用于各个学科领域，尤其适合于科学、数学等需要实验和实践的学科。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优势：探究式学习能够激发学生的学习兴趣，提高他们的自主学习能力和创新思维能力，有助于培养学生的综合素质。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协作式学习（Collaborative Learning）</a:t>
            </a:r>
            <a:endParaRPr altLang="en-US" lang="zh-CN"/>
          </a:p>
        </p:txBody>
      </p:sp>
      <p:sp>
        <p:nvSpPr>
          <p:cNvPr id="10495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定义：协作式学习是一种以小组为单位，通过学生之间的合作与交流，共同完成学习任务的教学方式。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实践应用：在推动小学生跨学科学习的过程中，教师可以采用协作式学习的方式，引导学生自主探索、合作交流，提高跨学科学习的效果。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优势：协作式学习能够培养学生的团队协作能力、沟通能力和解决问题的能力，同时能够促进学生对跨学科知识的理解和应用。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应用建议：在实施协作式学习时，教师需要合理分组，明确学习任务和目标，提供必要的指导和支持，并及时进行评价和反馈。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游戏化学习（Gamification）</a:t>
            </a:r>
            <a:endParaRPr altLang="en-US" lang="zh-CN"/>
          </a:p>
        </p:txBody>
      </p:sp>
      <p:sp>
        <p:nvSpPr>
          <p:cNvPr id="104956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实践应用：通过设置挑战、奖励和竞争等方式，激发小学生的好奇心和探索欲望，提高学习效果。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定义：将游戏元素和机制融入到学习中，以提高学习者的兴趣和参与度。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适用场景：适用于各种学科，特别是数学、科学等较为抽象的学科。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优势：能够提高小学生的主动性和参与度，培养他们的团队合作和创新能力。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教学方法的评估与改进</a:t>
            </a:r>
            <a:endParaRPr altLang="en-US" lang="zh-CN"/>
          </a:p>
        </p:txBody>
      </p:sp>
      <p:sp>
        <p:nvSpPr>
          <p:cNvPr id="104961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61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教学方法的评估标准与工具</a:t>
            </a:r>
            <a:endParaRPr altLang="en-US" lang="zh-CN"/>
          </a:p>
        </p:txBody>
      </p:sp>
      <p:sp>
        <p:nvSpPr>
          <p:cNvPr id="10496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教学方法的有效性：评估教学方法是否能够达成预期的教学目标，提高学生的学习效果。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教学方法的创新性：评估教学方法是否具有创新性和前瞻性，能否为教学带来新的思路和启示。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教学方法的可推广性：评估教学方法是否具有可复制性和可推广性，能否为其他学科或学校所借鉴和应用。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教学方法的适应性：评估教学方法是否适应教学内容和学生特点，能否根据实际情况进行调整和改进。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教学方法的改进策略与案例</a:t>
            </a:r>
            <a:endParaRPr altLang="en-US" lang="zh-CN"/>
          </a:p>
        </p:txBody>
      </p:sp>
      <p:sp>
        <p:nvSpPr>
          <p:cNvPr id="104973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教学方法的评估：定期评估学生的学习效果，了解教学方法的有效性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持续学习：教师需要不断学习新的教学方法和技巧，以适应不断变化的教育环境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案例分享：分享一些成功的改进案例，为其他教师提供参考和借鉴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改进策略：根据评估结果，调整教学方法，提高教学效果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教学方法的创新与发展趋势</a:t>
            </a:r>
            <a:endParaRPr altLang="en-US" lang="zh-CN"/>
          </a:p>
        </p:txBody>
      </p:sp>
      <p:sp>
        <p:nvSpPr>
          <p:cNvPr id="10498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跨学科教学方法的融合：将不同学科的教学方法进行整合，形成具有跨学科特色的新型教学方法。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教学方法的持续改进：根据教学效果和学生反馈，不断调整和改进教学方法，以适应教育发展的需要。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教学方法的多样性：针对不同学科和教学目标，采用多种教学方法相结合的方式，提高教学效果。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数字化技术的应用：利用数字化技术，如在线学习平台、虚拟现实等，创新教学方式，提高学生的学习兴趣和参与度。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教师角色与能力要求</a:t>
            </a:r>
            <a:endParaRPr altLang="en-US" lang="zh-CN"/>
          </a:p>
        </p:txBody>
      </p:sp>
      <p:sp>
        <p:nvSpPr>
          <p:cNvPr id="104986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86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教师角色在跨学科学习中的转变</a:t>
            </a:r>
            <a:endParaRPr altLang="en-US" lang="zh-CN"/>
          </a:p>
        </p:txBody>
      </p:sp>
      <p:sp>
        <p:nvSpPr>
          <p:cNvPr id="10499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从传统知识传授者转变为引导者和促进者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需要具备跨学科整合能力，引导学生发现不同学科之间的联系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教师应成为学生合作学习中的组织者和指导者，促进学生在跨学科学习中进行有效的合作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教师需要不断更新自己的知识结构，以适应跨学科教学的需要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教师需要具备的能力与素质</a:t>
            </a:r>
            <a:endParaRPr altLang="en-US" lang="zh-CN"/>
          </a:p>
        </p:txBody>
      </p:sp>
      <p:sp>
        <p:nvSpPr>
          <p:cNvPr id="10499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创新教学方法：教师需要不断探索新的教学方法，以激发小学生跨学科学习的兴趣和动力。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跨学科知识储备：教师需具备广博的知识基础，理解不同学科之间的联系和交叉点。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课堂组织能力：教师需要有效地组织课堂活动，引导学生积极参与跨学科学习，培养他们的合作精神和创造力。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评价与反思能力：教师需定期对学生的学习成果进行评价，同时反思自己的教学方法和效果，以便持续改进。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教师培训与专业发展路径</a:t>
            </a:r>
            <a:endParaRPr altLang="en-US" lang="zh-CN"/>
          </a:p>
        </p:txBody>
      </p:sp>
      <p:sp>
        <p:nvSpPr>
          <p:cNvPr id="10500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培训方式：线上培训、线下实践、工作坊等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培训目标：提高教师的跨学科教学能力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培训内容：跨学科教学方法、课程整合、评价与反馈等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专业发展路径：持续学习、实践反思、合作交流等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跨学科学习的未来展望</a:t>
            </a:r>
            <a:endParaRPr altLang="en-US" lang="zh-CN"/>
          </a:p>
        </p:txBody>
      </p:sp>
      <p:sp>
        <p:nvSpPr>
          <p:cNvPr id="105008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08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技术在跨学科学习中的应用前景</a:t>
            </a:r>
            <a:endParaRPr altLang="en-US" lang="zh-CN"/>
          </a:p>
        </p:txBody>
      </p:sp>
      <p:sp>
        <p:nvSpPr>
          <p:cNvPr id="10501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人工智能：个性化推荐学习资源，提高学习效率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大数据分析：精准评估学习效果，优化教学方案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移动学习：随时随地学习，打破时空限制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虚拟现实：模拟真实场景，增强学习体验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跨学科学习对教育改革的影响与推动</a:t>
            </a:r>
            <a:endParaRPr altLang="en-US" lang="zh-CN"/>
          </a:p>
        </p:txBody>
      </p:sp>
      <p:sp>
        <p:nvSpPr>
          <p:cNvPr id="105020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促进教育公平：跨学科学习有助于整合优质教育资源，缩小城乡教育差距。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提高教育质量：跨学科学习能够培养学生的综合素质，提升教育质量。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培养创新人才：跨学科学习鼓励学生探索不同领域，激发创新思维。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推动教育改革：跨学科学习的发展将促使教育部门重新审视教育政策，推动教育改革。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跨学科学习的社会价值与意义</a:t>
            </a:r>
            <a:endParaRPr altLang="en-US" lang="zh-CN"/>
          </a:p>
        </p:txBody>
      </p:sp>
      <p:sp>
        <p:nvSpPr>
          <p:cNvPr id="10502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促进跨领域合作与交流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培养创新思维和解决问题的能力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提高综合素质和竞争力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推动社会进步和发展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2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6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6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6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6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6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6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6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6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0_6*l_h_i*1_6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6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SLIDE_ID" val="custom2023030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7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9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0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2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0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52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87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2024-01-03T12:08:02Z</dcterms:created>
  <dcterms:modified xsi:type="dcterms:W3CDTF">2024-01-03T12:08:02Z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d4addddf79894b6d9c7e17e6ccfcbf82_21</vt:lpwstr>
  </property>
</Properties>
</file>