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40" r:id="rId1"/>
    <p:sldMasterId id="2147485377" r:id="rId2"/>
  </p:sldMasterIdLst>
  <p:notesMasterIdLst>
    <p:notesMasterId r:id="rId3"/>
  </p:notesMasterIdLst>
  <p:sldIdLst>
    <p:sldId id="1048" r:id="rId4"/>
    <p:sldId id="1052" r:id="rId5"/>
    <p:sldId id="1055" r:id="rId6"/>
    <p:sldId id="1058" r:id="rId7"/>
    <p:sldId id="1061" r:id="rId8"/>
    <p:sldId id="1064" r:id="rId9"/>
    <p:sldId id="1067" r:id="rId10"/>
    <p:sldId id="1070" r:id="rId11"/>
    <p:sldId id="1073" r:id="rId12"/>
    <p:sldId id="1076" r:id="rId13"/>
    <p:sldId id="1079" r:id="rId14"/>
    <p:sldId id="1082" r:id="rId15"/>
    <p:sldId id="1085" r:id="rId16"/>
    <p:sldId id="1088" r:id="rId17"/>
    <p:sldId id="1091" r:id="rId18"/>
    <p:sldId id="1094" r:id="rId19"/>
    <p:sldId id="1097" r:id="rId20"/>
    <p:sldId id="1100" r:id="rId21"/>
    <p:sldId id="1103" r:id="rId22"/>
    <p:sldId id="1106" r:id="rId23"/>
    <p:sldId id="1109" r:id="rId24"/>
    <p:sldId id="1112" r:id="rId25"/>
    <p:sldId id="1115" r:id="rId26"/>
    <p:sldId id="1118" r:id="rId27"/>
    <p:sldId id="1121" r:id="rId28"/>
    <p:sldId id="1124" r:id="rId29"/>
    <p:sldId id="1127" r:id="rId30"/>
    <p:sldId id="1130" r:id="rId31"/>
    <p:sldId id="1133" r:id="rId32"/>
    <p:sldId id="1136" r:id="rId33"/>
    <p:sldId id="1139" r:id="rId34"/>
    <p:sldId id="1142" r:id="rId35"/>
    <p:sldId id="114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41" r:id="rId1"/>
    <p:sldLayoutId id="2147485342" r:id="rId2"/>
    <p:sldLayoutId id="2147485343" r:id="rId3"/>
    <p:sldLayoutId id="2147485344" r:id="rId4"/>
    <p:sldLayoutId id="2147485345" r:id="rId5"/>
    <p:sldLayoutId id="2147485346" r:id="rId6"/>
    <p:sldLayoutId id="2147485347" r:id="rId7"/>
    <p:sldLayoutId id="2147485348" r:id="rId8"/>
    <p:sldLayoutId id="2147485349" r:id="rId9"/>
    <p:sldLayoutId id="2147485350" r:id="rId10"/>
    <p:sldLayoutId id="21474853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378" r:id="rId1"/>
    <p:sldLayoutId id="2147485379" r:id="rId2"/>
    <p:sldLayoutId id="2147485380" r:id="rId3"/>
    <p:sldLayoutId id="2147485381" r:id="rId4"/>
    <p:sldLayoutId id="2147485382" r:id="rId5"/>
    <p:sldLayoutId id="2147485383" r:id="rId6"/>
    <p:sldLayoutId id="2147485384" r:id="rId7"/>
    <p:sldLayoutId id="2147485385" r:id="rId8"/>
    <p:sldLayoutId id="2147485386" r:id="rId9"/>
    <p:sldLayoutId id="2147485387" r:id="rId10"/>
    <p:sldLayoutId id="214748538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Relationship Id="rId9" Type="http://schemas.openxmlformats.org/officeDocument/2006/relationships/tags" Target="../tags/tag414.xml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tags" Target="../tags/tag422.xml"/><Relationship Id="rId18" Type="http://schemas.openxmlformats.org/officeDocument/2006/relationships/tags" Target="../tags/tag423.xml"/><Relationship Id="rId19" Type="http://schemas.openxmlformats.org/officeDocument/2006/relationships/tags" Target="../tags/tag424.xml"/><Relationship Id="rId20" Type="http://schemas.openxmlformats.org/officeDocument/2006/relationships/tags" Target="../tags/tag425.xml"/><Relationship Id="rId21" Type="http://schemas.openxmlformats.org/officeDocument/2006/relationships/tags" Target="../tags/tag426.xml"/><Relationship Id="rId22" Type="http://schemas.openxmlformats.org/officeDocument/2006/relationships/tags" Target="../tags/tag427.xml"/><Relationship Id="rId23" Type="http://schemas.openxmlformats.org/officeDocument/2006/relationships/tags" Target="../tags/tag428.xml"/><Relationship Id="rId24" Type="http://schemas.openxmlformats.org/officeDocument/2006/relationships/tags" Target="../tags/tag429.xml"/><Relationship Id="rId25" Type="http://schemas.openxmlformats.org/officeDocument/2006/relationships/tags" Target="../tags/tag430.xml"/><Relationship Id="rId26" Type="http://schemas.openxmlformats.org/officeDocument/2006/relationships/tags" Target="../tags/tag431.xml"/><Relationship Id="rId27" Type="http://schemas.openxmlformats.org/officeDocument/2006/relationships/tags" Target="../tags/tag432.xml"/><Relationship Id="rId28" Type="http://schemas.openxmlformats.org/officeDocument/2006/relationships/tags" Target="../tags/tag433.xml"/><Relationship Id="rId29" Type="http://schemas.openxmlformats.org/officeDocument/2006/relationships/tags" Target="../tags/tag434.xml"/><Relationship Id="rId30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智能家居行业市场分析及投资前景预测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智能家居行业概述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智能家居市场现状分析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智能家居投资前景预测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智能家居行业政策与法规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智能家居企业案例分析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智能家居未来发展趋势与展望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1755303" y="156279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1759184" y="156279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圆角矩形 29"/>
          <p:cNvSpPr/>
          <p:nvPr>
            <p:custDataLst>
              <p:tags r:id="rId3"/>
            </p:custDataLst>
          </p:nvPr>
        </p:nvSpPr>
        <p:spPr>
          <a:xfrm>
            <a:off x="6418775" y="156279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文本框 31"/>
          <p:cNvSpPr txBox="1"/>
          <p:nvPr>
            <p:custDataLst>
              <p:tags r:id="rId4"/>
            </p:custDataLst>
          </p:nvPr>
        </p:nvSpPr>
        <p:spPr>
          <a:xfrm>
            <a:off x="2058655" y="217466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智能家居的定义：指通过智能化技术实现家庭环境、设备、安全等方面的自动化和智能化，提升生活便利性和舒适度的系统。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6423303" y="156279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6723421" y="217402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智能家居的分类：根据功能和应用场景，智能家居可以分为智能照明、智能安防、智能环境、智能家电等多个领域。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全球智能家居市场规模持续增长，预计未来几年将保持两位数增长。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中国智能家居市场规模已超过千亿，成为全球最大的智能家居市场之一。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随着5G、物联网等技术的普及，智能家居行业将迎来更加广阔的发展空间。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未来几年，智能家居行业将呈现多元化、个性化的发展趋势，满足不同消费者的需求。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49104" name="矩形 38"/>
          <p:cNvSpPr/>
          <p:nvPr>
            <p:custDataLst>
              <p:tags r:id="rId1"/>
            </p:custDataLst>
          </p:nvPr>
        </p:nvSpPr>
        <p:spPr>
          <a:xfrm rot="204112">
            <a:off x="1573665" y="156279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39"/>
          <p:cNvSpPr/>
          <p:nvPr>
            <p:custDataLst>
              <p:tags r:id="rId2"/>
            </p:custDataLst>
          </p:nvPr>
        </p:nvSpPr>
        <p:spPr>
          <a:xfrm>
            <a:off x="1578344" y="156345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TextBox 2"/>
          <p:cNvSpPr txBox="1"/>
          <p:nvPr>
            <p:custDataLst>
              <p:tags r:id="rId3"/>
            </p:custDataLst>
          </p:nvPr>
        </p:nvSpPr>
        <p:spPr>
          <a:xfrm>
            <a:off x="1812962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智能家居设备制造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10" name="矩形 100"/>
          <p:cNvSpPr/>
          <p:nvPr>
            <p:custDataLst>
              <p:tags r:id="rId4"/>
            </p:custDataLst>
          </p:nvPr>
        </p:nvSpPr>
        <p:spPr>
          <a:xfrm rot="204112">
            <a:off x="6650368" y="156279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矩形 101"/>
          <p:cNvSpPr/>
          <p:nvPr>
            <p:custDataLst>
              <p:tags r:id="rId5"/>
            </p:custDataLst>
          </p:nvPr>
        </p:nvSpPr>
        <p:spPr>
          <a:xfrm>
            <a:off x="6655715" y="156345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TextBox 2"/>
          <p:cNvSpPr txBox="1"/>
          <p:nvPr>
            <p:custDataLst>
              <p:tags r:id="rId6"/>
            </p:custDataLst>
          </p:nvPr>
        </p:nvSpPr>
        <p:spPr>
          <a:xfrm>
            <a:off x="6891001" y="172856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智能家居系统集成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16" name="矩形 122"/>
          <p:cNvSpPr/>
          <p:nvPr>
            <p:custDataLst>
              <p:tags r:id="rId7"/>
            </p:custDataLst>
          </p:nvPr>
        </p:nvSpPr>
        <p:spPr>
          <a:xfrm rot="204112">
            <a:off x="1573665" y="420775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矩形 123"/>
          <p:cNvSpPr/>
          <p:nvPr>
            <p:custDataLst>
              <p:tags r:id="rId8"/>
            </p:custDataLst>
          </p:nvPr>
        </p:nvSpPr>
        <p:spPr>
          <a:xfrm>
            <a:off x="1578344" y="420842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TextBox 2"/>
          <p:cNvSpPr txBox="1"/>
          <p:nvPr>
            <p:custDataLst>
              <p:tags r:id="rId9"/>
            </p:custDataLst>
          </p:nvPr>
        </p:nvSpPr>
        <p:spPr>
          <a:xfrm>
            <a:off x="1812293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智能家居平台运营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22" name="矩形 89"/>
          <p:cNvSpPr/>
          <p:nvPr>
            <p:custDataLst>
              <p:tags r:id="rId10"/>
            </p:custDataLst>
          </p:nvPr>
        </p:nvSpPr>
        <p:spPr>
          <a:xfrm rot="204112">
            <a:off x="6650368" y="420775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矩形 90"/>
          <p:cNvSpPr/>
          <p:nvPr>
            <p:custDataLst>
              <p:tags r:id="rId11"/>
            </p:custDataLst>
          </p:nvPr>
        </p:nvSpPr>
        <p:spPr>
          <a:xfrm>
            <a:off x="6655715" y="420842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TextBox 2"/>
          <p:cNvSpPr txBox="1"/>
          <p:nvPr>
            <p:custDataLst>
              <p:tags r:id="rId12"/>
            </p:custDataLst>
          </p:nvPr>
        </p:nvSpPr>
        <p:spPr>
          <a:xfrm>
            <a:off x="6889664" y="437352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智能家居服务提供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智能化程度不断提高，产品功能丰富多样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跨界合作成为趋势，产业链整合加速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用户体验成为竞争重点，个性化定制需求增长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政策支持力度加大，市场规模持续扩大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智能家居市场现状分析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30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智能家居产品种类丰富，满足不同消费者需求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消费者对智能家居的需求持续增长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消费者对智能家居的认知程度逐渐提高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智能家居市场存在较大的增长空间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370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智能家居企业间合作与兼并重组成为常态，加速行业整合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智能家居行业技术门槛较高，技术创新成为竞争关键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智能家居行业市场参与者众多，竞争激烈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行业内主要企业市场份额占比高，但市场集中度逐渐提高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产品创新与技术发展</a:t>
            </a:r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智能家居产品不断推陈出新，满足消费者多样化需求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技术进步推动智能家居行业快速发展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跨界合作成为智能家居行业创新的重要途径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产品创新与技术发展是智能家居市场竞争的关键因素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行业痛点与挑战</a:t>
            </a:r>
            <a:endParaRPr altLang="en-US" lang="zh-CN"/>
          </a:p>
        </p:txBody>
      </p:sp>
      <p:sp>
        <p:nvSpPr>
          <p:cNvPr id="104951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不同品牌和设备之间的兼容性问题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安全和隐私保护的隐患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高昂的设备和安装成本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用户教育和培训的挑战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64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政策环境：政府对智能家居行业的支持政策及法规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经济环境：智能家居行业的发展与经济增长的关联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社会环境：消费者对智能家居的需求和接受程度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技术环境：智能家居技术的创新和成熟度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投资机会与风险</a:t>
            </a:r>
            <a:endParaRPr altLang="en-US" lang="zh-CN"/>
          </a:p>
        </p:txBody>
      </p:sp>
      <p:sp>
        <p:nvSpPr>
          <p:cNvPr id="104969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投资机会：随着智能家居市场的不断扩大，投资者可以关注具有创新技术和良好市场前景的企业。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风险：智能家居市场竞争激烈，技术更新换代快，投资者需要关注企业的技术实力和市场竞争力。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建议：投资者需要深入了解行业趋势、市场需求和竞争格局，选择具有潜力和优势的企业进行投资。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前景展望：随着智能家居技术的不断发展和普及，未来市场潜力巨大，投资者可以关注长期投资价值。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未来市场潜力与增长点</a:t>
            </a:r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智能家居行业将迎来爆发式增长，市场规模不断扩大。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随着5G、物联网等技术的普及，智能家居将更加智能化、便捷化。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消费者对智能家居的需求日益增长，尤其在年轻人中更受欢迎。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政策支持力度加大，智能家居行业将迎来更多发展机遇。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82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小米智能家居：凭借高性价比和丰富的产品线，成为市场领导者。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华为全屋智能：凭借强大的品牌影响力和技术创新，成为智能家居行业的黑马。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欧派智能家居：以定制化、整体化的解决方案为核心竞争力，获得消费者青睐。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美的智能家居：凭借在传统家电领域的品牌优势和渠道优势，成功转型为智能家居企业。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智能家居行业政策与法规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国家政策与法规</a:t>
            </a:r>
            <a:endParaRPr altLang="en-US" lang="zh-CN"/>
          </a:p>
        </p:txBody>
      </p:sp>
      <p:sp>
        <p:nvSpPr>
          <p:cNvPr id="10499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国家出台相关政策，支持智能家居行业的发展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制定了一系列法规，规范智能家居行业的市场秩序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政策与法规的实施，为智能家居行业的发展提供了有力保障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未来政策与法规将继续完善，为智能家居行业的发展创造更加良好的环境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地方政策与支持措施</a:t>
            </a:r>
            <a:endParaRPr altLang="en-US" lang="zh-CN"/>
          </a:p>
        </p:txBody>
      </p:sp>
      <p:sp>
        <p:nvSpPr>
          <p:cNvPr id="105002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地方政府对智能家居行业的税收优惠政策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地方政府对智能家居行业的科技创新支持政策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地方政府出台相关政策，支持智能家居行业的发展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各地政府对智能家居行业的财政支持措施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行业标准与认证体系</a:t>
            </a:r>
            <a:endParaRPr altLang="en-US" lang="zh-CN"/>
          </a:p>
        </p:txBody>
      </p:sp>
      <p:sp>
        <p:nvSpPr>
          <p:cNvPr id="105009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智能家居行业标准：制定统一的行业规范，确保产品质量和安全性。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认证体系：对智能家居产品进行认证，确保符合相关标准和规定，提高市场竞争力。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政策支持：政府出台相关政策，鼓励智能家居行业的发展和技术创新。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法规监管：制定严格的法规和监管措施，确保行业的健康发展。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501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智能家居行业国际标准制定与推广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国际技术交流与合作项目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跨国企业在智能家居行业的合作与竞争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国际间政策法规的协调与对接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智能家居企业案例分析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优秀企业介绍</a:t>
            </a:r>
            <a:endParaRPr altLang="en-US" lang="zh-CN"/>
          </a:p>
        </p:txBody>
      </p:sp>
      <p:sp>
        <p:nvSpPr>
          <p:cNvPr id="105031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华为：凭借技术优势和品牌影响力，积极布局智能家居市场，推出多款智能家居产品。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小米：凭借智能家居生态链和互联网营销，成为智能家居行业的领军企业。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美的：传统家电企业向智能家居转型的代表，通过技术创新和合作，推出多款智能家电产品。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欧瑞博：专注于智能家居技术创新和产品研发，推出多款具有竞争力的智能家居产品。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企业核心竞争力分析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技术创新能力：智能家居企业应具备自主研发和创新能力，不断推出新产品和解决方案。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渠道覆盖能力：企业应具备广泛的销售渠道和合作伙伴网络，能够快速占领市场。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定制化服务能力：智能家居企业应提供个性化的定制服务，满足不同客户的需求。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品牌影响力：企业应注重品牌建设和市场推广，提高品牌知名度和美誉度。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企业发展战略与规划</a:t>
            </a:r>
            <a:endParaRPr altLang="en-US" lang="zh-CN"/>
          </a:p>
        </p:txBody>
      </p:sp>
      <p:sp>
        <p:nvSpPr>
          <p:cNvPr id="105046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96643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6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305046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6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05300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7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413957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7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522804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7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14211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76" name="正文"/>
          <p:cNvSpPr txBox="1"/>
          <p:nvPr>
            <p:custDataLst>
              <p:tags r:id="rId7"/>
            </p:custDataLst>
          </p:nvPr>
        </p:nvSpPr>
        <p:spPr>
          <a:xfrm>
            <a:off x="2883142" y="187816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智能家居企业案例分析：介绍智能家居行业的领军企业，如小米、海尔等，分析其发展战略和规划，包括市场定位、产品线布局、技术创新等方面。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78" name="正文"/>
          <p:cNvSpPr txBox="1"/>
          <p:nvPr>
            <p:custDataLst>
              <p:tags r:id="rId8"/>
            </p:custDataLst>
          </p:nvPr>
        </p:nvSpPr>
        <p:spPr>
          <a:xfrm>
            <a:off x="2883142" y="297489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战略合作与联盟：分析智能家居企业如何通过与其他企业的战略合作与联盟，共同开拓市场、提升技术水平、降低成本等。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80" name="正文"/>
          <p:cNvSpPr txBox="1"/>
          <p:nvPr>
            <p:custDataLst>
              <p:tags r:id="rId9"/>
            </p:custDataLst>
          </p:nvPr>
        </p:nvSpPr>
        <p:spPr>
          <a:xfrm>
            <a:off x="2883142" y="407162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投资与融资：探讨智能家居企业的投资与融资策略，如何吸引风险投资、私募股权等资金支持，以及如何通过上市、兼并收购等方式实现资本扩张。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82" name="正文"/>
          <p:cNvSpPr txBox="1"/>
          <p:nvPr>
            <p:custDataLst>
              <p:tags r:id="rId10"/>
            </p:custDataLst>
          </p:nvPr>
        </p:nvSpPr>
        <p:spPr>
          <a:xfrm>
            <a:off x="2883142" y="516835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品牌建设与市场营销：分析智能家居企业如何通过品牌建设和市场营销策略，提升品牌知名度和市场份额，包括品牌定位、产品定价、渠道建设、促销活动等方面。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8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4755" y="194357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企业成功经验分享</a:t>
            </a:r>
            <a:endParaRPr altLang="en-US" lang="zh-CN"/>
          </a:p>
        </p:txBody>
      </p:sp>
      <p:sp>
        <p:nvSpPr>
          <p:cNvPr id="1050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4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小米智能家居：以用户需求为导向，打造高性价比产品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0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2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华为智能家居：注重技术创新，提供全场景智能解决方案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46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美的智能家居：以智能化生产为核心，实现产品快速迭代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8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52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4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欧瑞博智能家居：聚焦高端市场，提供个性化定制服务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5066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7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物联网技术：实现家居设备间的互联互通，提高家居生活的便利性和舒适度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人工智能技术：提高智能家居的智能化程度，提供更便捷、个性化的服务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7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大数据分析技术：对用户行为和需求进行深度挖掘，优化智能家居产品和服务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8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5G通信技术：提升智能家居的响应速度和数据传输效率，为远程控制和智能安防提供更好的支持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跨界融合拓展应用场景</a:t>
            </a:r>
            <a:endParaRPr altLang="en-US" lang="zh-CN"/>
          </a:p>
        </p:txBody>
      </p:sp>
      <p:sp>
        <p:nvSpPr>
          <p:cNvPr id="1050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3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智能家居与物联网的结合，实现设备间的互联互通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3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跨界合作推动创新，不同领域的企业共同开发智能家居产品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4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拓展应用场景，从家庭到商业、公共设施等领域，满足更广泛的需求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4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未来发展趋势是跨界融合，形成完整的智能生态系统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绿色环保理念引领市场潮流</a:t>
            </a:r>
            <a:endParaRPr altLang="en-US" lang="zh-CN"/>
          </a:p>
        </p:txBody>
      </p:sp>
      <p:sp>
        <p:nvSpPr>
          <p:cNvPr id="10507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0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智能家居行业将更加注重节能减排和环保材料的使用，以降低能源消耗和减少对环境的负面影响。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0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随着消费者对健康生活方式的关注度不断提高，智能家居产品将更加注重空气质量监测、净化等功能，以满足消费者对健康生活的需求。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1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智能家居行业将进一步推广可再生能源的应用，如太阳能、风能等，以提高能源利用效率和减少对化石能源的依赖。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1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1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2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智能家居行业将加强与其他行业的合作，如与房地产、建筑等行业的合作，共同推动智能家居技术的发展和应用。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智能家居生态圈建设</a:t>
            </a:r>
            <a:endParaRPr altLang="en-US" lang="zh-CN"/>
          </a:p>
        </p:txBody>
      </p:sp>
      <p:sp>
        <p:nvSpPr>
          <p:cNvPr id="105086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7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7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8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8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8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8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8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9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9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9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0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智能家居生态圈的定义和构成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智能家居生态圈的发展趋势和展望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生态圈的互利共生关系和协同效应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生态圈内各参与方的角色和定位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9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7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2024-01-03T09:25:38Z</dcterms:created>
  <dcterms:modified xsi:type="dcterms:W3CDTF">2024-01-03T09:25:38Z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0704ff2c542648e8abd51e278c2e547f_21</vt:lpwstr>
  </property>
</Properties>
</file>