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416" r:id="rId1"/>
    <p:sldMasterId id="2147490453" r:id="rId2"/>
  </p:sldMasterIdLst>
  <p:notesMasterIdLst>
    <p:notesMasterId r:id="rId3"/>
  </p:notesMasterIdLst>
  <p:sldIdLst>
    <p:sldId id="3418" r:id="rId4"/>
    <p:sldId id="3423" r:id="rId5"/>
    <p:sldId id="3427" r:id="rId6"/>
    <p:sldId id="3430" r:id="rId7"/>
    <p:sldId id="3433" r:id="rId8"/>
    <p:sldId id="3436" r:id="rId9"/>
    <p:sldId id="3439" r:id="rId10"/>
    <p:sldId id="3442" r:id="rId11"/>
    <p:sldId id="3445" r:id="rId12"/>
    <p:sldId id="3448" r:id="rId13"/>
    <p:sldId id="3451" r:id="rId14"/>
    <p:sldId id="3454" r:id="rId15"/>
    <p:sldId id="3457" r:id="rId16"/>
    <p:sldId id="3460" r:id="rId17"/>
    <p:sldId id="3463" r:id="rId18"/>
    <p:sldId id="3466" r:id="rId19"/>
    <p:sldId id="3469" r:id="rId20"/>
    <p:sldId id="3472" r:id="rId21"/>
    <p:sldId id="3475" r:id="rId22"/>
    <p:sldId id="3478" r:id="rId23"/>
    <p:sldId id="3481" r:id="rId24"/>
    <p:sldId id="3484" r:id="rId25"/>
    <p:sldId id="3487" r:id="rId26"/>
    <p:sldId id="3490" r:id="rId27"/>
    <p:sldId id="3493" r:id="rId28"/>
    <p:sldId id="3496" r:id="rId29"/>
    <p:sldId id="3499" r:id="rId30"/>
    <p:sldId id="3502"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06" name="幻灯片图像占位符 1"/>
          <p:cNvSpPr>
            <a:spLocks noChangeAspect="1" noRot="1" noGrp="1"/>
          </p:cNvSpPr>
          <p:nvPr>
            <p:ph type="sldImg"/>
          </p:nvPr>
        </p:nvSpPr>
        <p:spPr/>
      </p:sp>
      <p:sp>
        <p:nvSpPr>
          <p:cNvPr id="1048708" name="备注占位符 2"/>
          <p:cNvSpPr>
            <a:spLocks noGrp="1"/>
          </p:cNvSpPr>
          <p:nvPr>
            <p:ph type="body" idx="1"/>
          </p:nvPr>
        </p:nvSpPr>
        <p:spPr/>
        <p:txBody>
          <a:bodyPr/>
          <a:p>
            <a:endParaRPr altLang="en-US" dirty="0" lang="zh-CN"/>
          </a:p>
        </p:txBody>
      </p:sp>
      <p:sp>
        <p:nvSpPr>
          <p:cNvPr id="104871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417" r:id="rId1"/>
    <p:sldLayoutId id="2147490418" r:id="rId2"/>
    <p:sldLayoutId id="2147490419" r:id="rId3"/>
    <p:sldLayoutId id="2147490420" r:id="rId4"/>
    <p:sldLayoutId id="2147490421" r:id="rId5"/>
    <p:sldLayoutId id="2147490422" r:id="rId6"/>
    <p:sldLayoutId id="2147490423" r:id="rId7"/>
    <p:sldLayoutId id="2147490424" r:id="rId8"/>
    <p:sldLayoutId id="2147490425" r:id="rId9"/>
    <p:sldLayoutId id="2147490426" r:id="rId10"/>
    <p:sldLayoutId id="214749042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0454" r:id="rId1"/>
    <p:sldLayoutId id="2147490455" r:id="rId2"/>
    <p:sldLayoutId id="2147490456" r:id="rId3"/>
    <p:sldLayoutId id="2147490457" r:id="rId4"/>
    <p:sldLayoutId id="2147490458" r:id="rId5"/>
    <p:sldLayoutId id="2147490459" r:id="rId6"/>
    <p:sldLayoutId id="2147490460" r:id="rId7"/>
    <p:sldLayoutId id="2147490461" r:id="rId8"/>
    <p:sldLayoutId id="2147490462" r:id="rId9"/>
    <p:sldLayoutId id="2147490463" r:id="rId10"/>
    <p:sldLayoutId id="2147490464"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slideLayout" Target="../slideLayouts/slideLayout14.xml"/><Relationship Id="rId2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4.xml"/><Relationship Id="rId2" Type="http://schemas.openxmlformats.org/officeDocument/2006/relationships/tags" Target="../tags/tag725.xml"/><Relationship Id="rId3" Type="http://schemas.openxmlformats.org/officeDocument/2006/relationships/tags" Target="../tags/tag72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27.xml"/><Relationship Id="rId2" Type="http://schemas.openxmlformats.org/officeDocument/2006/relationships/tags" Target="../tags/tag728.xml"/><Relationship Id="rId3" Type="http://schemas.openxmlformats.org/officeDocument/2006/relationships/tags" Target="../tags/tag729.xml"/><Relationship Id="rId4" Type="http://schemas.openxmlformats.org/officeDocument/2006/relationships/tags" Target="../tags/tag730.xml"/><Relationship Id="rId5" Type="http://schemas.openxmlformats.org/officeDocument/2006/relationships/tags" Target="../tags/tag731.xml"/><Relationship Id="rId6" Type="http://schemas.openxmlformats.org/officeDocument/2006/relationships/tags" Target="../tags/tag732.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33.xml"/><Relationship Id="rId2" Type="http://schemas.openxmlformats.org/officeDocument/2006/relationships/tags" Target="../tags/tag734.xml"/><Relationship Id="rId3" Type="http://schemas.openxmlformats.org/officeDocument/2006/relationships/tags" Target="../tags/tag735.xml"/><Relationship Id="rId4" Type="http://schemas.openxmlformats.org/officeDocument/2006/relationships/tags" Target="../tags/tag736.xml"/><Relationship Id="rId5" Type="http://schemas.openxmlformats.org/officeDocument/2006/relationships/tags" Target="../tags/tag737.xml"/><Relationship Id="rId6" Type="http://schemas.openxmlformats.org/officeDocument/2006/relationships/tags" Target="../tags/tag738.xml"/><Relationship Id="rId7" Type="http://schemas.openxmlformats.org/officeDocument/2006/relationships/tags" Target="../tags/tag739.xml"/><Relationship Id="rId8" Type="http://schemas.openxmlformats.org/officeDocument/2006/relationships/tags" Target="../tags/tag740.xml"/><Relationship Id="rId9" Type="http://schemas.openxmlformats.org/officeDocument/2006/relationships/tags" Target="../tags/tag741.xml"/><Relationship Id="rId10" Type="http://schemas.openxmlformats.org/officeDocument/2006/relationships/tags" Target="../tags/tag742.xml"/><Relationship Id="rId11" Type="http://schemas.openxmlformats.org/officeDocument/2006/relationships/tags" Target="../tags/tag743.xml"/><Relationship Id="rId12" Type="http://schemas.openxmlformats.org/officeDocument/2006/relationships/tags" Target="../tags/tag744.xml"/><Relationship Id="rId13" Type="http://schemas.openxmlformats.org/officeDocument/2006/relationships/tags" Target="../tags/tag745.xml"/><Relationship Id="rId14" Type="http://schemas.openxmlformats.org/officeDocument/2006/relationships/tags" Target="../tags/tag746.xml"/><Relationship Id="rId15" Type="http://schemas.openxmlformats.org/officeDocument/2006/relationships/tags" Target="../tags/tag747.xml"/><Relationship Id="rId16" Type="http://schemas.openxmlformats.org/officeDocument/2006/relationships/tags" Target="../tags/tag748.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9.xml"/><Relationship Id="rId2" Type="http://schemas.openxmlformats.org/officeDocument/2006/relationships/tags" Target="../tags/tag750.xml"/><Relationship Id="rId3" Type="http://schemas.openxmlformats.org/officeDocument/2006/relationships/tags" Target="../tags/tag751.xml"/><Relationship Id="rId4" Type="http://schemas.openxmlformats.org/officeDocument/2006/relationships/tags" Target="../tags/tag752.xml"/><Relationship Id="rId5" Type="http://schemas.openxmlformats.org/officeDocument/2006/relationships/tags" Target="../tags/tag753.xml"/><Relationship Id="rId6" Type="http://schemas.openxmlformats.org/officeDocument/2006/relationships/tags" Target="../tags/tag754.xml"/><Relationship Id="rId7" Type="http://schemas.openxmlformats.org/officeDocument/2006/relationships/tags" Target="../tags/tag755.xml"/><Relationship Id="rId8" Type="http://schemas.openxmlformats.org/officeDocument/2006/relationships/tags" Target="../tags/tag756.xml"/><Relationship Id="rId9" Type="http://schemas.openxmlformats.org/officeDocument/2006/relationships/tags" Target="../tags/tag757.xml"/><Relationship Id="rId10" Type="http://schemas.openxmlformats.org/officeDocument/2006/relationships/tags" Target="../tags/tag758.xml"/><Relationship Id="rId11" Type="http://schemas.openxmlformats.org/officeDocument/2006/relationships/tags" Target="../tags/tag759.xml"/><Relationship Id="rId12" Type="http://schemas.openxmlformats.org/officeDocument/2006/relationships/tags" Target="../tags/tag76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61.xml"/><Relationship Id="rId2" Type="http://schemas.openxmlformats.org/officeDocument/2006/relationships/tags" Target="../tags/tag762.xml"/><Relationship Id="rId3" Type="http://schemas.openxmlformats.org/officeDocument/2006/relationships/tags" Target="../tags/tag763.xml"/><Relationship Id="rId4" Type="http://schemas.openxmlformats.org/officeDocument/2006/relationships/tags" Target="../tags/tag764.xml"/><Relationship Id="rId5" Type="http://schemas.openxmlformats.org/officeDocument/2006/relationships/tags" Target="../tags/tag765.xml"/><Relationship Id="rId6" Type="http://schemas.openxmlformats.org/officeDocument/2006/relationships/tags" Target="../tags/tag766.xml"/><Relationship Id="rId7" Type="http://schemas.openxmlformats.org/officeDocument/2006/relationships/tags" Target="../tags/tag767.xml"/><Relationship Id="rId8" Type="http://schemas.openxmlformats.org/officeDocument/2006/relationships/tags" Target="../tags/tag768.xml"/><Relationship Id="rId9" Type="http://schemas.openxmlformats.org/officeDocument/2006/relationships/tags" Target="../tags/tag769.xml"/><Relationship Id="rId10" Type="http://schemas.openxmlformats.org/officeDocument/2006/relationships/tags" Target="../tags/tag770.xml"/><Relationship Id="rId11" Type="http://schemas.openxmlformats.org/officeDocument/2006/relationships/tags" Target="../tags/tag771.xml"/><Relationship Id="rId12" Type="http://schemas.openxmlformats.org/officeDocument/2006/relationships/tags" Target="../tags/tag772.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73.xml"/><Relationship Id="rId2" Type="http://schemas.openxmlformats.org/officeDocument/2006/relationships/tags" Target="../tags/tag774.xml"/><Relationship Id="rId3" Type="http://schemas.openxmlformats.org/officeDocument/2006/relationships/tags" Target="../tags/tag775.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76.xml"/><Relationship Id="rId2" Type="http://schemas.openxmlformats.org/officeDocument/2006/relationships/tags" Target="../tags/tag777.xml"/><Relationship Id="rId3" Type="http://schemas.openxmlformats.org/officeDocument/2006/relationships/tags" Target="../tags/tag778.xml"/><Relationship Id="rId4" Type="http://schemas.openxmlformats.org/officeDocument/2006/relationships/tags" Target="../tags/tag779.xml"/><Relationship Id="rId5" Type="http://schemas.openxmlformats.org/officeDocument/2006/relationships/tags" Target="../tags/tag780.xml"/><Relationship Id="rId6" Type="http://schemas.openxmlformats.org/officeDocument/2006/relationships/tags" Target="../tags/tag781.xml"/><Relationship Id="rId7" Type="http://schemas.openxmlformats.org/officeDocument/2006/relationships/tags" Target="../tags/tag782.xml"/><Relationship Id="rId8" Type="http://schemas.openxmlformats.org/officeDocument/2006/relationships/tags" Target="../tags/tag783.xml"/><Relationship Id="rId9" Type="http://schemas.openxmlformats.org/officeDocument/2006/relationships/tags" Target="../tags/tag784.xml"/><Relationship Id="rId10" Type="http://schemas.openxmlformats.org/officeDocument/2006/relationships/tags" Target="../tags/tag785.xml"/><Relationship Id="rId11" Type="http://schemas.openxmlformats.org/officeDocument/2006/relationships/tags" Target="../tags/tag786.xml"/><Relationship Id="rId12" Type="http://schemas.openxmlformats.org/officeDocument/2006/relationships/tags" Target="../tags/tag78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88.xml"/><Relationship Id="rId2" Type="http://schemas.openxmlformats.org/officeDocument/2006/relationships/tags" Target="../tags/tag789.xml"/><Relationship Id="rId3" Type="http://schemas.openxmlformats.org/officeDocument/2006/relationships/tags" Target="../tags/tag790.xml"/><Relationship Id="rId4" Type="http://schemas.openxmlformats.org/officeDocument/2006/relationships/tags" Target="../tags/tag791.xml"/><Relationship Id="rId5" Type="http://schemas.openxmlformats.org/officeDocument/2006/relationships/tags" Target="../tags/tag792.xml"/><Relationship Id="rId6" Type="http://schemas.openxmlformats.org/officeDocument/2006/relationships/tags" Target="../tags/tag793.xml"/><Relationship Id="rId7" Type="http://schemas.openxmlformats.org/officeDocument/2006/relationships/tags" Target="../tags/tag794.xml"/><Relationship Id="rId8" Type="http://schemas.openxmlformats.org/officeDocument/2006/relationships/tags" Target="../tags/tag795.xml"/><Relationship Id="rId9" Type="http://schemas.openxmlformats.org/officeDocument/2006/relationships/tags" Target="../tags/tag796.xml"/><Relationship Id="rId10" Type="http://schemas.openxmlformats.org/officeDocument/2006/relationships/tags" Target="../tags/tag797.xml"/><Relationship Id="rId11" Type="http://schemas.openxmlformats.org/officeDocument/2006/relationships/tags" Target="../tags/tag798.xml"/><Relationship Id="rId12" Type="http://schemas.openxmlformats.org/officeDocument/2006/relationships/tags" Target="../tags/tag799.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00.xml"/><Relationship Id="rId2" Type="http://schemas.openxmlformats.org/officeDocument/2006/relationships/tags" Target="../tags/tag801.xml"/><Relationship Id="rId3" Type="http://schemas.openxmlformats.org/officeDocument/2006/relationships/tags" Target="../tags/tag802.xml"/><Relationship Id="rId4" Type="http://schemas.openxmlformats.org/officeDocument/2006/relationships/tags" Target="../tags/tag803.xml"/><Relationship Id="rId5" Type="http://schemas.openxmlformats.org/officeDocument/2006/relationships/tags" Target="../tags/tag804.xml"/><Relationship Id="rId6" Type="http://schemas.openxmlformats.org/officeDocument/2006/relationships/tags" Target="../tags/tag805.xml"/><Relationship Id="rId7" Type="http://schemas.openxmlformats.org/officeDocument/2006/relationships/tags" Target="../tags/tag806.xml"/><Relationship Id="rId8" Type="http://schemas.openxmlformats.org/officeDocument/2006/relationships/tags" Target="../tags/tag807.xml"/><Relationship Id="rId9" Type="http://schemas.openxmlformats.org/officeDocument/2006/relationships/tags" Target="../tags/tag808.xml"/><Relationship Id="rId10" Type="http://schemas.openxmlformats.org/officeDocument/2006/relationships/tags" Target="../tags/tag809.xml"/><Relationship Id="rId11" Type="http://schemas.openxmlformats.org/officeDocument/2006/relationships/tags" Target="../tags/tag810.xml"/><Relationship Id="rId12" Type="http://schemas.openxmlformats.org/officeDocument/2006/relationships/tags" Target="../tags/tag81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12.xml"/><Relationship Id="rId2" Type="http://schemas.openxmlformats.org/officeDocument/2006/relationships/tags" Target="../tags/tag813.xml"/><Relationship Id="rId3" Type="http://schemas.openxmlformats.org/officeDocument/2006/relationships/tags" Target="../tags/tag814.xml"/><Relationship Id="rId4" Type="http://schemas.openxmlformats.org/officeDocument/2006/relationships/tags" Target="../tags/tag815.xml"/><Relationship Id="rId5" Type="http://schemas.openxmlformats.org/officeDocument/2006/relationships/tags" Target="../tags/tag816.xml"/><Relationship Id="rId6" Type="http://schemas.openxmlformats.org/officeDocument/2006/relationships/tags" Target="../tags/tag817.xml"/><Relationship Id="rId7" Type="http://schemas.openxmlformats.org/officeDocument/2006/relationships/tags" Target="../tags/tag818.xml"/><Relationship Id="rId8" Type="http://schemas.openxmlformats.org/officeDocument/2006/relationships/tags" Target="../tags/tag819.xml"/><Relationship Id="rId9" Type="http://schemas.openxmlformats.org/officeDocument/2006/relationships/tags" Target="../tags/tag820.xml"/><Relationship Id="rId10" Type="http://schemas.openxmlformats.org/officeDocument/2006/relationships/tags" Target="../tags/tag821.xml"/><Relationship Id="rId11" Type="http://schemas.openxmlformats.org/officeDocument/2006/relationships/tags" Target="../tags/tag822.xml"/><Relationship Id="rId12" Type="http://schemas.openxmlformats.org/officeDocument/2006/relationships/tags" Target="../tags/tag823.xml"/><Relationship Id="rId13" Type="http://schemas.openxmlformats.org/officeDocument/2006/relationships/tags" Target="../tags/tag824.xml"/><Relationship Id="rId14" Type="http://schemas.openxmlformats.org/officeDocument/2006/relationships/tags" Target="../tags/tag825.xml"/><Relationship Id="rId15" Type="http://schemas.openxmlformats.org/officeDocument/2006/relationships/tags" Target="../tags/tag826.xml"/><Relationship Id="rId16" Type="http://schemas.openxmlformats.org/officeDocument/2006/relationships/tags" Target="../tags/tag827.xml"/><Relationship Id="rId17" Type="http://schemas.openxmlformats.org/officeDocument/2006/relationships/tags" Target="../tags/tag828.xml"/><Relationship Id="rId18" Type="http://schemas.openxmlformats.org/officeDocument/2006/relationships/tags" Target="../tags/tag829.xml"/><Relationship Id="rId19" Type="http://schemas.openxmlformats.org/officeDocument/2006/relationships/tags" Target="../tags/tag830.xml"/><Relationship Id="rId20" Type="http://schemas.openxmlformats.org/officeDocument/2006/relationships/tags" Target="../tags/tag831.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32.xml"/><Relationship Id="rId2" Type="http://schemas.openxmlformats.org/officeDocument/2006/relationships/tags" Target="../tags/tag833.xml"/><Relationship Id="rId3" Type="http://schemas.openxmlformats.org/officeDocument/2006/relationships/tags" Target="../tags/tag83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835.xml"/><Relationship Id="rId2" Type="http://schemas.openxmlformats.org/officeDocument/2006/relationships/tags" Target="../tags/tag836.xml"/><Relationship Id="rId3" Type="http://schemas.openxmlformats.org/officeDocument/2006/relationships/tags" Target="../tags/tag837.xml"/><Relationship Id="rId4" Type="http://schemas.openxmlformats.org/officeDocument/2006/relationships/tags" Target="../tags/tag838.xml"/><Relationship Id="rId5" Type="http://schemas.openxmlformats.org/officeDocument/2006/relationships/tags" Target="../tags/tag839.xml"/><Relationship Id="rId6" Type="http://schemas.openxmlformats.org/officeDocument/2006/relationships/tags" Target="../tags/tag840.xml"/><Relationship Id="rId7" Type="http://schemas.openxmlformats.org/officeDocument/2006/relationships/tags" Target="../tags/tag841.xml"/><Relationship Id="rId8" Type="http://schemas.openxmlformats.org/officeDocument/2006/relationships/tags" Target="../tags/tag842.xml"/><Relationship Id="rId9" Type="http://schemas.openxmlformats.org/officeDocument/2006/relationships/tags" Target="../tags/tag843.xml"/><Relationship Id="rId10" Type="http://schemas.openxmlformats.org/officeDocument/2006/relationships/tags" Target="../tags/tag844.xml"/><Relationship Id="rId11" Type="http://schemas.openxmlformats.org/officeDocument/2006/relationships/tags" Target="../tags/tag845.xml"/><Relationship Id="rId12" Type="http://schemas.openxmlformats.org/officeDocument/2006/relationships/tags" Target="../tags/tag846.xml"/><Relationship Id="rId13" Type="http://schemas.openxmlformats.org/officeDocument/2006/relationships/tags" Target="../tags/tag847.xml"/><Relationship Id="rId14" Type="http://schemas.openxmlformats.org/officeDocument/2006/relationships/tags" Target="../tags/tag848.xml"/><Relationship Id="rId15" Type="http://schemas.openxmlformats.org/officeDocument/2006/relationships/tags" Target="../tags/tag849.xml"/><Relationship Id="rId16" Type="http://schemas.openxmlformats.org/officeDocument/2006/relationships/tags" Target="../tags/tag850.xml"/><Relationship Id="rId17" Type="http://schemas.openxmlformats.org/officeDocument/2006/relationships/tags" Target="../tags/tag851.xml"/><Relationship Id="rId18" Type="http://schemas.openxmlformats.org/officeDocument/2006/relationships/tags" Target="../tags/tag852.xml"/><Relationship Id="rId19" Type="http://schemas.openxmlformats.org/officeDocument/2006/relationships/tags" Target="../tags/tag853.xml"/><Relationship Id="rId20" Type="http://schemas.openxmlformats.org/officeDocument/2006/relationships/tags" Target="../tags/tag854.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55.xml"/><Relationship Id="rId2" Type="http://schemas.openxmlformats.org/officeDocument/2006/relationships/tags" Target="../tags/tag856.xml"/><Relationship Id="rId3" Type="http://schemas.openxmlformats.org/officeDocument/2006/relationships/tags" Target="../tags/tag857.xml"/><Relationship Id="rId4" Type="http://schemas.openxmlformats.org/officeDocument/2006/relationships/tags" Target="../tags/tag858.xml"/><Relationship Id="rId5" Type="http://schemas.openxmlformats.org/officeDocument/2006/relationships/tags" Target="../tags/tag859.xml"/><Relationship Id="rId6" Type="http://schemas.openxmlformats.org/officeDocument/2006/relationships/tags" Target="../tags/tag860.xml"/><Relationship Id="rId7" Type="http://schemas.openxmlformats.org/officeDocument/2006/relationships/tags" Target="../tags/tag861.xml"/><Relationship Id="rId8" Type="http://schemas.openxmlformats.org/officeDocument/2006/relationships/tags" Target="../tags/tag862.xml"/><Relationship Id="rId9" Type="http://schemas.openxmlformats.org/officeDocument/2006/relationships/tags" Target="../tags/tag863.xml"/><Relationship Id="rId10" Type="http://schemas.openxmlformats.org/officeDocument/2006/relationships/tags" Target="../tags/tag864.xml"/><Relationship Id="rId11" Type="http://schemas.openxmlformats.org/officeDocument/2006/relationships/tags" Target="../tags/tag865.xml"/><Relationship Id="rId12" Type="http://schemas.openxmlformats.org/officeDocument/2006/relationships/tags" Target="../tags/tag86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67.xml"/><Relationship Id="rId2" Type="http://schemas.openxmlformats.org/officeDocument/2006/relationships/tags" Target="../tags/tag868.xml"/><Relationship Id="rId3" Type="http://schemas.openxmlformats.org/officeDocument/2006/relationships/tags" Target="../tags/tag869.xml"/><Relationship Id="rId4" Type="http://schemas.openxmlformats.org/officeDocument/2006/relationships/tags" Target="../tags/tag870.xml"/><Relationship Id="rId5" Type="http://schemas.openxmlformats.org/officeDocument/2006/relationships/tags" Target="../tags/tag871.xml"/><Relationship Id="rId6" Type="http://schemas.openxmlformats.org/officeDocument/2006/relationships/tags" Target="../tags/tag872.xml"/><Relationship Id="rId7" Type="http://schemas.openxmlformats.org/officeDocument/2006/relationships/tags" Target="../tags/tag873.xml"/><Relationship Id="rId8" Type="http://schemas.openxmlformats.org/officeDocument/2006/relationships/tags" Target="../tags/tag874.xml"/><Relationship Id="rId9" Type="http://schemas.openxmlformats.org/officeDocument/2006/relationships/tags" Target="../tags/tag875.xml"/><Relationship Id="rId10" Type="http://schemas.openxmlformats.org/officeDocument/2006/relationships/tags" Target="../tags/tag876.xml"/><Relationship Id="rId11" Type="http://schemas.openxmlformats.org/officeDocument/2006/relationships/tags" Target="../tags/tag877.xml"/><Relationship Id="rId12" Type="http://schemas.openxmlformats.org/officeDocument/2006/relationships/tags" Target="../tags/tag87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79.xml"/><Relationship Id="rId2" Type="http://schemas.openxmlformats.org/officeDocument/2006/relationships/tags" Target="../tags/tag880.xml"/><Relationship Id="rId3" Type="http://schemas.openxmlformats.org/officeDocument/2006/relationships/tags" Target="../tags/tag881.xml"/><Relationship Id="rId4" Type="http://schemas.openxmlformats.org/officeDocument/2006/relationships/tags" Target="../tags/tag882.xml"/><Relationship Id="rId5" Type="http://schemas.openxmlformats.org/officeDocument/2006/relationships/tags" Target="../tags/tag883.xml"/><Relationship Id="rId6" Type="http://schemas.openxmlformats.org/officeDocument/2006/relationships/tags" Target="../tags/tag884.xml"/><Relationship Id="rId7" Type="http://schemas.openxmlformats.org/officeDocument/2006/relationships/tags" Target="../tags/tag885.xml"/><Relationship Id="rId8" Type="http://schemas.openxmlformats.org/officeDocument/2006/relationships/tags" Target="../tags/tag886.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87.xml"/><Relationship Id="rId2" Type="http://schemas.openxmlformats.org/officeDocument/2006/relationships/tags" Target="../tags/tag888.xml"/><Relationship Id="rId3" Type="http://schemas.openxmlformats.org/officeDocument/2006/relationships/tags" Target="../tags/tag889.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890.xml"/><Relationship Id="rId2" Type="http://schemas.openxmlformats.org/officeDocument/2006/relationships/tags" Target="../tags/tag891.xml"/><Relationship Id="rId3" Type="http://schemas.openxmlformats.org/officeDocument/2006/relationships/tags" Target="../tags/tag892.xml"/><Relationship Id="rId4" Type="http://schemas.openxmlformats.org/officeDocument/2006/relationships/tags" Target="../tags/tag893.xml"/><Relationship Id="rId5" Type="http://schemas.openxmlformats.org/officeDocument/2006/relationships/tags" Target="../tags/tag894.xml"/><Relationship Id="rId6" Type="http://schemas.openxmlformats.org/officeDocument/2006/relationships/tags" Target="../tags/tag895.xml"/><Relationship Id="rId7" Type="http://schemas.openxmlformats.org/officeDocument/2006/relationships/tags" Target="../tags/tag896.xml"/><Relationship Id="rId8" Type="http://schemas.openxmlformats.org/officeDocument/2006/relationships/tags" Target="../tags/tag897.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98.xml"/><Relationship Id="rId2" Type="http://schemas.openxmlformats.org/officeDocument/2006/relationships/tags" Target="../tags/tag899.xml"/><Relationship Id="rId3" Type="http://schemas.openxmlformats.org/officeDocument/2006/relationships/tags" Target="../tags/tag900.xml"/><Relationship Id="rId4" Type="http://schemas.openxmlformats.org/officeDocument/2006/relationships/tags" Target="../tags/tag901.xml"/><Relationship Id="rId5" Type="http://schemas.openxmlformats.org/officeDocument/2006/relationships/tags" Target="../tags/tag902.xml"/><Relationship Id="rId6" Type="http://schemas.openxmlformats.org/officeDocument/2006/relationships/tags" Target="../tags/tag903.xml"/><Relationship Id="rId7" Type="http://schemas.openxmlformats.org/officeDocument/2006/relationships/tags" Target="../tags/tag904.xml"/><Relationship Id="rId8" Type="http://schemas.openxmlformats.org/officeDocument/2006/relationships/tags" Target="../tags/tag905.xml"/><Relationship Id="rId9" Type="http://schemas.openxmlformats.org/officeDocument/2006/relationships/tags" Target="../tags/tag906.xml"/><Relationship Id="rId10" Type="http://schemas.openxmlformats.org/officeDocument/2006/relationships/tags" Target="../tags/tag907.xml"/><Relationship Id="rId11" Type="http://schemas.openxmlformats.org/officeDocument/2006/relationships/tags" Target="../tags/tag908.xml"/><Relationship Id="rId12" Type="http://schemas.openxmlformats.org/officeDocument/2006/relationships/tags" Target="../tags/tag90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10.xml"/><Relationship Id="rId2" Type="http://schemas.openxmlformats.org/officeDocument/2006/relationships/tags" Target="../tags/tag911.xml"/><Relationship Id="rId3" Type="http://schemas.openxmlformats.org/officeDocument/2006/relationships/tags" Target="../tags/tag912.xml"/><Relationship Id="rId4" Type="http://schemas.openxmlformats.org/officeDocument/2006/relationships/tags" Target="../tags/tag913.xml"/><Relationship Id="rId5" Type="http://schemas.openxmlformats.org/officeDocument/2006/relationships/tags" Target="../tags/tag914.xml"/><Relationship Id="rId6" Type="http://schemas.openxmlformats.org/officeDocument/2006/relationships/tags" Target="../tags/tag915.xml"/><Relationship Id="rId7" Type="http://schemas.openxmlformats.org/officeDocument/2006/relationships/tags" Target="../tags/tag916.xml"/><Relationship Id="rId8" Type="http://schemas.openxmlformats.org/officeDocument/2006/relationships/tags" Target="../tags/tag917.xml"/><Relationship Id="rId9" Type="http://schemas.openxmlformats.org/officeDocument/2006/relationships/tags" Target="../tags/tag918.xml"/><Relationship Id="rId10" Type="http://schemas.openxmlformats.org/officeDocument/2006/relationships/tags" Target="../tags/tag919.xml"/><Relationship Id="rId11" Type="http://schemas.openxmlformats.org/officeDocument/2006/relationships/tags" Target="../tags/tag920.xml"/><Relationship Id="rId12" Type="http://schemas.openxmlformats.org/officeDocument/2006/relationships/tags" Target="../tags/tag92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22.xml"/><Relationship Id="rId2" Type="http://schemas.openxmlformats.org/officeDocument/2006/relationships/tags" Target="../tags/tag923.xml"/><Relationship Id="rId3" Type="http://schemas.openxmlformats.org/officeDocument/2006/relationships/tags" Target="../tags/tag924.xml"/><Relationship Id="rId4" Type="http://schemas.openxmlformats.org/officeDocument/2006/relationships/tags" Target="../tags/tag925.xml"/><Relationship Id="rId5" Type="http://schemas.openxmlformats.org/officeDocument/2006/relationships/tags" Target="../tags/tag926.xml"/><Relationship Id="rId6" Type="http://schemas.openxmlformats.org/officeDocument/2006/relationships/tags" Target="../tags/tag927.xml"/><Relationship Id="rId7" Type="http://schemas.openxmlformats.org/officeDocument/2006/relationships/tags" Target="../tags/tag928.xml"/><Relationship Id="rId8" Type="http://schemas.openxmlformats.org/officeDocument/2006/relationships/tags" Target="../tags/tag929.xml"/><Relationship Id="rId9" Type="http://schemas.openxmlformats.org/officeDocument/2006/relationships/tags" Target="../tags/tag930.xml"/><Relationship Id="rId10" Type="http://schemas.openxmlformats.org/officeDocument/2006/relationships/tags" Target="../tags/tag931.xml"/><Relationship Id="rId11" Type="http://schemas.openxmlformats.org/officeDocument/2006/relationships/tags" Target="../tags/tag932.xml"/><Relationship Id="rId12" Type="http://schemas.openxmlformats.org/officeDocument/2006/relationships/tags" Target="../tags/tag933.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34.xml"/><Relationship Id="rId2" Type="http://schemas.openxmlformats.org/officeDocument/2006/relationships/tags" Target="../tags/tag935.xml"/><Relationship Id="rId3" Type="http://schemas.openxmlformats.org/officeDocument/2006/relationships/tags" Target="../tags/tag936.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937.xml"/><Relationship Id="rId2" Type="http://schemas.openxmlformats.org/officeDocument/2006/relationships/tags" Target="../tags/tag938.xml"/><Relationship Id="rId3" Type="http://schemas.openxmlformats.org/officeDocument/2006/relationships/tags" Target="../tags/tag939.xml"/><Relationship Id="rId4" Type="http://schemas.openxmlformats.org/officeDocument/2006/relationships/tags" Target="../tags/tag940.xml"/><Relationship Id="rId5" Type="http://schemas.openxmlformats.org/officeDocument/2006/relationships/tags" Target="../tags/tag941.xml"/><Relationship Id="rId6" Type="http://schemas.openxmlformats.org/officeDocument/2006/relationships/tags" Target="../tags/tag942.xml"/><Relationship Id="rId7" Type="http://schemas.openxmlformats.org/officeDocument/2006/relationships/tags" Target="../tags/tag943.xml"/><Relationship Id="rId8" Type="http://schemas.openxmlformats.org/officeDocument/2006/relationships/tags" Target="../tags/tag944.xml"/><Relationship Id="rId9" Type="http://schemas.openxmlformats.org/officeDocument/2006/relationships/tags" Target="../tags/tag945.xml"/><Relationship Id="rId10" Type="http://schemas.openxmlformats.org/officeDocument/2006/relationships/tags" Target="../tags/tag946.xml"/><Relationship Id="rId11" Type="http://schemas.openxmlformats.org/officeDocument/2006/relationships/tags" Target="../tags/tag947.xml"/><Relationship Id="rId12" Type="http://schemas.openxmlformats.org/officeDocument/2006/relationships/tags" Target="../tags/tag94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49.xml"/><Relationship Id="rId2" Type="http://schemas.openxmlformats.org/officeDocument/2006/relationships/tags" Target="../tags/tag950.xml"/><Relationship Id="rId3" Type="http://schemas.openxmlformats.org/officeDocument/2006/relationships/tags" Target="../tags/tag951.xml"/><Relationship Id="rId4" Type="http://schemas.openxmlformats.org/officeDocument/2006/relationships/tags" Target="../tags/tag952.xml"/><Relationship Id="rId5" Type="http://schemas.openxmlformats.org/officeDocument/2006/relationships/tags" Target="../tags/tag953.xml"/><Relationship Id="rId6" Type="http://schemas.openxmlformats.org/officeDocument/2006/relationships/tags" Target="../tags/tag954.xml"/><Relationship Id="rId7" Type="http://schemas.openxmlformats.org/officeDocument/2006/relationships/tags" Target="../tags/tag955.xml"/><Relationship Id="rId8" Type="http://schemas.openxmlformats.org/officeDocument/2006/relationships/tags" Target="../tags/tag956.xml"/><Relationship Id="rId9" Type="http://schemas.openxmlformats.org/officeDocument/2006/relationships/tags" Target="../tags/tag957.xml"/><Relationship Id="rId10" Type="http://schemas.openxmlformats.org/officeDocument/2006/relationships/tags" Target="../tags/tag958.xml"/><Relationship Id="rId11" Type="http://schemas.openxmlformats.org/officeDocument/2006/relationships/tags" Target="../tags/tag959.xml"/><Relationship Id="rId12" Type="http://schemas.openxmlformats.org/officeDocument/2006/relationships/tags" Target="../tags/tag960.xml"/><Relationship Id="rId13" Type="http://schemas.openxmlformats.org/officeDocument/2006/relationships/tags" Target="../tags/tag961.xml"/><Relationship Id="rId14" Type="http://schemas.openxmlformats.org/officeDocument/2006/relationships/tags" Target="../tags/tag962.xml"/><Relationship Id="rId1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63.xml"/><Relationship Id="rId2" Type="http://schemas.openxmlformats.org/officeDocument/2006/relationships/tags" Target="../tags/tag964.xml"/><Relationship Id="rId3" Type="http://schemas.openxmlformats.org/officeDocument/2006/relationships/tags" Target="../tags/tag965.xml"/><Relationship Id="rId4" Type="http://schemas.openxmlformats.org/officeDocument/2006/relationships/tags" Target="../tags/tag966.xml"/><Relationship Id="rId5" Type="http://schemas.openxmlformats.org/officeDocument/2006/relationships/tags" Target="../tags/tag967.xml"/><Relationship Id="rId6" Type="http://schemas.openxmlformats.org/officeDocument/2006/relationships/tags" Target="../tags/tag968.xml"/><Relationship Id="rId7" Type="http://schemas.openxmlformats.org/officeDocument/2006/relationships/tags" Target="../tags/tag969.xml"/><Relationship Id="rId8" Type="http://schemas.openxmlformats.org/officeDocument/2006/relationships/tags" Target="../tags/tag970.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71.xml"/><Relationship Id="rId2" Type="http://schemas.openxmlformats.org/officeDocument/2006/relationships/tags" Target="../tags/tag972.xml"/><Relationship Id="rId3" Type="http://schemas.openxmlformats.org/officeDocument/2006/relationships/tags" Target="../tags/tag973.xml"/><Relationship Id="rId4" Type="http://schemas.openxmlformats.org/officeDocument/2006/relationships/tags" Target="../tags/tag974.xml"/><Relationship Id="rId5" Type="http://schemas.openxmlformats.org/officeDocument/2006/relationships/tags" Target="../tags/tag975.xml"/><Relationship Id="rId6" Type="http://schemas.openxmlformats.org/officeDocument/2006/relationships/tags" Target="../tags/tag976.xml"/><Relationship Id="rId7" Type="http://schemas.openxmlformats.org/officeDocument/2006/relationships/tags" Target="../tags/tag977.xml"/><Relationship Id="rId8" Type="http://schemas.openxmlformats.org/officeDocument/2006/relationships/tags" Target="../tags/tag978.xml"/><Relationship Id="rId9" Type="http://schemas.openxmlformats.org/officeDocument/2006/relationships/tags" Target="../tags/tag979.xml"/><Relationship Id="rId10" Type="http://schemas.openxmlformats.org/officeDocument/2006/relationships/tags" Target="../tags/tag980.xml"/><Relationship Id="rId11" Type="http://schemas.openxmlformats.org/officeDocument/2006/relationships/tags" Target="../tags/tag981.xml"/><Relationship Id="rId12" Type="http://schemas.openxmlformats.org/officeDocument/2006/relationships/tags" Target="../tags/tag982.xml"/><Relationship Id="rId13" Type="http://schemas.openxmlformats.org/officeDocument/2006/relationships/tags" Target="../tags/tag983.xml"/><Relationship Id="rId14" Type="http://schemas.openxmlformats.org/officeDocument/2006/relationships/tags" Target="../tags/tag984.xml"/><Relationship Id="rId15" Type="http://schemas.openxmlformats.org/officeDocument/2006/relationships/tags" Target="../tags/tag985.xml"/><Relationship Id="rId16" Type="http://schemas.openxmlformats.org/officeDocument/2006/relationships/tags" Target="../tags/tag986.xml"/><Relationship Id="rId17" Type="http://schemas.openxmlformats.org/officeDocument/2006/relationships/tags" Target="../tags/tag987.xml"/><Relationship Id="rId18" Type="http://schemas.openxmlformats.org/officeDocument/2006/relationships/tags" Target="../tags/tag988.xml"/><Relationship Id="rId19" Type="http://schemas.openxmlformats.org/officeDocument/2006/relationships/tags" Target="../tags/tag989.xml"/><Relationship Id="rId20" Type="http://schemas.openxmlformats.org/officeDocument/2006/relationships/tags" Target="../tags/tag990.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991.xml"/><Relationship Id="rId2" Type="http://schemas.openxmlformats.org/officeDocument/2006/relationships/tags" Target="../tags/tag992.xml"/><Relationship Id="rId3" Type="http://schemas.openxmlformats.org/officeDocument/2006/relationships/tags" Target="../tags/tag99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钢铁制造行业市场分析及投资前景预测</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14540" y="79375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钢铁制造行业概述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2175" y="58293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64885" y="67564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884545" y="822552"/>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36180" y="190055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钢铁制造行业竞争格局</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17"/>
          <p:cNvSpPr/>
          <p:nvPr>
            <p:custDataLst>
              <p:tags r:id="rId8"/>
            </p:custDataLst>
          </p:nvPr>
        </p:nvSpPr>
        <p:spPr>
          <a:xfrm>
            <a:off x="6393815" y="168973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8"/>
          <p:cNvSpPr/>
          <p:nvPr>
            <p:custDataLst>
              <p:tags r:id="rId9"/>
            </p:custDataLst>
          </p:nvPr>
        </p:nvSpPr>
        <p:spPr>
          <a:xfrm>
            <a:off x="6486525" y="178244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09042" y="1896110"/>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02</a:t>
            </a:r>
            <a:endParaRPr altLang="zh-CN" dirty="0" sz="2800" lang="en-US">
              <a:solidFill>
                <a:schemeClr val="bg1"/>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711440" y="300736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钢铁制造行业市场需求分析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31"/>
          <p:cNvSpPr/>
          <p:nvPr>
            <p:custDataLst>
              <p:tags r:id="rId12"/>
            </p:custDataLst>
          </p:nvPr>
        </p:nvSpPr>
        <p:spPr>
          <a:xfrm>
            <a:off x="6569075" y="279654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34"/>
          <p:cNvSpPr/>
          <p:nvPr>
            <p:custDataLst>
              <p:tags r:id="rId13"/>
            </p:custDataLst>
          </p:nvPr>
        </p:nvSpPr>
        <p:spPr>
          <a:xfrm>
            <a:off x="6661785" y="288925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484302" y="3010535"/>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1910" y="411416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钢铁制造行业投资前景预测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19545" y="390334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2255" y="399605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434772" y="4115117"/>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04</a:t>
            </a:r>
            <a:endParaRPr altLang="zh-CN" dirty="0" sz="2800" lang="en-US">
              <a:solidFill>
                <a:schemeClr val="bg1"/>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349490" y="522097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钢铁制造行业发展趋势与展望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207125" y="50101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299835" y="51028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131560" y="5219699"/>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Tree>
    <p:custDataLst>
      <p:tags r:id="rId2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42" name="标题 1"/>
          <p:cNvSpPr>
            <a:spLocks noGrp="1"/>
          </p:cNvSpPr>
          <p:nvPr>
            <p:ph type="title" idx="2"/>
            <p:custDataLst>
              <p:tags r:id="rId1"/>
            </p:custDataLst>
          </p:nvPr>
        </p:nvSpPr>
        <p:spPr/>
        <p:txBody>
          <a:bodyPr/>
          <a:p>
            <a:r>
              <a:rPr altLang="en-US" lang="zh-CN"/>
              <a:t>钢铁制造行业概述</a:t>
            </a:r>
            <a:endParaRPr altLang="en-US" lang="zh-CN"/>
          </a:p>
        </p:txBody>
      </p:sp>
      <p:sp>
        <p:nvSpPr>
          <p:cNvPr id="1050544"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02" name="标题 2"/>
          <p:cNvSpPr>
            <a:spLocks noGrp="1"/>
          </p:cNvSpPr>
          <p:nvPr>
            <p:ph type="title" idx="44"/>
          </p:nvPr>
        </p:nvSpPr>
        <p:spPr/>
        <p:txBody>
          <a:bodyPr/>
          <a:p>
            <a:r>
              <a:rPr altLang="en-US" lang="zh-CN"/>
              <a:t>行业定义与分类</a:t>
            </a:r>
            <a:endParaRPr altLang="en-US" lang="zh-CN"/>
          </a:p>
        </p:txBody>
      </p:sp>
      <p:sp>
        <p:nvSpPr>
          <p:cNvPr id="1051004" name="任意多边形: 形状 47"/>
          <p:cNvSpPr/>
          <p:nvPr>
            <p:custDataLst>
              <p:tags r:id="rId1"/>
            </p:custDataLst>
          </p:nvPr>
        </p:nvSpPr>
        <p:spPr>
          <a:xfrm rot="10800000">
            <a:off x="738025" y="2062239"/>
            <a:ext cx="5099761" cy="361643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006" name="矩形 48"/>
          <p:cNvSpPr/>
          <p:nvPr>
            <p:custDataLst>
              <p:tags r:id="rId2"/>
            </p:custDataLst>
          </p:nvPr>
        </p:nvSpPr>
        <p:spPr>
          <a:xfrm>
            <a:off x="608400" y="2583916"/>
            <a:ext cx="259159" cy="2611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08" name="文本框 52"/>
          <p:cNvSpPr txBox="1"/>
          <p:nvPr>
            <p:custDataLst>
              <p:tags r:id="rId3"/>
            </p:custDataLst>
          </p:nvPr>
        </p:nvSpPr>
        <p:spPr>
          <a:xfrm>
            <a:off x="1107202" y="2369145"/>
            <a:ext cx="4404883" cy="2438547"/>
          </a:xfrm>
          <a:prstGeom prst="rect"/>
          <a:noFill/>
        </p:spPr>
        <p:txBody>
          <a:bodyPr anchor="t" anchorCtr="0" bIns="46800" lIns="90000" rIns="90000" rtlCol="0" tIns="46800" vert="horz" wrap="square">
            <a:normAutofit fontScale="93333" lnSpcReduction="20000"/>
          </a:bodyPr>
          <a:p>
            <a:pPr algn="l" lvl="0">
              <a:lnSpc>
                <a:spcPct val="130000"/>
              </a:lnSpc>
              <a:buClrTx/>
              <a:buSzTx/>
              <a:buFontTx/>
            </a:pPr>
            <a:r>
              <a:rPr altLang="en-US" dirty="0" sz="3000" lang="zh-CN" spc="150">
                <a:solidFill>
                  <a:schemeClr val="lt1">
                    <a:lumMod val="100000"/>
                  </a:schemeClr>
                </a:solidFill>
                <a:latin typeface="Arial" panose="02080604020202020204" pitchFamily="34" charset="0"/>
                <a:ea typeface="微软雅黑" panose="020B0503020204020204" pitchFamily="34" charset="-122"/>
                <a:sym typeface="+mn-ea"/>
              </a:rPr>
              <a:t>钢铁制造行业定义：指以铁矿石为主要原料，通过炼铁、炼钢、轧钢等工艺流程，生产各类钢材、钢制品、金属制品等的行业。</a:t>
            </a:r>
            <a:endParaRPr altLang="en-US" dirty="0" sz="3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1010" name="任意多边形: 形状 19"/>
          <p:cNvSpPr/>
          <p:nvPr>
            <p:custDataLst>
              <p:tags r:id="rId4"/>
            </p:custDataLst>
          </p:nvPr>
        </p:nvSpPr>
        <p:spPr>
          <a:xfrm rot="10800000">
            <a:off x="6477745" y="2062239"/>
            <a:ext cx="5099761" cy="361643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012" name="矩形 20"/>
          <p:cNvSpPr/>
          <p:nvPr>
            <p:custDataLst>
              <p:tags r:id="rId5"/>
            </p:custDataLst>
          </p:nvPr>
        </p:nvSpPr>
        <p:spPr>
          <a:xfrm>
            <a:off x="6348120" y="2583916"/>
            <a:ext cx="259159" cy="2611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14" name="文本框 3"/>
          <p:cNvSpPr txBox="1"/>
          <p:nvPr>
            <p:custDataLst>
              <p:tags r:id="rId6"/>
            </p:custDataLst>
          </p:nvPr>
        </p:nvSpPr>
        <p:spPr>
          <a:xfrm>
            <a:off x="6846922" y="2369145"/>
            <a:ext cx="4404883" cy="2438547"/>
          </a:xfrm>
          <a:prstGeom prst="rect"/>
          <a:noFill/>
        </p:spPr>
        <p:txBody>
          <a:bodyPr anchor="t" anchorCtr="0" bIns="46800" lIns="90000" rIns="90000" rtlCol="0" tIns="46800" vert="horz" wrap="square">
            <a:normAutofit fontScale="93333" lnSpcReduction="20000"/>
          </a:bodyPr>
          <a:p>
            <a:pPr algn="l" lvl="0">
              <a:lnSpc>
                <a:spcPct val="130000"/>
              </a:lnSpc>
              <a:buClrTx/>
              <a:buSzTx/>
              <a:buFontTx/>
            </a:pPr>
            <a:r>
              <a:rPr altLang="en-US" dirty="0" sz="3000" lang="zh-CN" spc="150">
                <a:solidFill>
                  <a:schemeClr val="tx1">
                    <a:lumMod val="75000"/>
                    <a:lumOff val="25000"/>
                  </a:schemeClr>
                </a:solidFill>
                <a:latin typeface="Arial" panose="02080604020202020204" pitchFamily="34" charset="0"/>
                <a:ea typeface="微软雅黑" panose="020B0503020204020204" pitchFamily="34" charset="-122"/>
                <a:sym typeface="+mn-ea"/>
              </a:rPr>
              <a:t>钢铁制造行业分类：按产品类型可分为长材、板材、管材、金属制品等；按生产工艺可分为连铸连轧、电炉、转炉等。</a:t>
            </a:r>
            <a:endParaRPr altLang="en-US" dirty="0" sz="3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00" name="标题 2"/>
          <p:cNvSpPr>
            <a:spLocks noGrp="1"/>
          </p:cNvSpPr>
          <p:nvPr>
            <p:ph type="title" idx="44"/>
          </p:nvPr>
        </p:nvSpPr>
        <p:spPr/>
        <p:txBody>
          <a:bodyPr/>
          <a:p>
            <a:r>
              <a:rPr altLang="en-US" lang="zh-CN"/>
              <a:t>行业地位与作用</a:t>
            </a:r>
            <a:endParaRPr altLang="en-US" lang="zh-CN"/>
          </a:p>
        </p:txBody>
      </p:sp>
      <p:sp>
        <p:nvSpPr>
          <p:cNvPr id="105130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0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0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0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钢铁制造行业的发展水平是衡量一个国家工业化程度的重要标志之一。</a:t>
            </a:r>
            <a:endParaRPr altLang="zh-CN" dirty="0" sz="1600" lang="en-US">
              <a:solidFill>
                <a:schemeClr val="dk1">
                  <a:lumMod val="80000"/>
                  <a:lumOff val="20000"/>
                </a:schemeClr>
              </a:solidFill>
              <a:latin typeface="+mn-ea"/>
              <a:sym typeface="+mn-ea"/>
            </a:endParaRPr>
          </a:p>
        </p:txBody>
      </p:sp>
      <p:sp>
        <p:nvSpPr>
          <p:cNvPr id="105131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1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1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1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钢铁制造行业是国民经济的重要支柱产业之一，为各行业提供基础材料和零部件。</a:t>
            </a:r>
            <a:endParaRPr altLang="en-US" dirty="0" sz="1600" lang="zh-CN">
              <a:solidFill>
                <a:schemeClr val="dk1">
                  <a:lumMod val="80000"/>
                  <a:lumOff val="20000"/>
                </a:schemeClr>
              </a:solidFill>
              <a:latin typeface="+mn-ea"/>
              <a:sym typeface="+mn-ea"/>
            </a:endParaRPr>
          </a:p>
        </p:txBody>
      </p:sp>
      <p:sp>
        <p:nvSpPr>
          <p:cNvPr id="105131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钢铁制造行业的发展对于国家经济安全和国防建设具有重要意义。</a:t>
            </a:r>
            <a:endParaRPr altLang="en-US" dirty="0" sz="1600" lang="zh-CN">
              <a:solidFill>
                <a:schemeClr val="dk1">
                  <a:lumMod val="80000"/>
                  <a:lumOff val="20000"/>
                </a:schemeClr>
              </a:solidFill>
              <a:latin typeface="+mn-ea"/>
              <a:sym typeface="+mn-ea"/>
            </a:endParaRPr>
          </a:p>
        </p:txBody>
      </p:sp>
      <p:sp>
        <p:nvSpPr>
          <p:cNvPr id="105132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3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3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钢铁制造行业在产业链中处于关键环节，对于促进上下游产业的发展具有重要作用。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18" name="标题 2"/>
          <p:cNvSpPr>
            <a:spLocks noGrp="1"/>
          </p:cNvSpPr>
          <p:nvPr>
            <p:ph type="title" idx="44"/>
          </p:nvPr>
        </p:nvSpPr>
        <p:spPr/>
        <p:txBody>
          <a:bodyPr/>
          <a:p>
            <a:r>
              <a:rPr altLang="en-US" lang="zh-CN"/>
              <a:t>行业市场规模</a:t>
            </a:r>
            <a:endParaRPr altLang="en-US" lang="zh-CN"/>
          </a:p>
        </p:txBody>
      </p:sp>
      <p:sp>
        <p:nvSpPr>
          <p:cNvPr id="105162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2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2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2022年全球钢铁市场规模约为15.58亿吨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62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2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3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中国钢铁市场规模占比超过50%</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63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3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3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预计未来几年全球钢铁市场规模将保持稳定增长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63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4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4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印度和东南亚等新兴市场具有较大发展潜力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28" name="标题 2"/>
          <p:cNvSpPr>
            <a:spLocks noGrp="1"/>
          </p:cNvSpPr>
          <p:nvPr>
            <p:ph type="title" idx="44"/>
          </p:nvPr>
        </p:nvSpPr>
        <p:spPr/>
        <p:txBody>
          <a:bodyPr/>
          <a:p>
            <a:r>
              <a:rPr altLang="en-US" lang="zh-CN"/>
              <a:t>行业发展趋势</a:t>
            </a:r>
            <a:endParaRPr altLang="en-US" lang="zh-CN"/>
          </a:p>
        </p:txBody>
      </p:sp>
      <p:sp>
        <p:nvSpPr>
          <p:cNvPr id="105193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93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环保要求趋严，推动行业绿色发展</a:t>
            </a:r>
            <a:endParaRPr altLang="en-US" dirty="0" sz="2000" lang="zh-CN" spc="150">
              <a:solidFill>
                <a:schemeClr val="tx1">
                  <a:lumMod val="75000"/>
                  <a:lumOff val="25000"/>
                </a:schemeClr>
              </a:solidFill>
              <a:latin typeface="+mn-ea"/>
              <a:sym typeface="+mn-ea"/>
            </a:endParaRPr>
          </a:p>
        </p:txBody>
      </p:sp>
      <p:sp>
        <p:nvSpPr>
          <p:cNvPr id="105193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93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93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智能化和自动化技术的应用，提高生产效率和产品质量</a:t>
            </a:r>
            <a:endParaRPr altLang="en-US" dirty="0" sz="2000" lang="zh-CN" spc="150">
              <a:solidFill>
                <a:schemeClr val="tx1">
                  <a:lumMod val="75000"/>
                  <a:lumOff val="25000"/>
                </a:schemeClr>
              </a:solidFill>
              <a:latin typeface="+mn-ea"/>
              <a:sym typeface="+mn-ea"/>
            </a:endParaRPr>
          </a:p>
        </p:txBody>
      </p:sp>
      <p:sp>
        <p:nvSpPr>
          <p:cNvPr id="105194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94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94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钢铁企业兼并重组加速，行业集中度提高</a:t>
            </a:r>
            <a:endParaRPr altLang="en-US" dirty="0" sz="2000" lang="zh-CN" spc="150">
              <a:solidFill>
                <a:schemeClr val="tx1">
                  <a:lumMod val="75000"/>
                  <a:lumOff val="25000"/>
                </a:schemeClr>
              </a:solidFill>
              <a:latin typeface="+mn-ea"/>
              <a:sym typeface="+mn-ea"/>
            </a:endParaRPr>
          </a:p>
        </p:txBody>
      </p:sp>
      <p:sp>
        <p:nvSpPr>
          <p:cNvPr id="105194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94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95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钢铁产品结构调整，高附加值产品占比增加</a:t>
            </a:r>
            <a:endParaRPr altLang="en-US" dirty="0" sz="2000" lang="zh-CN" spc="150">
              <a:solidFill>
                <a:schemeClr val="tx1">
                  <a:lumMod val="75000"/>
                  <a:lumOff val="25000"/>
                </a:schemeClr>
              </a:solidFill>
              <a:latin typeface="+mn-ea"/>
              <a:sym typeface="+mn-ea"/>
            </a:endParaRPr>
          </a:p>
        </p:txBody>
      </p:sp>
      <p:sp>
        <p:nvSpPr>
          <p:cNvPr id="105195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238" name="标题 1"/>
          <p:cNvSpPr>
            <a:spLocks noGrp="1"/>
          </p:cNvSpPr>
          <p:nvPr>
            <p:ph type="title" idx="2"/>
            <p:custDataLst>
              <p:tags r:id="rId1"/>
            </p:custDataLst>
          </p:nvPr>
        </p:nvSpPr>
        <p:spPr/>
        <p:txBody>
          <a:bodyPr/>
          <a:p>
            <a:r>
              <a:rPr altLang="en-US" lang="zh-CN"/>
              <a:t>钢铁制造行业竞争格局</a:t>
            </a:r>
            <a:endParaRPr altLang="en-US" lang="zh-CN"/>
          </a:p>
        </p:txBody>
      </p:sp>
      <p:sp>
        <p:nvSpPr>
          <p:cNvPr id="1052240"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98" name="标题 2"/>
          <p:cNvSpPr>
            <a:spLocks noGrp="1"/>
          </p:cNvSpPr>
          <p:nvPr>
            <p:ph type="title" idx="44"/>
          </p:nvPr>
        </p:nvSpPr>
        <p:spPr/>
        <p:txBody>
          <a:bodyPr/>
          <a:p>
            <a:r>
              <a:rPr altLang="en-US" lang="zh-CN"/>
              <a:t>行业竞争现状</a:t>
            </a:r>
            <a:endParaRPr altLang="en-US" lang="zh-CN"/>
          </a:p>
        </p:txBody>
      </p:sp>
      <p:sp>
        <p:nvSpPr>
          <p:cNvPr id="105270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270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0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钢铁制造行业的企业数量和规模</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270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270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1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钢铁制造行业的市场份额分布</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271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271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钢铁制造行业的集中度情况</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271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1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272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2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钢铁制造行业的竞争格局分析</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3008" name="标题 2"/>
          <p:cNvSpPr>
            <a:spLocks noGrp="1"/>
          </p:cNvSpPr>
          <p:nvPr>
            <p:ph type="title" idx="44"/>
          </p:nvPr>
        </p:nvSpPr>
        <p:spPr/>
        <p:txBody>
          <a:bodyPr/>
          <a:p>
            <a:r>
              <a:rPr altLang="en-US" lang="zh-CN"/>
              <a:t>行业集中度分析</a:t>
            </a:r>
            <a:endParaRPr altLang="en-US" lang="zh-CN"/>
          </a:p>
        </p:txBody>
      </p:sp>
      <p:sp>
        <p:nvSpPr>
          <p:cNvPr id="105301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1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1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前四大钢铁企业市场份额占比</a:t>
            </a:r>
            <a:endParaRPr altLang="en-US" dirty="0" sz="2000" lang="zh-CN" spc="150">
              <a:solidFill>
                <a:schemeClr val="tx1">
                  <a:lumMod val="85000"/>
                  <a:lumOff val="15000"/>
                </a:schemeClr>
              </a:solidFill>
              <a:latin typeface="+mn-ea"/>
              <a:sym typeface="+mn-ea"/>
            </a:endParaRPr>
          </a:p>
        </p:txBody>
      </p:sp>
      <p:sp>
        <p:nvSpPr>
          <p:cNvPr id="105301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1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2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钢铁企业数量及规模分布情况</a:t>
            </a:r>
            <a:endParaRPr altLang="en-US" dirty="0" sz="2000" lang="zh-CN" spc="150">
              <a:solidFill>
                <a:schemeClr val="tx1">
                  <a:lumMod val="85000"/>
                  <a:lumOff val="15000"/>
                </a:schemeClr>
              </a:solidFill>
              <a:latin typeface="+mn-ea"/>
              <a:sym typeface="+mn-ea"/>
            </a:endParaRPr>
          </a:p>
        </p:txBody>
      </p:sp>
      <p:sp>
        <p:nvSpPr>
          <p:cNvPr id="105302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2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2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钢铁企业区域分布及竞争情况</a:t>
            </a:r>
            <a:endParaRPr altLang="en-US" dirty="0" sz="2000" lang="zh-CN" spc="150">
              <a:solidFill>
                <a:schemeClr val="tx1">
                  <a:lumMod val="85000"/>
                  <a:lumOff val="15000"/>
                </a:schemeClr>
              </a:solidFill>
              <a:latin typeface="+mn-ea"/>
              <a:sym typeface="+mn-ea"/>
            </a:endParaRPr>
          </a:p>
        </p:txBody>
      </p:sp>
      <p:sp>
        <p:nvSpPr>
          <p:cNvPr id="105302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3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3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钢铁企业技术水平及创新能力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18" name="标题 2"/>
          <p:cNvSpPr>
            <a:spLocks noGrp="1"/>
          </p:cNvSpPr>
          <p:nvPr>
            <p:ph type="title" idx="44"/>
          </p:nvPr>
        </p:nvSpPr>
        <p:spPr/>
        <p:txBody>
          <a:bodyPr/>
          <a:p>
            <a:r>
              <a:rPr altLang="en-US" lang="zh-CN"/>
              <a:t>行业议价能力分析</a:t>
            </a:r>
            <a:endParaRPr altLang="en-US" lang="zh-CN"/>
          </a:p>
        </p:txBody>
      </p:sp>
      <p:sp>
        <p:nvSpPr>
          <p:cNvPr id="105332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供应商议价能力：钢铁制造行业的原材料供应商通常具有较强的议价能力，因为原材料是生产的基础。</a:t>
            </a:r>
            <a:endParaRPr altLang="en-US" dirty="0" sz="1200" lang="zh-CN" spc="150">
              <a:solidFill>
                <a:schemeClr val="tx1">
                  <a:lumMod val="85000"/>
                  <a:lumOff val="15000"/>
                </a:schemeClr>
              </a:solidFill>
              <a:latin typeface="+mn-ea"/>
              <a:sym typeface="+mn-ea"/>
            </a:endParaRPr>
          </a:p>
        </p:txBody>
      </p:sp>
      <p:sp>
        <p:nvSpPr>
          <p:cNvPr id="105332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32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32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购买者议价能力：钢铁制造行业的产品通常为大宗商品，购买者众多，因此购买者具有较强的议价能力。</a:t>
            </a:r>
            <a:endParaRPr altLang="en-US" dirty="0" sz="1200" lang="zh-CN" spc="150">
              <a:solidFill>
                <a:schemeClr val="tx1">
                  <a:lumMod val="85000"/>
                  <a:lumOff val="15000"/>
                </a:schemeClr>
              </a:solidFill>
              <a:latin typeface="+mn-ea"/>
              <a:sym typeface="+mn-ea"/>
            </a:endParaRPr>
          </a:p>
        </p:txBody>
      </p:sp>
      <p:sp>
        <p:nvSpPr>
          <p:cNvPr id="105332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33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33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替代品威胁：钢铁制造行业的替代品威胁较小，因为钢铁是重要的基础材料，广泛应用于建筑、汽车、机械等领域。</a:t>
            </a:r>
            <a:endParaRPr altLang="en-US" dirty="0" sz="1200" lang="zh-CN" spc="150">
              <a:solidFill>
                <a:schemeClr val="tx1">
                  <a:lumMod val="85000"/>
                  <a:lumOff val="15000"/>
                </a:schemeClr>
              </a:solidFill>
              <a:latin typeface="+mn-ea"/>
              <a:sym typeface="+mn-ea"/>
            </a:endParaRPr>
          </a:p>
        </p:txBody>
      </p:sp>
      <p:sp>
        <p:nvSpPr>
          <p:cNvPr id="105333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33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33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行业内竞争者：钢铁制造行业竞争激烈，企业间存在价格竞争、技术竞争等多种竞争形式。</a:t>
            </a:r>
            <a:endParaRPr altLang="en-US" dirty="0" sz="1200" lang="zh-CN" spc="150">
              <a:solidFill>
                <a:schemeClr val="tx1">
                  <a:lumMod val="85000"/>
                  <a:lumOff val="15000"/>
                </a:schemeClr>
              </a:solidFill>
              <a:latin typeface="+mn-ea"/>
              <a:sym typeface="+mn-ea"/>
            </a:endParaRPr>
          </a:p>
        </p:txBody>
      </p:sp>
      <p:sp>
        <p:nvSpPr>
          <p:cNvPr id="105334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34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628" name="标题 2"/>
          <p:cNvSpPr>
            <a:spLocks noGrp="1"/>
          </p:cNvSpPr>
          <p:nvPr>
            <p:ph type="title" idx="44"/>
          </p:nvPr>
        </p:nvSpPr>
        <p:spPr/>
        <p:txBody>
          <a:bodyPr/>
          <a:p>
            <a:r>
              <a:rPr altLang="en-US" lang="zh-CN"/>
              <a:t>行业品牌竞争格局</a:t>
            </a:r>
            <a:endParaRPr altLang="en-US" lang="zh-CN"/>
          </a:p>
        </p:txBody>
      </p:sp>
      <p:sp>
        <p:nvSpPr>
          <p:cNvPr id="105363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3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3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3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3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4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4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4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国内钢铁制造企业数量众多，但品牌集中度较低。</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36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国内钢铁制造企业品牌差异化程度较低，同质化竞争激烈。</a:t>
            </a:r>
            <a:endParaRPr dirty="0" sz="2000" err="1">
              <a:solidFill>
                <a:schemeClr val="tx1">
                  <a:lumMod val="75000"/>
                  <a:lumOff val="25000"/>
                </a:schemeClr>
              </a:solidFill>
              <a:latin typeface="+mn-ea"/>
              <a:ea typeface="+mn-ea"/>
              <a:cs typeface="+mn-ea"/>
              <a:sym typeface="+mn-lt"/>
            </a:endParaRPr>
          </a:p>
        </p:txBody>
      </p:sp>
      <p:sp>
        <p:nvSpPr>
          <p:cNvPr id="105365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5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5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365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5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6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6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6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国内钢铁制造企业品牌建设投入较少，缺乏长期规划。</a:t>
            </a:r>
            <a:endParaRPr dirty="0" sz="2000" err="1">
              <a:solidFill>
                <a:schemeClr val="tx1">
                  <a:lumMod val="75000"/>
                  <a:lumOff val="25000"/>
                </a:schemeClr>
              </a:solidFill>
              <a:latin typeface="+mn-ea"/>
              <a:ea typeface="+mn-ea"/>
              <a:cs typeface="+mn-ea"/>
              <a:sym typeface="+mn-lt"/>
            </a:endParaRPr>
          </a:p>
        </p:txBody>
      </p:sp>
      <p:sp>
        <p:nvSpPr>
          <p:cNvPr id="10536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国内钢铁制造企业品牌影响力有限，缺乏国际竞争力。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3954" name="标题 1"/>
          <p:cNvSpPr>
            <a:spLocks noGrp="1"/>
          </p:cNvSpPr>
          <p:nvPr>
            <p:ph type="title" idx="2"/>
            <p:custDataLst>
              <p:tags r:id="rId1"/>
            </p:custDataLst>
          </p:nvPr>
        </p:nvSpPr>
        <p:spPr/>
        <p:txBody>
          <a:bodyPr/>
          <a:p>
            <a:r>
              <a:rPr altLang="en-US" lang="zh-CN"/>
              <a:t>钢铁制造行业市场需求分析</a:t>
            </a:r>
            <a:endParaRPr altLang="en-US" lang="zh-CN"/>
          </a:p>
        </p:txBody>
      </p:sp>
      <p:sp>
        <p:nvSpPr>
          <p:cNvPr id="1053956"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414" name="标题 2"/>
          <p:cNvSpPr>
            <a:spLocks noGrp="1"/>
          </p:cNvSpPr>
          <p:nvPr>
            <p:ph type="title" idx="44"/>
          </p:nvPr>
        </p:nvSpPr>
        <p:spPr/>
        <p:txBody>
          <a:bodyPr/>
          <a:p>
            <a:r>
              <a:rPr altLang="en-US" lang="zh-CN"/>
              <a:t>行业需求特点</a:t>
            </a:r>
            <a:endParaRPr altLang="en-US" lang="zh-CN"/>
          </a:p>
        </p:txBody>
      </p:sp>
      <p:sp>
        <p:nvSpPr>
          <p:cNvPr id="105441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41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42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42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42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42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42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43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4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建筑业需求：钢铁是建筑业的主要原材料之一，随着城市化进程加速，建筑业对钢铁的需求量不断增加。</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44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汽车行业需求：汽车行业对钢铁的需求量较大，随着汽车销量的增加，钢铁需求量也在相应增长。</a:t>
            </a:r>
            <a:endParaRPr dirty="0" sz="2000" err="1">
              <a:solidFill>
                <a:schemeClr val="tx1">
                  <a:lumMod val="75000"/>
                  <a:lumOff val="25000"/>
                </a:schemeClr>
              </a:solidFill>
              <a:latin typeface="+mn-ea"/>
              <a:ea typeface="+mn-ea"/>
              <a:cs typeface="+mn-ea"/>
              <a:sym typeface="+mn-lt"/>
            </a:endParaRPr>
          </a:p>
        </p:txBody>
      </p:sp>
      <p:sp>
        <p:nvSpPr>
          <p:cNvPr id="105443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43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44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444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44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44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44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45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4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船舶行业需求：船舶制造业对钢铁的需求量较大，随着全球航运市场的复苏，钢铁需求量也在逐渐恢复。</a:t>
            </a:r>
            <a:endParaRPr dirty="0" sz="2000" err="1">
              <a:solidFill>
                <a:schemeClr val="tx1">
                  <a:lumMod val="75000"/>
                  <a:lumOff val="25000"/>
                </a:schemeClr>
              </a:solidFill>
              <a:latin typeface="+mn-ea"/>
              <a:ea typeface="+mn-ea"/>
              <a:cs typeface="+mn-ea"/>
              <a:sym typeface="+mn-lt"/>
            </a:endParaRPr>
          </a:p>
        </p:txBody>
      </p:sp>
      <p:sp>
        <p:nvSpPr>
          <p:cNvPr id="10544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制造业需求：钢铁是制造业的重要原材料之一，随着制造业的快速发展，钢铁需求量也在逐年增加。</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40" name="标题 2"/>
          <p:cNvSpPr>
            <a:spLocks noGrp="1"/>
          </p:cNvSpPr>
          <p:nvPr>
            <p:ph type="title" idx="44"/>
          </p:nvPr>
        </p:nvSpPr>
        <p:spPr/>
        <p:txBody>
          <a:bodyPr/>
          <a:p>
            <a:r>
              <a:rPr altLang="en-US" lang="zh-CN"/>
              <a:t>行业需求规模</a:t>
            </a:r>
            <a:endParaRPr altLang="en-US" lang="zh-CN"/>
          </a:p>
        </p:txBody>
      </p:sp>
      <p:sp>
        <p:nvSpPr>
          <p:cNvPr id="105474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2022年全球钢铁消费量约为17.91亿吨</a:t>
            </a:r>
            <a:endParaRPr altLang="en-US" dirty="0" sz="1200" lang="zh-CN" spc="150">
              <a:solidFill>
                <a:schemeClr val="tx1">
                  <a:lumMod val="85000"/>
                  <a:lumOff val="15000"/>
                </a:schemeClr>
              </a:solidFill>
              <a:latin typeface="+mn-ea"/>
              <a:sym typeface="+mn-ea"/>
            </a:endParaRPr>
          </a:p>
        </p:txBody>
      </p:sp>
      <p:sp>
        <p:nvSpPr>
          <p:cNvPr id="105474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4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4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中国是全球最大的钢铁生产国和消费国</a:t>
            </a:r>
            <a:endParaRPr altLang="en-US" dirty="0" sz="1200" lang="zh-CN" spc="150">
              <a:solidFill>
                <a:schemeClr val="tx1">
                  <a:lumMod val="85000"/>
                  <a:lumOff val="15000"/>
                </a:schemeClr>
              </a:solidFill>
              <a:latin typeface="+mn-ea"/>
              <a:sym typeface="+mn-ea"/>
            </a:endParaRPr>
          </a:p>
        </p:txBody>
      </p:sp>
      <p:sp>
        <p:nvSpPr>
          <p:cNvPr id="105475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5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5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预计未来几年全球钢铁消费量将继续保持增长</a:t>
            </a:r>
            <a:endParaRPr altLang="en-US" dirty="0" sz="1200" lang="zh-CN" spc="150">
              <a:solidFill>
                <a:schemeClr val="tx1">
                  <a:lumMod val="85000"/>
                  <a:lumOff val="15000"/>
                </a:schemeClr>
              </a:solidFill>
              <a:latin typeface="+mn-ea"/>
              <a:sym typeface="+mn-ea"/>
            </a:endParaRPr>
          </a:p>
        </p:txBody>
      </p:sp>
      <p:sp>
        <p:nvSpPr>
          <p:cNvPr id="105475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5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6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钢铁制造行业市场需求受到多种因素的影响，包括基础设施建设、房地产行业、汽车行业等</a:t>
            </a:r>
            <a:endParaRPr altLang="en-US" dirty="0" sz="1200" lang="zh-CN" spc="150">
              <a:solidFill>
                <a:schemeClr val="tx1">
                  <a:lumMod val="85000"/>
                  <a:lumOff val="15000"/>
                </a:schemeClr>
              </a:solidFill>
              <a:latin typeface="+mn-ea"/>
              <a:sym typeface="+mn-ea"/>
            </a:endParaRPr>
          </a:p>
        </p:txBody>
      </p:sp>
      <p:sp>
        <p:nvSpPr>
          <p:cNvPr id="105476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6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50" name="标题 2"/>
          <p:cNvSpPr>
            <a:spLocks noGrp="1"/>
          </p:cNvSpPr>
          <p:nvPr>
            <p:ph type="title" idx="44"/>
          </p:nvPr>
        </p:nvSpPr>
        <p:spPr/>
        <p:txBody>
          <a:bodyPr/>
          <a:p>
            <a:r>
              <a:rPr altLang="en-US" lang="zh-CN"/>
              <a:t>行业需求结构</a:t>
            </a:r>
            <a:endParaRPr altLang="en-US" lang="zh-CN"/>
          </a:p>
        </p:txBody>
      </p:sp>
      <p:sp>
        <p:nvSpPr>
          <p:cNvPr id="105505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05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建筑业需求：随着城市化进程加速，对钢铁的需求量持续增长</a:t>
            </a:r>
            <a:endParaRPr altLang="en-US" dirty="0" sz="2000" lang="zh-CN" spc="150">
              <a:solidFill>
                <a:schemeClr val="tx1">
                  <a:lumMod val="75000"/>
                  <a:lumOff val="25000"/>
                </a:schemeClr>
              </a:solidFill>
              <a:latin typeface="+mn-ea"/>
              <a:sym typeface="+mn-ea"/>
            </a:endParaRPr>
          </a:p>
        </p:txBody>
      </p:sp>
      <p:sp>
        <p:nvSpPr>
          <p:cNvPr id="105505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05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06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制造业需求：汽车、船舶、家电等行业的发展对钢铁需求不断扩大</a:t>
            </a:r>
            <a:endParaRPr altLang="en-US" dirty="0" sz="2000" lang="zh-CN" spc="150">
              <a:solidFill>
                <a:schemeClr val="tx1">
                  <a:lumMod val="75000"/>
                  <a:lumOff val="25000"/>
                </a:schemeClr>
              </a:solidFill>
              <a:latin typeface="+mn-ea"/>
              <a:sym typeface="+mn-ea"/>
            </a:endParaRPr>
          </a:p>
        </p:txBody>
      </p:sp>
      <p:sp>
        <p:nvSpPr>
          <p:cNvPr id="105506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06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06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基础设施建设需求：铁路、公路、机场等基础设施建设需要大量钢铁</a:t>
            </a:r>
            <a:endParaRPr altLang="en-US" dirty="0" sz="2000" lang="zh-CN" spc="150">
              <a:solidFill>
                <a:schemeClr val="tx1">
                  <a:lumMod val="75000"/>
                  <a:lumOff val="25000"/>
                </a:schemeClr>
              </a:solidFill>
              <a:latin typeface="+mn-ea"/>
              <a:sym typeface="+mn-ea"/>
            </a:endParaRPr>
          </a:p>
        </p:txBody>
      </p:sp>
      <p:sp>
        <p:nvSpPr>
          <p:cNvPr id="105506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07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07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出口市场需求：钢铁出口量逐年增加，国际市场需求稳步增长</a:t>
            </a:r>
            <a:endParaRPr altLang="en-US" dirty="0" sz="2000" lang="zh-CN" spc="150">
              <a:solidFill>
                <a:schemeClr val="tx1">
                  <a:lumMod val="75000"/>
                  <a:lumOff val="25000"/>
                </a:schemeClr>
              </a:solidFill>
              <a:latin typeface="+mn-ea"/>
              <a:sym typeface="+mn-ea"/>
            </a:endParaRPr>
          </a:p>
        </p:txBody>
      </p:sp>
      <p:sp>
        <p:nvSpPr>
          <p:cNvPr id="105507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60" name="标题 2"/>
          <p:cNvSpPr>
            <a:spLocks noGrp="1"/>
          </p:cNvSpPr>
          <p:nvPr>
            <p:ph type="title" idx="44"/>
          </p:nvPr>
        </p:nvSpPr>
        <p:spPr/>
        <p:txBody>
          <a:bodyPr/>
          <a:p>
            <a:r>
              <a:rPr altLang="en-US" lang="zh-CN"/>
              <a:t>行业需求趋势</a:t>
            </a:r>
            <a:endParaRPr altLang="en-US" lang="zh-CN"/>
          </a:p>
        </p:txBody>
      </p:sp>
      <p:sp>
        <p:nvSpPr>
          <p:cNvPr id="105536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36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36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36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37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制造业需求：机械、汽车、家电等行业的发展推动钢铁需求增加</a:t>
            </a:r>
            <a:endParaRPr altLang="en-US" sz="1400" lang="zh-CN" spc="150">
              <a:solidFill>
                <a:schemeClr val="tx1"/>
              </a:solidFill>
              <a:effectLst/>
              <a:latin typeface="+mn-ea"/>
              <a:sym typeface="+mn-ea"/>
            </a:endParaRPr>
          </a:p>
        </p:txBody>
      </p:sp>
      <p:sp>
        <p:nvSpPr>
          <p:cNvPr id="105537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建筑业需求：随着城市化进程加速，对钢铁的需求量持续增长</a:t>
            </a:r>
            <a:endParaRPr altLang="en-US" dirty="0" sz="1400" lang="zh-CN" spc="150">
              <a:solidFill>
                <a:schemeClr val="tx1"/>
              </a:solidFill>
              <a:effectLst/>
              <a:latin typeface="+mn-ea"/>
              <a:sym typeface="+mn-ea"/>
            </a:endParaRPr>
          </a:p>
        </p:txBody>
      </p:sp>
      <p:sp>
        <p:nvSpPr>
          <p:cNvPr id="105537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出口市场需求：国际市场的开拓为钢铁行业带来新的增长点</a:t>
            </a:r>
            <a:endParaRPr altLang="en-US" sz="1400" lang="zh-CN" spc="150">
              <a:solidFill>
                <a:schemeClr val="tx1"/>
              </a:solidFill>
              <a:effectLst/>
              <a:latin typeface="+mn-ea"/>
              <a:sym typeface="+mn-ea"/>
            </a:endParaRPr>
          </a:p>
        </p:txBody>
      </p:sp>
      <p:sp>
        <p:nvSpPr>
          <p:cNvPr id="105537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基础设施投资需求：政府基础设施投资加大，对钢铁需求量有较大拉动作用</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662" name="标题 1"/>
          <p:cNvSpPr>
            <a:spLocks noGrp="1"/>
          </p:cNvSpPr>
          <p:nvPr>
            <p:ph type="title" idx="2"/>
            <p:custDataLst>
              <p:tags r:id="rId1"/>
            </p:custDataLst>
          </p:nvPr>
        </p:nvSpPr>
        <p:spPr/>
        <p:txBody>
          <a:bodyPr/>
          <a:p>
            <a:r>
              <a:rPr altLang="en-US" lang="zh-CN"/>
              <a:t>钢铁制造行业投资前景预测</a:t>
            </a:r>
            <a:endParaRPr altLang="en-US" lang="zh-CN"/>
          </a:p>
        </p:txBody>
      </p:sp>
      <p:sp>
        <p:nvSpPr>
          <p:cNvPr id="1055664"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122" name="标题 2"/>
          <p:cNvSpPr>
            <a:spLocks noGrp="1"/>
          </p:cNvSpPr>
          <p:nvPr>
            <p:ph type="title" idx="44"/>
          </p:nvPr>
        </p:nvSpPr>
        <p:spPr/>
        <p:txBody>
          <a:bodyPr/>
          <a:p>
            <a:r>
              <a:rPr altLang="en-US" lang="zh-CN"/>
              <a:t>行业投资机会分析</a:t>
            </a:r>
            <a:endParaRPr altLang="en-US" lang="zh-CN"/>
          </a:p>
        </p:txBody>
      </p:sp>
      <p:sp>
        <p:nvSpPr>
          <p:cNvPr id="105612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12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12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13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13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钢铁制造行业投资热点：钢铁企业应关注环保技术、智能制造、新材料等领域，加大投资力度，提高企业核心竞争力。</a:t>
            </a:r>
            <a:endParaRPr altLang="en-US" sz="1400" lang="zh-CN" spc="150">
              <a:solidFill>
                <a:schemeClr val="tx1"/>
              </a:solidFill>
              <a:effectLst/>
              <a:latin typeface="+mn-ea"/>
              <a:sym typeface="+mn-ea"/>
            </a:endParaRPr>
          </a:p>
        </p:txBody>
      </p:sp>
      <p:sp>
        <p:nvSpPr>
          <p:cNvPr id="1056134" name="文本框 6"/>
          <p:cNvSpPr txBox="1"/>
          <p:nvPr>
            <p:custDataLst>
              <p:tags r:id="rId6"/>
            </p:custDataLst>
          </p:nvPr>
        </p:nvSpPr>
        <p:spPr>
          <a:xfrm>
            <a:off x="608400" y="1639940"/>
            <a:ext cx="3135568" cy="1414443"/>
          </a:xfrm>
          <a:prstGeom prst="rect"/>
          <a:noFill/>
        </p:spPr>
        <p:txBody>
          <a:bodyPr lIns="0" rtlCol="0" wrap="square">
            <a:normAutofit lnSpcReduction="10000"/>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钢铁制造行业发展趋势：随着环保要求的提高和新能源技术的广泛应用，钢铁制造行业将向绿色低碳、智能化方向发展，投资机会将更加丰富。</a:t>
            </a:r>
            <a:endParaRPr altLang="en-US" dirty="0" sz="1400" lang="zh-CN" spc="150">
              <a:solidFill>
                <a:schemeClr val="tx1"/>
              </a:solidFill>
              <a:effectLst/>
              <a:latin typeface="+mn-ea"/>
              <a:sym typeface="+mn-ea"/>
            </a:endParaRPr>
          </a:p>
        </p:txBody>
      </p:sp>
      <p:sp>
        <p:nvSpPr>
          <p:cNvPr id="105613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钢铁制造行业投资风险：钢铁企业应加强风险意识，合理规划投资规模和方向，避免盲目跟风和过度投资。</a:t>
            </a:r>
            <a:endParaRPr altLang="en-US" sz="1400" lang="zh-CN" spc="150">
              <a:solidFill>
                <a:schemeClr val="tx1"/>
              </a:solidFill>
              <a:effectLst/>
              <a:latin typeface="+mn-ea"/>
              <a:sym typeface="+mn-ea"/>
            </a:endParaRPr>
          </a:p>
        </p:txBody>
      </p:sp>
      <p:sp>
        <p:nvSpPr>
          <p:cNvPr id="105613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钢铁制造行业投资建议：投资者应关注行业发展趋势和政策变化，选择具有核心技术和市场优势的企业进行投资，同时注意风险控制。</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424" name="标题 2"/>
          <p:cNvSpPr>
            <a:spLocks noGrp="1"/>
          </p:cNvSpPr>
          <p:nvPr>
            <p:ph type="title" idx="44"/>
          </p:nvPr>
        </p:nvSpPr>
        <p:spPr/>
        <p:txBody>
          <a:bodyPr/>
          <a:p>
            <a:r>
              <a:rPr altLang="en-US" lang="zh-CN"/>
              <a:t>行业投资风险分析</a:t>
            </a:r>
            <a:endParaRPr altLang="en-US" lang="zh-CN"/>
          </a:p>
        </p:txBody>
      </p:sp>
      <p:sp>
        <p:nvSpPr>
          <p:cNvPr id="105642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2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43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政策风险：钢铁行业受国家政策影响较大，政策调整可能对投资产生影响。</a:t>
            </a:r>
            <a:endParaRPr altLang="en-US" dirty="0" sz="2000" lang="zh-CN" spc="150">
              <a:solidFill>
                <a:schemeClr val="tx1">
                  <a:lumMod val="85000"/>
                  <a:lumOff val="15000"/>
                </a:schemeClr>
              </a:solidFill>
              <a:latin typeface="+mn-ea"/>
              <a:sym typeface="+mn-ea"/>
            </a:endParaRPr>
          </a:p>
        </p:txBody>
      </p:sp>
      <p:sp>
        <p:nvSpPr>
          <p:cNvPr id="105643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3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3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市场风险：钢铁市场竞争激烈，价格波动大，可能影响投资收益。</a:t>
            </a:r>
            <a:endParaRPr altLang="en-US" dirty="0" sz="2000" lang="zh-CN" spc="150">
              <a:solidFill>
                <a:schemeClr val="tx1">
                  <a:lumMod val="85000"/>
                  <a:lumOff val="15000"/>
                </a:schemeClr>
              </a:solidFill>
              <a:latin typeface="+mn-ea"/>
              <a:sym typeface="+mn-ea"/>
            </a:endParaRPr>
          </a:p>
        </p:txBody>
      </p:sp>
      <p:sp>
        <p:nvSpPr>
          <p:cNvPr id="105643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4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4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环保风险：钢铁行业是高污染行业，环保要求提高可能增加企业成本。</a:t>
            </a:r>
            <a:endParaRPr altLang="en-US" dirty="0" sz="2000" lang="zh-CN" spc="150">
              <a:solidFill>
                <a:schemeClr val="tx1">
                  <a:lumMod val="85000"/>
                  <a:lumOff val="15000"/>
                </a:schemeClr>
              </a:solidFill>
              <a:latin typeface="+mn-ea"/>
              <a:sym typeface="+mn-ea"/>
            </a:endParaRPr>
          </a:p>
        </p:txBody>
      </p:sp>
      <p:sp>
        <p:nvSpPr>
          <p:cNvPr id="105644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4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4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汇率风险：钢铁企业可能涉及海外投资，汇率波动可能影响投资收益。</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34" name="标题 2"/>
          <p:cNvSpPr>
            <a:spLocks noGrp="1"/>
          </p:cNvSpPr>
          <p:nvPr>
            <p:ph type="title" idx="44"/>
          </p:nvPr>
        </p:nvSpPr>
        <p:spPr/>
        <p:txBody>
          <a:bodyPr/>
          <a:p>
            <a:r>
              <a:rPr altLang="en-US" lang="zh-CN"/>
              <a:t>行业投资回报率预测</a:t>
            </a:r>
            <a:endParaRPr altLang="en-US" lang="zh-CN"/>
          </a:p>
        </p:txBody>
      </p:sp>
      <p:sp>
        <p:nvSpPr>
          <p:cNvPr id="105673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钢铁制造行业投资回报率将逐年上升，预计未来几年内将达到较高水平。</a:t>
            </a:r>
            <a:endParaRPr altLang="en-US" dirty="0" sz="1200" lang="zh-CN" spc="150">
              <a:solidFill>
                <a:schemeClr val="tx1">
                  <a:lumMod val="85000"/>
                  <a:lumOff val="15000"/>
                </a:schemeClr>
              </a:solidFill>
              <a:latin typeface="+mn-ea"/>
              <a:sym typeface="+mn-ea"/>
            </a:endParaRPr>
          </a:p>
        </p:txBody>
      </p:sp>
      <p:sp>
        <p:nvSpPr>
          <p:cNvPr id="105673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74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74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随着技术的不断进步和产业结构的优化，钢铁制造行业的投资回报率将得到进一步提升。</a:t>
            </a:r>
            <a:endParaRPr altLang="en-US" dirty="0" sz="1200" lang="zh-CN" spc="150">
              <a:solidFill>
                <a:schemeClr val="tx1">
                  <a:lumMod val="85000"/>
                  <a:lumOff val="15000"/>
                </a:schemeClr>
              </a:solidFill>
              <a:latin typeface="+mn-ea"/>
              <a:sym typeface="+mn-ea"/>
            </a:endParaRPr>
          </a:p>
        </p:txBody>
      </p:sp>
      <p:sp>
        <p:nvSpPr>
          <p:cNvPr id="105674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74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74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钢铁制造行业的发展前景广阔，尤其是在新兴市场和绿色环保领域，投资回报率将更加可观。</a:t>
            </a:r>
            <a:endParaRPr altLang="en-US" dirty="0" sz="1200" lang="zh-CN" spc="150">
              <a:solidFill>
                <a:schemeClr val="tx1">
                  <a:lumMod val="85000"/>
                  <a:lumOff val="15000"/>
                </a:schemeClr>
              </a:solidFill>
              <a:latin typeface="+mn-ea"/>
              <a:sym typeface="+mn-ea"/>
            </a:endParaRPr>
          </a:p>
        </p:txBody>
      </p:sp>
      <p:sp>
        <p:nvSpPr>
          <p:cNvPr id="105675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75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75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投资者需要关注市场变化和政策调整，以便及时调整投资策略，获得更好的投资回报。</a:t>
            </a:r>
            <a:endParaRPr altLang="en-US" dirty="0" sz="1200" lang="zh-CN" spc="150">
              <a:solidFill>
                <a:schemeClr val="tx1">
                  <a:lumMod val="85000"/>
                  <a:lumOff val="15000"/>
                </a:schemeClr>
              </a:solidFill>
              <a:latin typeface="+mn-ea"/>
              <a:sym typeface="+mn-ea"/>
            </a:endParaRPr>
          </a:p>
        </p:txBody>
      </p:sp>
      <p:sp>
        <p:nvSpPr>
          <p:cNvPr id="105675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75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44" name="标题 2"/>
          <p:cNvSpPr>
            <a:spLocks noGrp="1"/>
          </p:cNvSpPr>
          <p:nvPr>
            <p:ph type="title" idx="44"/>
          </p:nvPr>
        </p:nvSpPr>
        <p:spPr/>
        <p:txBody>
          <a:bodyPr/>
          <a:p>
            <a:r>
              <a:rPr altLang="en-US" lang="zh-CN"/>
              <a:t>行业投资前景展望</a:t>
            </a:r>
            <a:endParaRPr altLang="en-US" lang="zh-CN"/>
          </a:p>
        </p:txBody>
      </p:sp>
      <p:sp>
        <p:nvSpPr>
          <p:cNvPr id="105704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04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050" name="TextBox 2"/>
          <p:cNvSpPr txBox="1"/>
          <p:nvPr>
            <p:custDataLst>
              <p:tags r:id="rId3"/>
            </p:custDataLst>
          </p:nvPr>
        </p:nvSpPr>
        <p:spPr>
          <a:xfrm>
            <a:off x="763381" y="3137508"/>
            <a:ext cx="2278952" cy="184023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市场需求：随着经济的发展和工业化进程的加速，钢铁市场需求将持续增长。</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705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05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056" name="TextBox 2"/>
          <p:cNvSpPr txBox="1"/>
          <p:nvPr>
            <p:custDataLst>
              <p:tags r:id="rId6"/>
            </p:custDataLst>
          </p:nvPr>
        </p:nvSpPr>
        <p:spPr>
          <a:xfrm>
            <a:off x="3561327" y="3137508"/>
            <a:ext cx="2278952" cy="1840235"/>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技术创新：钢铁制造行业将不断推进技术创新和产业升级，提高产品质量和降低成本。</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705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06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062" name="TextBox 2"/>
          <p:cNvSpPr txBox="1"/>
          <p:nvPr>
            <p:custDataLst>
              <p:tags r:id="rId9"/>
            </p:custDataLst>
          </p:nvPr>
        </p:nvSpPr>
        <p:spPr>
          <a:xfrm>
            <a:off x="6356085" y="3137508"/>
            <a:ext cx="2278952" cy="1840235"/>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环保要求：钢铁制造行业将面临更严格的环保要求，推动企业加强环保治理和技术创新。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706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06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068" name="TextBox 2"/>
          <p:cNvSpPr txBox="1"/>
          <p:nvPr>
            <p:custDataLst>
              <p:tags r:id="rId12"/>
            </p:custDataLst>
          </p:nvPr>
        </p:nvSpPr>
        <p:spPr>
          <a:xfrm>
            <a:off x="9144465" y="3137508"/>
            <a:ext cx="2278952" cy="184023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行业竞争格局：钢铁制造行业竞争激烈，企业需要加强自身实力和提高市场份额。</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354" name="标题 1"/>
          <p:cNvSpPr>
            <a:spLocks noGrp="1"/>
          </p:cNvSpPr>
          <p:nvPr>
            <p:ph type="title" idx="2"/>
            <p:custDataLst>
              <p:tags r:id="rId1"/>
            </p:custDataLst>
          </p:nvPr>
        </p:nvSpPr>
        <p:spPr/>
        <p:txBody>
          <a:bodyPr/>
          <a:p>
            <a:r>
              <a:rPr altLang="en-US" lang="zh-CN"/>
              <a:t>钢铁制造行业发展趋势与展望</a:t>
            </a:r>
            <a:endParaRPr altLang="en-US" lang="zh-CN"/>
          </a:p>
        </p:txBody>
      </p:sp>
      <p:sp>
        <p:nvSpPr>
          <p:cNvPr id="1057356"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814" name="标题 2"/>
          <p:cNvSpPr>
            <a:spLocks noGrp="1"/>
          </p:cNvSpPr>
          <p:nvPr>
            <p:ph type="title" idx="44"/>
          </p:nvPr>
        </p:nvSpPr>
        <p:spPr/>
        <p:txBody>
          <a:bodyPr/>
          <a:p>
            <a:r>
              <a:rPr altLang="en-US" lang="zh-CN"/>
              <a:t>行业技术发展趋势</a:t>
            </a:r>
            <a:endParaRPr altLang="en-US" lang="zh-CN"/>
          </a:p>
        </p:txBody>
      </p:sp>
      <p:sp>
        <p:nvSpPr>
          <p:cNvPr id="105781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781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82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自动化和智能化生产：提高生产效率和产品质量</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782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782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82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环保技术：降低能耗和排放，实现绿色制造</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782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783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新材料研发：提高钢铁产品的性能和附加值</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783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83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783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83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数字化和信息化技术：实现生产和管理信息的实时监控与优化</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124" name="标题 2"/>
          <p:cNvSpPr>
            <a:spLocks noGrp="1"/>
          </p:cNvSpPr>
          <p:nvPr>
            <p:ph type="title" idx="44"/>
          </p:nvPr>
        </p:nvSpPr>
        <p:spPr/>
        <p:txBody>
          <a:bodyPr/>
          <a:p>
            <a:r>
              <a:rPr altLang="en-US" lang="zh-CN"/>
              <a:t>行业产品发展趋势</a:t>
            </a:r>
            <a:endParaRPr altLang="en-US" lang="zh-CN"/>
          </a:p>
        </p:txBody>
      </p:sp>
      <p:sp>
        <p:nvSpPr>
          <p:cNvPr id="105812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812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813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13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13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环保和可持续发展对钢铁产品提出更高要求</a:t>
            </a:r>
            <a:endParaRPr altLang="en-US" dirty="0" sz="1200" lang="zh-CN" spc="150">
              <a:solidFill>
                <a:srgbClr val="FFFFFF"/>
              </a:solidFill>
              <a:latin typeface="+mn-ea"/>
              <a:sym typeface="+mn-ea"/>
            </a:endParaRPr>
          </a:p>
        </p:txBody>
      </p:sp>
      <p:sp>
        <p:nvSpPr>
          <p:cNvPr id="105813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13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14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钢铁产品的智能化和个性化发展</a:t>
            </a:r>
            <a:endParaRPr altLang="en-US" dirty="0" sz="1200" lang="zh-CN" spc="150">
              <a:solidFill>
                <a:schemeClr val="tx1">
                  <a:lumMod val="65000"/>
                  <a:lumOff val="35000"/>
                </a:schemeClr>
              </a:solidFill>
              <a:latin typeface="+mn-ea"/>
              <a:sym typeface="+mn-ea"/>
            </a:endParaRPr>
          </a:p>
        </p:txBody>
      </p:sp>
      <p:sp>
        <p:nvSpPr>
          <p:cNvPr id="105814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14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14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新型钢铁材料的研发和应用</a:t>
            </a:r>
            <a:endParaRPr altLang="en-US" dirty="0" sz="1200" lang="zh-CN" spc="150">
              <a:solidFill>
                <a:srgbClr val="FFFFFF"/>
              </a:solidFill>
              <a:latin typeface="+mn-ea"/>
              <a:sym typeface="+mn-ea"/>
            </a:endParaRPr>
          </a:p>
        </p:txBody>
      </p:sp>
      <p:sp>
        <p:nvSpPr>
          <p:cNvPr id="105814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15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15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高品质钢材需求增长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438" name="标题 2"/>
          <p:cNvSpPr>
            <a:spLocks noGrp="1"/>
          </p:cNvSpPr>
          <p:nvPr>
            <p:ph type="title" idx="44"/>
          </p:nvPr>
        </p:nvSpPr>
        <p:spPr/>
        <p:txBody>
          <a:bodyPr/>
          <a:p>
            <a:r>
              <a:rPr altLang="en-US" lang="zh-CN"/>
              <a:t>行业市场发展趋势</a:t>
            </a:r>
            <a:endParaRPr altLang="en-US" lang="zh-CN"/>
          </a:p>
        </p:txBody>
      </p:sp>
      <p:sp>
        <p:nvSpPr>
          <p:cNvPr id="105844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44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44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44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44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技术创新驱动：钢铁制造企业将加大技术研发投入，提高产品质量和降低生产成本。</a:t>
            </a:r>
            <a:endParaRPr altLang="en-US" sz="1400" lang="zh-CN" spc="150">
              <a:solidFill>
                <a:schemeClr val="tx1"/>
              </a:solidFill>
              <a:effectLst/>
              <a:latin typeface="+mn-ea"/>
              <a:sym typeface="+mn-ea"/>
            </a:endParaRPr>
          </a:p>
        </p:txBody>
      </p:sp>
      <p:sp>
        <p:nvSpPr>
          <p:cNvPr id="105845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环保政策推动：钢铁制造行业将逐步实现绿色低碳发展，推动行业转型升级。</a:t>
            </a:r>
            <a:endParaRPr altLang="en-US" dirty="0" sz="1400" lang="zh-CN" spc="150">
              <a:solidFill>
                <a:schemeClr val="tx1"/>
              </a:solidFill>
              <a:effectLst/>
              <a:latin typeface="+mn-ea"/>
              <a:sym typeface="+mn-ea"/>
            </a:endParaRPr>
          </a:p>
        </p:txBody>
      </p:sp>
      <p:sp>
        <p:nvSpPr>
          <p:cNvPr id="105845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市场需求拉动：随着经济的发展和人口增长，钢铁市场需求将持续增长，推动行业规模不断扩大。</a:t>
            </a:r>
            <a:endParaRPr altLang="en-US" sz="1400" lang="zh-CN" spc="150">
              <a:solidFill>
                <a:schemeClr val="tx1"/>
              </a:solidFill>
              <a:effectLst/>
              <a:latin typeface="+mn-ea"/>
              <a:sym typeface="+mn-ea"/>
            </a:endParaRPr>
          </a:p>
        </p:txBody>
      </p:sp>
      <p:sp>
        <p:nvSpPr>
          <p:cNvPr id="105845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国际竞争加剧：钢铁制造企业将面临更加激烈的国际竞争，需要不断提高自身实力和品牌影响力。</a:t>
            </a:r>
            <a:endParaRPr altLang="en-US" sz="1400" lang="zh-CN" spc="150">
              <a:solidFill>
                <a:schemeClr val="tx1"/>
              </a:solidFill>
              <a:effectLst/>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740" name="标题 2"/>
          <p:cNvSpPr>
            <a:spLocks noGrp="1"/>
          </p:cNvSpPr>
          <p:nvPr>
            <p:ph type="title" idx="44"/>
          </p:nvPr>
        </p:nvSpPr>
        <p:spPr/>
        <p:txBody>
          <a:bodyPr/>
          <a:p>
            <a:r>
              <a:rPr altLang="en-US" lang="zh-CN"/>
              <a:t>行业未来展望</a:t>
            </a:r>
            <a:endParaRPr altLang="en-US" lang="zh-CN"/>
          </a:p>
        </p:txBody>
      </p:sp>
      <p:sp>
        <p:nvSpPr>
          <p:cNvPr id="105874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4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4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4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5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5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5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5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环保要求趋严，推动钢铁行业绿色发展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87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钢铁行业集中度将进一步提高</a:t>
            </a:r>
            <a:endParaRPr dirty="0" sz="2000" err="1">
              <a:solidFill>
                <a:schemeClr val="tx1">
                  <a:lumMod val="75000"/>
                  <a:lumOff val="25000"/>
                </a:schemeClr>
              </a:solidFill>
              <a:latin typeface="+mn-ea"/>
              <a:ea typeface="+mn-ea"/>
              <a:cs typeface="+mn-ea"/>
              <a:sym typeface="+mn-lt"/>
            </a:endParaRPr>
          </a:p>
        </p:txBody>
      </p:sp>
      <p:sp>
        <p:nvSpPr>
          <p:cNvPr id="105876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6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6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876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7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7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7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7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钢铁企业将加强产业链整合与协同发展</a:t>
            </a:r>
            <a:endParaRPr dirty="0" sz="2000" err="1">
              <a:solidFill>
                <a:schemeClr val="tx1">
                  <a:lumMod val="75000"/>
                  <a:lumOff val="25000"/>
                </a:schemeClr>
              </a:solidFill>
              <a:latin typeface="+mn-ea"/>
              <a:ea typeface="+mn-ea"/>
              <a:cs typeface="+mn-ea"/>
              <a:sym typeface="+mn-lt"/>
            </a:endParaRPr>
          </a:p>
        </p:txBody>
      </p:sp>
      <p:sp>
        <p:nvSpPr>
          <p:cNvPr id="10587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智能化、自动化技术提升生产效率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066" name="标题 3"/>
          <p:cNvSpPr>
            <a:spLocks noGrp="1"/>
          </p:cNvSpPr>
          <p:nvPr>
            <p:ph type="title" idx="2"/>
            <p:custDataLst>
              <p:tags r:id="rId1"/>
            </p:custDataLst>
          </p:nvPr>
        </p:nvSpPr>
        <p:spPr/>
        <p:txBody>
          <a:bodyPr/>
          <a:p>
            <a:r>
              <a:rPr altLang="en-US" lang="zh-CN"/>
              <a:t>感谢您的观看</a:t>
            </a:r>
            <a:endParaRPr altLang="en-US" lang="zh-CN"/>
          </a:p>
        </p:txBody>
      </p:sp>
      <p:sp>
        <p:nvSpPr>
          <p:cNvPr id="1059068"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5*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5*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1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5*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2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5*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3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5*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4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5*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5*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SLIDE_ID" val="custom2023089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2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1*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1*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1*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1*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1*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1*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7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7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33.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34.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88.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89.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3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93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9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93.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2024-01-05T03:27:52Z</dcterms:created>
  <dcterms:modified xsi:type="dcterms:W3CDTF">2024-01-05T03:27:52Z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806478dbd5d74d2f8d930369517c637c_21</vt:lpwstr>
  </property>
</Properties>
</file>