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6827" r:id="rId1"/>
    <p:sldMasterId id="2147506864" r:id="rId2"/>
  </p:sldMasterIdLst>
  <p:notesMasterIdLst>
    <p:notesMasterId r:id="rId3"/>
  </p:notesMasterIdLst>
  <p:sldIdLst>
    <p:sldId id="11205" r:id="rId4"/>
    <p:sldId id="11209" r:id="rId5"/>
    <p:sldId id="11214" r:id="rId6"/>
    <p:sldId id="11219" r:id="rId7"/>
    <p:sldId id="11226" r:id="rId9"/>
    <p:sldId id="11229" r:id="rId10"/>
    <p:sldId id="11232" r:id="rId11"/>
    <p:sldId id="11235" r:id="rId12"/>
    <p:sldId id="11239" r:id="rId13"/>
    <p:sldId id="11246" r:id="rId15"/>
    <p:sldId id="11249" r:id="rId16"/>
    <p:sldId id="11252" r:id="rId17"/>
    <p:sldId id="11255" r:id="rId18"/>
    <p:sldId id="11259" r:id="rId19"/>
    <p:sldId id="11266" r:id="rId21"/>
    <p:sldId id="11269" r:id="rId22"/>
    <p:sldId id="11272" r:id="rId23"/>
    <p:sldId id="11275" r:id="rId24"/>
    <p:sldId id="11279" r:id="rId25"/>
    <p:sldId id="11286" r:id="rId27"/>
    <p:sldId id="11289" r:id="rId28"/>
    <p:sldId id="11292" r:id="rId29"/>
    <p:sldId id="11295" r:id="rId30"/>
    <p:sldId id="11299" r:id="rId31"/>
    <p:sldId id="11306" r:id="rId33"/>
    <p:sldId id="11309" r:id="rId34"/>
    <p:sldId id="11312" r:id="rId35"/>
    <p:sldId id="11315" r:id="rId36"/>
    <p:sldId id="11319" r:id="rId37"/>
    <p:sldId id="11326" r:id="rId39"/>
    <p:sldId id="11329" r:id="rId40"/>
    <p:sldId id="11332" r:id="rId41"/>
    <p:sldId id="11335" r:id="rId42"/>
    <p:sldId id="11338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28" r:id="rId1"/>
    <p:sldLayoutId id="2147506829" r:id="rId2"/>
    <p:sldLayoutId id="2147506830" r:id="rId3"/>
    <p:sldLayoutId id="2147506831" r:id="rId4"/>
    <p:sldLayoutId id="2147506832" r:id="rId5"/>
    <p:sldLayoutId id="2147506833" r:id="rId6"/>
    <p:sldLayoutId id="2147506834" r:id="rId7"/>
    <p:sldLayoutId id="2147506835" r:id="rId8"/>
    <p:sldLayoutId id="2147506836" r:id="rId9"/>
    <p:sldLayoutId id="2147506837" r:id="rId10"/>
    <p:sldLayoutId id="21475068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6865" r:id="rId1"/>
    <p:sldLayoutId id="2147506866" r:id="rId2"/>
    <p:sldLayoutId id="2147506867" r:id="rId3"/>
    <p:sldLayoutId id="2147506868" r:id="rId4"/>
    <p:sldLayoutId id="2147506869" r:id="rId5"/>
    <p:sldLayoutId id="2147506870" r:id="rId6"/>
    <p:sldLayoutId id="2147506871" r:id="rId7"/>
    <p:sldLayoutId id="2147506872" r:id="rId8"/>
    <p:sldLayoutId id="2147506873" r:id="rId9"/>
    <p:sldLayoutId id="2147506874" r:id="rId10"/>
    <p:sldLayoutId id="21475068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tags" Target="../tags/tag403.xml"/><Relationship Id="rId18" Type="http://schemas.openxmlformats.org/officeDocument/2006/relationships/tags" Target="../tags/tag404.xml"/><Relationship Id="rId19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tags" Target="../tags/tag421.xml"/><Relationship Id="rId18" Type="http://schemas.openxmlformats.org/officeDocument/2006/relationships/tags" Target="../tags/tag422.xml"/><Relationship Id="rId19" Type="http://schemas.openxmlformats.org/officeDocument/2006/relationships/tags" Target="../tags/tag423.xml"/><Relationship Id="rId20" Type="http://schemas.openxmlformats.org/officeDocument/2006/relationships/tags" Target="../tags/tag424.xml"/><Relationship Id="rId21" Type="http://schemas.openxmlformats.org/officeDocument/2006/relationships/tags" Target="../tags/tag425.xml"/><Relationship Id="rId22" Type="http://schemas.openxmlformats.org/officeDocument/2006/relationships/tags" Target="../tags/tag426.xml"/><Relationship Id="rId23" Type="http://schemas.openxmlformats.org/officeDocument/2006/relationships/tags" Target="../tags/tag427.xml"/><Relationship Id="rId24" Type="http://schemas.openxmlformats.org/officeDocument/2006/relationships/tags" Target="../tags/tag428.xml"/><Relationship Id="rId25" Type="http://schemas.openxmlformats.org/officeDocument/2006/relationships/tags" Target="../tags/tag429.xml"/><Relationship Id="rId26" Type="http://schemas.openxmlformats.org/officeDocument/2006/relationships/tags" Target="../tags/tag430.xml"/><Relationship Id="rId27" Type="http://schemas.openxmlformats.org/officeDocument/2006/relationships/tags" Target="../tags/tag431.xml"/><Relationship Id="rId28" Type="http://schemas.openxmlformats.org/officeDocument/2006/relationships/tags" Target="../tags/tag432.xml"/><Relationship Id="rId29" Type="http://schemas.openxmlformats.org/officeDocument/2006/relationships/tags" Target="../tags/tag433.xml"/><Relationship Id="rId30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tags" Target="../tags/tag446.xml"/><Relationship Id="rId14" Type="http://schemas.openxmlformats.org/officeDocument/2006/relationships/tags" Target="../tags/tag447.xml"/><Relationship Id="rId15" Type="http://schemas.openxmlformats.org/officeDocument/2006/relationships/tags" Target="../tags/tag448.xml"/><Relationship Id="rId16" Type="http://schemas.openxmlformats.org/officeDocument/2006/relationships/tags" Target="../tags/tag449.xml"/><Relationship Id="rId1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50.xml"/><Relationship Id="rId2" Type="http://schemas.openxmlformats.org/officeDocument/2006/relationships/tags" Target="../tags/tag451.xml"/><Relationship Id="rId3" Type="http://schemas.openxmlformats.org/officeDocument/2006/relationships/tags" Target="../tags/tag452.xml"/><Relationship Id="rId4" Type="http://schemas.openxmlformats.org/officeDocument/2006/relationships/tags" Target="../tags/tag453.xml"/><Relationship Id="rId5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4.xml"/><Relationship Id="rId2" Type="http://schemas.openxmlformats.org/officeDocument/2006/relationships/tags" Target="../tags/tag455.xml"/><Relationship Id="rId3" Type="http://schemas.openxmlformats.org/officeDocument/2006/relationships/tags" Target="../tags/tag456.xml"/><Relationship Id="rId4" Type="http://schemas.openxmlformats.org/officeDocument/2006/relationships/tags" Target="../tags/tag457.xml"/><Relationship Id="rId5" Type="http://schemas.openxmlformats.org/officeDocument/2006/relationships/tags" Target="../tags/tag45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推动员工工作效能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提高员工工作效率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激发员工工作积极性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提升员工工作质量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加强团队沟通和协作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关注员工身心健康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提高员工工作效率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制定合理的工作计划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明确工作目标和任务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分解任务并设定优先级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合理安排时间和资源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及时调整计划以适应变化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优化工作流程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明确工作目标和任务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制定详细的工作计划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合理安排工作时间和资源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避免重复和无效的工作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合理分配工作任务</a:t>
            </a:r>
            <a:endParaRPr altLang="en-US" lang="zh-CN"/>
          </a:p>
        </p:txBody>
      </p:sp>
      <p:sp>
        <p:nvSpPr>
          <p:cNvPr id="1049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根据员工能力和特长分配任务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确保任务量与员工能力相匹配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避免任务过于集中或分散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13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及时调整任务分配，确保员工保持高效工作状态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提高员工时间管理能力</a:t>
            </a:r>
            <a:endParaRPr altLang="en-US" lang="zh-CN"/>
          </a:p>
        </p:txBody>
      </p:sp>
      <p:sp>
        <p:nvSpPr>
          <p:cNvPr id="10491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制定工作计划：明确工作目标和优先级，合理安排工作时间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保持专注：避免多任务处理，专注于当前任务，提高工作效率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学会拒绝：学会拒绝不重要或不紧急的任务，集中精力完成重要任务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避免拖延：培养自律和自我管理能力，避免拖延症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激发员工工作积极性</a:t>
            </a:r>
            <a:endParaRPr altLang="en-US" dirty="0" lang="zh-CN"/>
          </a:p>
        </p:txBody>
      </p:sp>
      <p:sp>
        <p:nvSpPr>
          <p:cNvPr id="10492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建立激励机制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设定明确的目标和期望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提供适当的奖励和惩罚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建立良好的工作环境和氛围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鼓励员工参与决策和提供反馈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鼓励员工参与决策</a:t>
            </a:r>
            <a:endParaRPr altLang="en-US" lang="zh-CN"/>
          </a:p>
        </p:txBody>
      </p:sp>
      <p:sp>
        <p:nvSpPr>
          <p:cNvPr id="10493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赋予员工更多话语权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建立平等和公正的沟通环境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鼓励员工提出建设性意见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激发员工的创造力和参与度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提供员工培训和发展机会</a:t>
            </a:r>
            <a:endParaRPr altLang="en-US" lang="zh-CN"/>
          </a:p>
        </p:txBody>
      </p:sp>
      <p:sp>
        <p:nvSpPr>
          <p:cNvPr id="104943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培训计划：制定针对不同岗位和技能的培训计划，提高员工的专业素养和工作能力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职业规划：帮助员工制定职业规划，明确发展目标和方向，激发工作动力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晋升机会：提供晋升机会和激励机制，让员工看到在公司内部有更多的发展空间和机会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学习机会：鼓励员工参加各种学习活动，提高自身素质和竞争力，增强工作积极性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营造良好的工作氛围</a:t>
            </a:r>
            <a:endParaRPr altLang="en-US" lang="zh-CN"/>
          </a:p>
        </p:txBody>
      </p:sp>
      <p:sp>
        <p:nvSpPr>
          <p:cNvPr id="10494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尊重员工：建立互相尊重的工作环境，让员工感受到自己的价值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鼓励创新：鼓励员工提出新的想法和建议，激发员工的创造力和参与度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提供培训和发展机会：为员工提供培训和发展机会，帮助员工提升技能和知识水平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建立激励机制：建立激励机制，对表现优秀的员工给予奖励和认可，激发员工的积极性和工作动力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提升员工工作质量</a:t>
            </a:r>
            <a:endParaRPr altLang="en-US" dirty="0" lang="zh-CN"/>
          </a:p>
        </p:txBody>
      </p:sp>
      <p:sp>
        <p:nvSpPr>
          <p:cNvPr id="10495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建立质量标准和流程</a:t>
            </a:r>
            <a:endParaRPr altLang="en-US" lang="zh-CN"/>
          </a:p>
        </p:txBody>
      </p:sp>
      <p:sp>
        <p:nvSpPr>
          <p:cNvPr id="104962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制定明确的质量标准：根据工作性质和要求，制定可衡量的质量标准，以便员工明确工作目标。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建立工作流程：制定清晰的工作流程，确保员工了解工作步骤和要求，提高工作效率和质量。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培训员工：通过培训，使员工了解质量标准和流程，提高员工的工作技能和意识。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监督和评估：建立监督机制，定期对员工的工作进行评估和监督，确保工作质量和效率达标。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加强质量监控和评估</a:t>
            </a:r>
            <a:endParaRPr altLang="en-US" lang="zh-CN"/>
          </a:p>
        </p:txBody>
      </p:sp>
      <p:sp>
        <p:nvSpPr>
          <p:cNvPr id="10496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建立完善的质量监控体系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及时发现和解决问题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鼓励员工参与质量改进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定期进行质量评估和反馈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鼓励员工提出改进意见</a:t>
            </a:r>
            <a:endParaRPr altLang="en-US" lang="zh-CN"/>
          </a:p>
        </p:txBody>
      </p:sp>
      <p:sp>
        <p:nvSpPr>
          <p:cNvPr id="10497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建立开放和包容的文化，鼓励员工勇于表达自己的想法和建议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设立专门的渠道，让员工可以随时提出对工作流程、产品或管理方式的改进意见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定期组织员工进行交流和分享，促进彼此之间的学习和成长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对提出有效改进意见的员工给予适当的奖励和认可，激励更多的员工积极参与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提高员工对质量的重视程度</a:t>
            </a:r>
            <a:endParaRPr altLang="en-US" lang="zh-CN"/>
          </a:p>
        </p:txBody>
      </p:sp>
      <p:sp>
        <p:nvSpPr>
          <p:cNvPr id="10498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培训员工质量意识：通过培训课程、案例分析等方式，让员工了解质量对工作的重要性，提高员工对质量的重视程度。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建立质量标准：制定明确的质量标准和要求，让员工清楚了解工作质量的衡量标准，从而更加注重质量。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激励员工追求卓越：通过设立奖励机制，激励员工追求卓越，提高员工对质量的追求和重视程度。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建立质量反馈机制：通过定期的质量评估和反馈，让员工了解自身工作质量情况，及时改进不足之处，提高员工对质量的重视程度。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加强团队沟通和协作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明确沟通目标：在开始沟通之前，双方应明确沟通的目标和期望结果，避免无效沟通。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建立信任：建立信任是有效沟通的基础，需要双方坦诚相待，尊重彼此的观点和感受。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制定沟通计划：制定明确的沟通计划，包括沟通的时间、地点、参与人员等，以确保沟通顺利进行。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倾听和表达：在沟通过程中，双方应积极倾听对方的意见和想法，并表达自己的观点和需求。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及时反馈：在沟通过程中，双方应及时反馈对方的意见和想法，以便及时调整沟通策略和方向。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建立反馈机制：建立有效的反馈机制，以便及时了解沟通效果和改进方向，不断优化沟通方式和流程。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加强团队成员之间的协作</a:t>
            </a:r>
            <a:endParaRPr altLang="en-US" lang="zh-CN"/>
          </a:p>
        </p:txBody>
      </p:sp>
      <p:sp>
        <p:nvSpPr>
          <p:cNvPr id="10499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建立有效的沟通渠道：确保团队成员之间能够及时、准确地传递信息，避免误解和沟通障碍。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明确分工和责任：明确每个团队成员的职责和分工，确保大家能够协同工作，避免重复劳动和不必要的冲突。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鼓励团队合作：鼓励团队成员之间相互支持和合作，共同解决问题和完成任务，增强团队凝聚力和向心力。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建立信任和尊重：建立团队成员之间的信任和尊重，避免相互猜忌和不信任，营造积极向上的工作氛围。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促进跨部门合作和交流</a:t>
            </a:r>
            <a:endParaRPr altLang="en-US" lang="zh-CN"/>
          </a:p>
        </p:txBody>
      </p:sp>
      <p:sp>
        <p:nvSpPr>
          <p:cNvPr id="10500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建立跨部门沟通机制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分享经验和知识，促进信息共享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鼓励团队成员提出建议和意见，促进协作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定期组织跨部门会议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提高团队整体效能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明确团队目标：确保每个成员都清楚团队的工作目标和期望结果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有效沟通：鼓励团队成员积极沟通，分享想法、意见和解决方案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协作精神：培养团队成员间的协作意识，共同完成任务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建立信任：建立团队成员之间的信任关系，提高工作效率和满意度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关注员工身心健康</a:t>
            </a:r>
            <a:endParaRPr altLang="en-US" dirty="0" lang="zh-CN"/>
          </a:p>
        </p:txBody>
      </p:sp>
      <p:sp>
        <p:nvSpPr>
          <p:cNvPr id="1050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提供健康的工作环境</a:t>
            </a:r>
            <a:endParaRPr altLang="en-US" lang="zh-CN"/>
          </a:p>
        </p:txBody>
      </p:sp>
      <p:sp>
        <p:nvSpPr>
          <p:cNvPr id="10502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提供舒适的工作座椅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保持室内空气流通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合理安排工作时间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定期组织员工进行体检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关注员工心理健康</a:t>
            </a:r>
            <a:endParaRPr altLang="en-US" lang="zh-CN"/>
          </a:p>
        </p:txBody>
      </p:sp>
      <p:sp>
        <p:nvSpPr>
          <p:cNvPr id="10503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员工心理健康的重要性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员工心理健康问题的原因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员工心理健康问题的解决方法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关注员工心理健康对企业和个人的影响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鼓励员工进行体育锻炼</a:t>
            </a:r>
            <a:endParaRPr altLang="en-US" lang="zh-CN"/>
          </a:p>
        </p:txBody>
      </p:sp>
      <p:sp>
        <p:nvSpPr>
          <p:cNvPr id="10503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促进身体健康，提高工作效率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缓解工作压力，增强心理素质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增强团队凝聚力，促进员工之间的交流与合作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培养积极的生活态度和健康的生活方式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提高员工健康意识</a:t>
            </a:r>
            <a:endParaRPr altLang="en-US" lang="zh-CN"/>
          </a:p>
        </p:txBody>
      </p:sp>
      <p:sp>
        <p:nvSpPr>
          <p:cNvPr id="10504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健康知识普及：向员工普及健康知识，提高健康意识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健康检查：定期组织员工进行健康检查，及时发现并解决问题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健康培训：开展健康培训课程，提高员工健康技能和自我保健能力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健康奖励：设立健康奖励机制，激励员工积极参与健康活动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总结推动员工工作效能的方法和措施</a:t>
            </a:r>
            <a:endParaRPr altLang="en-US" lang="zh-CN"/>
          </a:p>
        </p:txBody>
      </p:sp>
      <p:sp>
        <p:nvSpPr>
          <p:cNvPr id="1050534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36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538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明确目标与任务：制定清晰的目标和任务，让员工明确自己的职责和期望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42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44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提供培训与发展机会：通过培训和发展计划，提高员工的专业技能和知识水平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48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50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建立激励机制：通过奖励、晋升等方式激励员工，提高工作积极性和满意度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54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56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加强沟通与协作：建立良好的沟通机制，促进团队协作和信息共享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60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62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关注员工心理健康：关注员工心理健康，提供必要的支持和帮助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66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568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营造积极的工作氛围：营造积极、开放、包容的工作氛围，提高员工的工作效率和幸福感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分析当前存在的问题和不足</a:t>
            </a:r>
            <a:endParaRPr altLang="en-US" lang="zh-CN"/>
          </a:p>
        </p:txBody>
      </p:sp>
      <p:sp>
        <p:nvSpPr>
          <p:cNvPr id="105060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3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4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工作流程不够明确：员工对工作流程不够清晰，导致工作效率低下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激励机制不够完善：员工缺乏激励机制，无法激发工作积极性和创造力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培训不足：员工缺乏必要的培训，无法提高工作技能和效率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缺乏有效的沟通：员工之间缺乏有效的沟通，导致信息传递不畅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展望未来发展趋势和挑战</a:t>
            </a:r>
            <a:endParaRPr altLang="en-US" lang="zh-CN"/>
          </a:p>
        </p:txBody>
      </p:sp>
      <p:sp>
        <p:nvSpPr>
          <p:cNvPr id="10506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应对策略：加强技术创新、提高员工素质、优化管理流程等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未来发展趋势：数字化、智能化、绿色化等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面临的挑战：技术更新换代、市场竞争激烈、人才短缺等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总结：展望未来，我们需要不断适应变化，积极应对挑战，推动员工工作效能不断提升。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提出进一步推动员工工作效能的建议</a:t>
            </a:r>
            <a:endParaRPr altLang="en-US" lang="zh-CN"/>
          </a:p>
        </p:txBody>
      </p:sp>
      <p:sp>
        <p:nvSpPr>
          <p:cNvPr id="10507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建立明确的激励机制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提供必要的培训和支持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优化工作流程和沟通机制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定期评估和调整策略，确保持续改进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79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79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79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5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2023-12-20T00:35:45Z</dcterms:created>
  <dcterms:modified xsi:type="dcterms:W3CDTF">2023-12-20T00:35:45Z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dfae3cff0ce74855b568168682ba806f_21</vt:lpwstr>
  </property>
</Properties>
</file>