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172" r:id="rId1"/>
    <p:sldMasterId id="2147489209" r:id="rId2"/>
  </p:sldMasterIdLst>
  <p:notesMasterIdLst>
    <p:notesMasterId r:id="rId3"/>
  </p:notesMasterIdLst>
  <p:sldIdLst>
    <p:sldId id="2683" r:id="rId4"/>
    <p:sldId id="2686" r:id="rId5"/>
    <p:sldId id="2689" r:id="rId6"/>
    <p:sldId id="2692" r:id="rId7"/>
    <p:sldId id="2698" r:id="rId9"/>
    <p:sldId id="2701" r:id="rId10"/>
    <p:sldId id="2704" r:id="rId11"/>
    <p:sldId id="2707" r:id="rId12"/>
    <p:sldId id="2713" r:id="rId14"/>
    <p:sldId id="2716" r:id="rId15"/>
    <p:sldId id="2719" r:id="rId16"/>
    <p:sldId id="2722" r:id="rId17"/>
    <p:sldId id="2725" r:id="rId18"/>
    <p:sldId id="2731" r:id="rId20"/>
    <p:sldId id="2734" r:id="rId21"/>
    <p:sldId id="2737" r:id="rId22"/>
    <p:sldId id="2740" r:id="rId23"/>
    <p:sldId id="2743" r:id="rId24"/>
    <p:sldId id="2749" r:id="rId26"/>
    <p:sldId id="2752" r:id="rId27"/>
    <p:sldId id="2755" r:id="rId28"/>
    <p:sldId id="2758" r:id="rId29"/>
    <p:sldId id="2761" r:id="rId30"/>
    <p:sldId id="2767" r:id="rId32"/>
    <p:sldId id="2770" r:id="rId33"/>
    <p:sldId id="2773" r:id="rId34"/>
    <p:sldId id="2776" r:id="rId35"/>
    <p:sldId id="2779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173" r:id="rId1"/>
    <p:sldLayoutId id="2147489174" r:id="rId2"/>
    <p:sldLayoutId id="2147489175" r:id="rId3"/>
    <p:sldLayoutId id="2147489176" r:id="rId4"/>
    <p:sldLayoutId id="2147489177" r:id="rId5"/>
    <p:sldLayoutId id="2147489178" r:id="rId6"/>
    <p:sldLayoutId id="2147489179" r:id="rId7"/>
    <p:sldLayoutId id="2147489180" r:id="rId8"/>
    <p:sldLayoutId id="2147489181" r:id="rId9"/>
    <p:sldLayoutId id="2147489182" r:id="rId10"/>
    <p:sldLayoutId id="214748918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210" r:id="rId1"/>
    <p:sldLayoutId id="2147489211" r:id="rId2"/>
    <p:sldLayoutId id="2147489212" r:id="rId3"/>
    <p:sldLayoutId id="2147489213" r:id="rId4"/>
    <p:sldLayoutId id="2147489214" r:id="rId5"/>
    <p:sldLayoutId id="2147489215" r:id="rId6"/>
    <p:sldLayoutId id="2147489216" r:id="rId7"/>
    <p:sldLayoutId id="2147489217" r:id="rId8"/>
    <p:sldLayoutId id="2147489218" r:id="rId9"/>
    <p:sldLayoutId id="2147489219" r:id="rId10"/>
    <p:sldLayoutId id="21474892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tags" Target="../tags/tag195.xml"/><Relationship Id="rId18" Type="http://schemas.openxmlformats.org/officeDocument/2006/relationships/tags" Target="../tags/tag196.xml"/><Relationship Id="rId19" Type="http://schemas.openxmlformats.org/officeDocument/2006/relationships/tags" Target="../tags/tag197.xml"/><Relationship Id="rId20" Type="http://schemas.openxmlformats.org/officeDocument/2006/relationships/tags" Target="../tags/tag198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tags" Target="../tags/tag269.xml"/><Relationship Id="rId18" Type="http://schemas.openxmlformats.org/officeDocument/2006/relationships/tags" Target="../tags/tag270.xml"/><Relationship Id="rId19" Type="http://schemas.openxmlformats.org/officeDocument/2006/relationships/tags" Target="../tags/tag271.xml"/><Relationship Id="rId20" Type="http://schemas.openxmlformats.org/officeDocument/2006/relationships/tags" Target="../tags/tag272.xml"/><Relationship Id="rId21" Type="http://schemas.openxmlformats.org/officeDocument/2006/relationships/tags" Target="../tags/tag273.xml"/><Relationship Id="rId22" Type="http://schemas.openxmlformats.org/officeDocument/2006/relationships/tags" Target="../tags/tag274.xml"/><Relationship Id="rId23" Type="http://schemas.openxmlformats.org/officeDocument/2006/relationships/tags" Target="../tags/tag275.xml"/><Relationship Id="rId24" Type="http://schemas.openxmlformats.org/officeDocument/2006/relationships/tags" Target="../tags/tag276.xml"/><Relationship Id="rId25" Type="http://schemas.openxmlformats.org/officeDocument/2006/relationships/tags" Target="../tags/tag277.xml"/><Relationship Id="rId26" Type="http://schemas.openxmlformats.org/officeDocument/2006/relationships/tags" Target="../tags/tag278.xml"/><Relationship Id="rId27" Type="http://schemas.openxmlformats.org/officeDocument/2006/relationships/tags" Target="../tags/tag279.xml"/><Relationship Id="rId28" Type="http://schemas.openxmlformats.org/officeDocument/2006/relationships/tags" Target="../tags/tag280.xml"/><Relationship Id="rId29" Type="http://schemas.openxmlformats.org/officeDocument/2006/relationships/tags" Target="../tags/tag281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tags" Target="../tags/tag345.xml"/><Relationship Id="rId20" Type="http://schemas.openxmlformats.org/officeDocument/2006/relationships/tags" Target="../tags/tag346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tags" Target="../tags/tag373.xml"/><Relationship Id="rId16" Type="http://schemas.openxmlformats.org/officeDocument/2006/relationships/tags" Target="../tags/tag374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数字化学习：改变校园的未来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数字化学习的背景与意义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数字化学习的优势与特点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数字化学习在校园中的应用与实践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数字化学习面临的挑战与问题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数字化学习的未来发展趋势与展望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数字化学习的背景与意义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数字化学习的定义与概念</a:t>
            </a:r>
            <a:endParaRPr altLang="en-US" lang="zh-CN"/>
          </a:p>
        </p:txBody>
      </p:sp>
      <p:sp>
        <p:nvSpPr>
          <p:cNvPr id="104914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定义：数字化学习是一种基于数字技术的、以数字化资源为学习内容、以数字化工具为学习平台的学习方式。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概念：数字化学习强调学习的数字化、网络化和智能化，通过数字化工具和资源，实现个性化、高效化的学习。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特点：数字化学习具有多样性、交互性、个性化、自主性等特点，能够提高学习效率和质量。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意义：数字化学习能够改变传统的学习方式，提高学习效率和质量，促进教育公平和个性化发展。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数字化学习的发展历程</a:t>
            </a:r>
            <a:endParaRPr altLang="en-US" lang="zh-CN"/>
          </a:p>
        </p:txBody>
      </p:sp>
      <p:sp>
        <p:nvSpPr>
          <p:cNvPr id="104920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数字化学习的定义与概念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数字化学习的发展历程：从传统学习到在线学习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数字化学习的优势与特点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数字化学习在校园中的应用与影响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数字化学习在校园中的普及与推广</a:t>
            </a:r>
            <a:endParaRPr altLang="en-US" lang="zh-CN"/>
          </a:p>
        </p:txBody>
      </p:sp>
      <p:sp>
        <p:nvSpPr>
          <p:cNvPr id="104926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数字化学习在校园中的普及现状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数字化学习在校园中的推广策略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数字化学习在校园中的未来发展趋势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数字化学习在校园中的挑战与应对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2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数字化学习的优势与特点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数字化学习的资源丰富性</a:t>
            </a:r>
            <a:endParaRPr altLang="en-US" lang="zh-CN"/>
          </a:p>
        </p:txBody>
      </p:sp>
      <p:sp>
        <p:nvSpPr>
          <p:cNvPr id="104944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数字化学习资源类型多样，包括文字、图片、音频、视频等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数字化学习资源获取方便，可以通过互联网、数据库等途径获取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数字化学习资源更新迅速，能够及时反映最新的研究成果和进展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数字化学习资源共享性强，可以实现跨地域、跨时间的学习与交流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数字化学习的便捷性</a:t>
            </a:r>
            <a:endParaRPr altLang="en-US" lang="zh-CN"/>
          </a:p>
        </p:txBody>
      </p:sp>
      <p:sp>
        <p:nvSpPr>
          <p:cNvPr id="10495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随时随地学习：不受时间和地点的限制，可以在任何时间、任何地点进行学习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多样化的学习资源：数字化学习可以提供丰富的多媒体资源，如视频、音频、图片等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个性化学习：数字化学习可以根据个人需求和兴趣定制学习计划，提高学习效果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互动性学习：数字化学习可以通过在线讨论、互动问答等方式增强学习的互动性和参与度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数字化学习的个性化教学</a:t>
            </a:r>
            <a:endParaRPr altLang="en-US" lang="zh-CN"/>
          </a:p>
        </p:txBody>
      </p:sp>
      <p:sp>
        <p:nvSpPr>
          <p:cNvPr id="10495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个性化教学：根据学生的需求和兴趣，提供定制化的学习体验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多元化的学习资源：提供丰富的学习资源，包括文本、图像、视频、音频等多种形式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实时反馈与评估：教师可以通过数字化学习平台，实时了解学生的学习进度和掌握情况，及时给予反馈和评估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灵活的学习方式：学生可以根据自己的时间和地点，随时随地进行学习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数字化学习的互动性</a:t>
            </a:r>
            <a:endParaRPr altLang="en-US" lang="zh-CN"/>
          </a:p>
        </p:txBody>
      </p:sp>
      <p:sp>
        <p:nvSpPr>
          <p:cNvPr id="10496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多样化互动：通过在线讨论、小组合作等方式，实现多样化的互动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实时互动：数字化学习平台可以实时提供互动，促进学习效果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个性化互动：根据学习者的需求和兴趣，提供个性化的互动体验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跨地域互动：数字化学习可以实现跨地域的互动，不受地域限制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4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数字化学习在校园中的应用与实践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数字化学习在课堂教学中的应用</a:t>
            </a:r>
            <a:endParaRPr altLang="en-US" lang="zh-CN"/>
          </a:p>
        </p:txBody>
      </p:sp>
      <p:sp>
        <p:nvSpPr>
          <p:cNvPr id="104985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数字化学习资源的应用：利用数字化学习资源，如在线课程、电子教材等，丰富教学内容，提高教学效果。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数字化学习工具的应用：利用数字化学习工具，如在线学习平台、互动教学软件等，实现个性化教学和协作学习。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数字化学习环境的应用：利用数字化学习环境，如虚拟实验室、在线实验室等，提供更加真实、生动的学习体验。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数字化学习评价的应用：利用数字化学习评价工具，如在线测试、学习数据分析等，实现更加客观、准确的学习评价。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数字化学习在课外辅导中的应用</a:t>
            </a:r>
            <a:endParaRPr altLang="en-US" lang="zh-CN"/>
          </a:p>
        </p:txBody>
      </p:sp>
      <p:sp>
        <p:nvSpPr>
          <p:cNvPr id="104991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数字化学习资源丰富：提供多样化的学习资源，满足不同学生的需求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个性化辅导：根据学生的实际情况，提供个性化的辅导方案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实时互动与反馈：通过在线交流、讨论等方式，实现实时互动与反馈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提高学习效率：利用数字化工具，提高学习效率，减轻学习负担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数字化学习在校园文化建设中的应用</a:t>
            </a:r>
            <a:endParaRPr altLang="en-US" lang="zh-CN"/>
          </a:p>
        </p:txBody>
      </p:sp>
      <p:sp>
        <p:nvSpPr>
          <p:cNvPr id="10499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数字化学习在校园文化建设中的意义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数字化学习在校园文化建设中的应用案例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数字化学习在校园文化建设中的实践经验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数字化学习在校园文化建设中的未来展望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数字化学习在教育管理中的应用</a:t>
            </a:r>
            <a:endParaRPr altLang="en-US" lang="zh-CN"/>
          </a:p>
        </p:txBody>
      </p:sp>
      <p:sp>
        <p:nvSpPr>
          <p:cNvPr id="10500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学生管理：数字化平台方便学生信息录入、查询和跟踪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教务管理：数字化平台提高教务工作效率和准确性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安全管理：数字化平台加强校园安全监控和管理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课程管理：数字化平台实现课程资源的共享和优化配置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4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数字化学习面临的挑战与问题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数字化学习资源的建设与更新问题</a:t>
            </a:r>
            <a:endParaRPr altLang="en-US" lang="zh-CN"/>
          </a:p>
        </p:txBody>
      </p:sp>
      <p:sp>
        <p:nvSpPr>
          <p:cNvPr id="105026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数字化学习资源的质量参差不齐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数字化学习资源的建设与更新需要更多的资金和技术支持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数字化学习资源的建设缺乏统一的标准和规范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数字化学习资源的更新速度较慢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数字化学习的技术保障问题</a:t>
            </a:r>
            <a:endParaRPr altLang="en-US" lang="zh-CN"/>
          </a:p>
        </p:txBody>
      </p:sp>
      <p:sp>
        <p:nvSpPr>
          <p:cNvPr id="10503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网络覆盖和稳定性问题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数字化学习平台的建设和维护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信息安全和隐私保护问题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技术更新和升级问题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数字化学习的教育理念转变问题</a:t>
            </a:r>
            <a:endParaRPr altLang="en-US" lang="zh-CN"/>
          </a:p>
        </p:txBody>
      </p:sp>
      <p:sp>
        <p:nvSpPr>
          <p:cNvPr id="105043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数字化学习资源建设与共享的问题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4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学生学习方式变革与个性化需求的满足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教师角色转变与适应数字化学习环境的挑战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5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传统教育理念与数字化学习理念的冲突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数字化学习的安全与隐私保护问题</a:t>
            </a:r>
            <a:endParaRPr altLang="en-US" lang="zh-CN"/>
          </a:p>
        </p:txBody>
      </p:sp>
      <p:sp>
        <p:nvSpPr>
          <p:cNvPr id="10505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数据泄露和网络安全风险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保护学生隐私和教师个人信息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防止网络欺凌和恶意攻击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加强法律法规和政策监管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57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数字化学习的未来发展趋势与展望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数字化学习与人工智能技术的融合发展</a:t>
            </a:r>
            <a:endParaRPr altLang="en-US" lang="zh-CN"/>
          </a:p>
        </p:txBody>
      </p:sp>
      <p:sp>
        <p:nvSpPr>
          <p:cNvPr id="10506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人工智能技术为数字化学习提供个性化教学方案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智能推荐学习资源，提高学习效率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虚拟现实技术增强学习体验，提高学习兴趣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人工智能技术助力数字化学习平台的建设与优化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数字化学习在远程教育中的应用拓展</a:t>
            </a:r>
            <a:endParaRPr altLang="en-US" lang="zh-CN"/>
          </a:p>
        </p:txBody>
      </p:sp>
      <p:sp>
        <p:nvSpPr>
          <p:cNvPr id="10507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6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7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数字化学习在远程教育中的普及与推广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数字化学习在远程教育中的实践案例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8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数字化学习在远程教育中的未来发展趋势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数字化学习在远程教育中的优势与特点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数字化学习在终身教育体系中的构建作用</a:t>
            </a:r>
            <a:endParaRPr altLang="en-US" lang="zh-CN"/>
          </a:p>
        </p:txBody>
      </p:sp>
      <p:sp>
        <p:nvSpPr>
          <p:cNvPr id="105085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5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86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数字化学习能够打破时间和空间的限制，为终身学习者提供更加灵活和便捷的学习方式。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6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6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数字化学习能够整合各种优质教育资源，为终身学习者提供更加丰富和多样化的学习内容。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7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7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数字化学习能够促进教育公平，让更多人有机会接受高质量的教育，从而推动社会的进步和发展。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7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7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数字化学习能够提高学习者的学习效果和学习体验，增强学习者的学习兴趣和动力，促进终身学习的普及和发展。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数字化学习推动校园教育模式的创新发展</a:t>
            </a:r>
            <a:endParaRPr altLang="en-US" lang="zh-CN"/>
          </a:p>
        </p:txBody>
      </p:sp>
      <p:sp>
        <p:nvSpPr>
          <p:cNvPr id="10509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数字化学习推动校园教育信息化进程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数字化学习资源丰富多样，满足个性化需求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数字化学习促进师生互动，提高教学效果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数字化学习为校园教育模式创新提供新思路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101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77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2023-12-16T04:36:39Z</dcterms:created>
  <dcterms:modified xsi:type="dcterms:W3CDTF">2023-12-16T04:36:39Z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26b4d79de506488bb4403735c7ea1894_21</vt:lpwstr>
  </property>
</Properties>
</file>