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89" r:id="rId1"/>
    <p:sldMasterId id="2147491526" r:id="rId2"/>
  </p:sldMasterIdLst>
  <p:notesMasterIdLst>
    <p:notesMasterId r:id="rId3"/>
  </p:notesMasterIdLst>
  <p:sldIdLst>
    <p:sldId id="3756" r:id="rId4"/>
    <p:sldId id="3759" r:id="rId5"/>
    <p:sldId id="3762" r:id="rId6"/>
    <p:sldId id="3765" r:id="rId7"/>
    <p:sldId id="3768" r:id="rId8"/>
    <p:sldId id="3771" r:id="rId9"/>
    <p:sldId id="3774" r:id="rId10"/>
    <p:sldId id="3777" r:id="rId11"/>
    <p:sldId id="3780" r:id="rId12"/>
    <p:sldId id="3783" r:id="rId13"/>
    <p:sldId id="3786" r:id="rId14"/>
    <p:sldId id="3789" r:id="rId15"/>
    <p:sldId id="3792" r:id="rId16"/>
    <p:sldId id="3795" r:id="rId17"/>
    <p:sldId id="3798" r:id="rId18"/>
    <p:sldId id="3801" r:id="rId19"/>
    <p:sldId id="3804" r:id="rId20"/>
    <p:sldId id="3807" r:id="rId21"/>
    <p:sldId id="3810" r:id="rId22"/>
    <p:sldId id="3813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90" r:id="rId1"/>
    <p:sldLayoutId id="2147491491" r:id="rId2"/>
    <p:sldLayoutId id="2147491492" r:id="rId3"/>
    <p:sldLayoutId id="2147491493" r:id="rId4"/>
    <p:sldLayoutId id="2147491494" r:id="rId5"/>
    <p:sldLayoutId id="2147491495" r:id="rId6"/>
    <p:sldLayoutId id="2147491496" r:id="rId7"/>
    <p:sldLayoutId id="2147491497" r:id="rId8"/>
    <p:sldLayoutId id="2147491498" r:id="rId9"/>
    <p:sldLayoutId id="2147491499" r:id="rId10"/>
    <p:sldLayoutId id="214749150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27" r:id="rId1"/>
    <p:sldLayoutId id="2147491528" r:id="rId2"/>
    <p:sldLayoutId id="2147491529" r:id="rId3"/>
    <p:sldLayoutId id="2147491530" r:id="rId4"/>
    <p:sldLayoutId id="2147491531" r:id="rId5"/>
    <p:sldLayoutId id="2147491532" r:id="rId6"/>
    <p:sldLayoutId id="2147491533" r:id="rId7"/>
    <p:sldLayoutId id="2147491534" r:id="rId8"/>
    <p:sldLayoutId id="2147491535" r:id="rId9"/>
    <p:sldLayoutId id="2147491536" r:id="rId10"/>
    <p:sldLayoutId id="21474915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tags" Target="../tags/tag360.xml"/><Relationship Id="rId18" Type="http://schemas.openxmlformats.org/officeDocument/2006/relationships/tags" Target="../tags/tag361.xml"/><Relationship Id="rId19" Type="http://schemas.openxmlformats.org/officeDocument/2006/relationships/tags" Target="../tags/tag362.xml"/><Relationship Id="rId20" Type="http://schemas.openxmlformats.org/officeDocument/2006/relationships/tags" Target="../tags/tag363.xml"/><Relationship Id="rId21" Type="http://schemas.openxmlformats.org/officeDocument/2006/relationships/tags" Target="../tags/tag364.xml"/><Relationship Id="rId22" Type="http://schemas.openxmlformats.org/officeDocument/2006/relationships/tags" Target="../tags/tag365.xml"/><Relationship Id="rId23" Type="http://schemas.openxmlformats.org/officeDocument/2006/relationships/tags" Target="../tags/tag366.xml"/><Relationship Id="rId24" Type="http://schemas.openxmlformats.org/officeDocument/2006/relationships/tags" Target="../tags/tag367.xml"/><Relationship Id="rId25" Type="http://schemas.openxmlformats.org/officeDocument/2006/relationships/tags" Target="../tags/tag368.xml"/><Relationship Id="rId26" Type="http://schemas.openxmlformats.org/officeDocument/2006/relationships/tags" Target="../tags/tag369.xml"/><Relationship Id="rId27" Type="http://schemas.openxmlformats.org/officeDocument/2006/relationships/tags" Target="../tags/tag370.xml"/><Relationship Id="rId28" Type="http://schemas.openxmlformats.org/officeDocument/2006/relationships/tags" Target="../tags/tag371.xml"/><Relationship Id="rId29" Type="http://schemas.openxmlformats.org/officeDocument/2006/relationships/tags" Target="../tags/tag37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初中教育中的创新学习空间建设与设计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615149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507582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创新学习空间建设的背景和意义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840833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733266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创新学习空间的设计理念和原则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4066517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958950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创新学习空间的实施方案和案例分析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529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518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创新学习空间的效果评估和未来发展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创新学习空间建设的背景和意义</a:t>
            </a:r>
            <a:endParaRPr altLang="en-US" lang="zh-CN"/>
          </a:p>
        </p:txBody>
      </p:sp>
      <p:sp>
        <p:nvSpPr>
          <p:cNvPr id="10489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当前初中教育面临的问题</a:t>
            </a:r>
            <a:endParaRPr altLang="en-US" lang="zh-CN"/>
          </a:p>
        </p:txBody>
      </p:sp>
      <p:sp>
        <p:nvSpPr>
          <p:cNvPr id="10490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传统教育模式的局限性和弊端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教育资源分配不均和城乡教育差距问题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学生个性化需求与教育供给之间的矛盾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信息技术的发展对教育的影响和挑战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创新学习空间的概念和特点</a:t>
            </a:r>
            <a:endParaRPr altLang="en-US" lang="zh-CN"/>
          </a:p>
        </p:txBody>
      </p:sp>
      <p:sp>
        <p:nvSpPr>
          <p:cNvPr id="1049120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创新学习空间的概念：指通过技术、空间和资源等要素的整合，为学生提供多样化的学习环境和支持，促进学生的创新思维和创新能力的发展。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创新学习空间的特点：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创新学习空间建设的意义和价值</a:t>
            </a:r>
            <a:endParaRPr altLang="en-US" lang="zh-CN"/>
          </a:p>
        </p:txBody>
      </p:sp>
      <p:sp>
        <p:nvSpPr>
          <p:cNvPr id="1049178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80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82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84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提升学生学习兴趣和能力：创新学习空间能够提供更加多样化的学习方式和资源，激发学生的学习兴趣和主动性，提高学生的创新能力和综合素质。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6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88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90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92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促进教育公平和优质资源共享：创新学习空间建设有助于打破地域限制，让更多的学生享受到优质的教育资源和服务，促进教育公平和均衡发展。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4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96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98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推动教育信息化和现代化：创新学习空间建设是教育信息化和现代化的重要组成部分，能够推动教育技术的更新和发展，提高教育教学的效率和效果。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204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206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08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培养未来人才和促进社会进步：创新学习空间建设有助于培养具有创新精神和实践能力的人才，为未来的科技、经济和社会发展提供强有力的人才保障和支撑。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创新学习空间的设计理念和原则</a:t>
            </a:r>
            <a:endParaRPr altLang="en-US" lang="zh-CN"/>
          </a:p>
        </p:txBody>
      </p:sp>
      <p:sp>
        <p:nvSpPr>
          <p:cNvPr id="10492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以学生为中心的设计理念</a:t>
            </a:r>
            <a:endParaRPr altLang="en-US" lang="zh-CN"/>
          </a:p>
        </p:txBody>
      </p:sp>
      <p:sp>
        <p:nvSpPr>
          <p:cNvPr id="10493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强调学生的主体地位，关注学生的个性化需求和全面发展。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关注学生的学习过程和体验，营造舒适、安全、健康的学习环境。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创设多样化的学习空间，满足不同学科和课程的需求，提高学习效果。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注重培养学生的创新精神和实践能力，鼓励学生自主探究、合作学习。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灵活多变的学习空间布局</a:t>
            </a:r>
            <a:endParaRPr altLang="en-US" lang="zh-CN"/>
          </a:p>
        </p:txBody>
      </p:sp>
      <p:sp>
        <p:nvSpPr>
          <p:cNvPr id="10494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空间布局应适应不同的学习需求和学习方式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空间布局应注重学生的舒适度和体验感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空间布局应具备灵活性和可变性，适应不同的教学场景和学习活动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空间布局应注重节能环保和可持续发展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促进交流与合作的空间设计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设计多功能的学习空间，满足不同学习需求，促进团队协作。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提供开放式的学习环境，鼓励学生之间的交流与合作。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利用现代技术手段，如智能设备、多媒体等，提升交流与合作的效率。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注重空间布局和氛围营造，创造一个舒适、愉悦的学习环境。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结合科技与创意的设计原则</a:t>
            </a:r>
            <a:endParaRPr altLang="en-US" lang="zh-CN"/>
          </a:p>
        </p:txBody>
      </p:sp>
      <p:sp>
        <p:nvSpPr>
          <p:cNvPr id="10495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结合实际需求进行个性化设计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利用先进技术提升学习体验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鼓励创新思维和创造力的发展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注重空间的开放性和互动性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创新学习空间的实施方案和案例分析</a:t>
            </a:r>
            <a:endParaRPr altLang="en-US" lang="zh-CN"/>
          </a:p>
        </p:txBody>
      </p:sp>
      <p:sp>
        <p:nvSpPr>
          <p:cNvPr id="10496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创新学习空间的实施步骤和方法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6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0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评估学习效果：通过多种方式评估学生的学习效果，如作品评价、表现评价、问卷调查等，及时反馈教学成果，调整教学策略。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22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整合教学资源：将各种教学资源整合到学习空间中，包括数字化资源、实验设备、图书资料等，为学生学习提供全面的支持。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24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开展教学活动：利用学习空间开展多样化的教学活动，如小组讨论、项目探究、实践操作等，引导学生主动参与学习过程。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26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确定学习目标和内容：根据课程要求和学生需求，明确学习目标和内容，为创新学习空间的设计提供指导。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728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设计学习空间：根据学习目标和内容，设计创新学习空间，包括空间布局、设施配置、技术支持等，以满足不同学习需求。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创新学习空间的典型案例介绍</a:t>
            </a:r>
            <a:endParaRPr altLang="en-US" lang="zh-CN"/>
          </a:p>
        </p:txBody>
      </p:sp>
      <p:sp>
        <p:nvSpPr>
          <p:cNvPr id="10497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案例名称：北京某中学的智能教室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案例描述：该教室配备了先进的智能教学设备和互动学习工具，通过大数据和人工智能技术实现个性化教学和学习。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案例效果：提高了学生的学习积极性和参与度，有效提升了教学质量和效果。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案例总结：智能教室是创新学习空间的一种典型案例，通过科技手段实现个性化教学和学习，有助于提高教育教学的质量和效果。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案例的成功因素和启示</a:t>
            </a:r>
            <a:endParaRPr altLang="en-US" lang="zh-CN"/>
          </a:p>
        </p:txBody>
      </p:sp>
      <p:sp>
        <p:nvSpPr>
          <p:cNvPr id="10498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创新学习空间的设计理念和实施方案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案例中的启示：如何结合实际情况，推广创新学习空间建设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案例的不足之处和改进建议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案例中的成功因素：教育理念、技术支持、教师素质等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创新学习空间的效果评估和未来发展</a:t>
            </a:r>
            <a:endParaRPr altLang="en-US" lang="zh-CN"/>
          </a:p>
        </p:txBody>
      </p:sp>
      <p:sp>
        <p:nvSpPr>
          <p:cNvPr id="10499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创新学习空间的效果评估方法</a:t>
            </a:r>
            <a:endParaRPr altLang="en-US" lang="zh-CN"/>
          </a:p>
        </p:txBody>
      </p:sp>
      <p:sp>
        <p:nvSpPr>
          <p:cNvPr id="10499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学生学习成果评估：通过考试成绩、作品展示等方式评估学生的学习效果。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教师教学质量评估：通过教师评价量表、学生反馈等方式评估教师的教学质量。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空间使用效率评估：统计空间使用频率、时长等数据，评估空间的使用效率。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创新性评估：通过创新性指标、技术应用程度等方式评估学习空间的创新性。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创新学习空间建设的成果和效益</a:t>
            </a:r>
            <a:endParaRPr altLang="en-US" lang="zh-CN"/>
          </a:p>
        </p:txBody>
      </p:sp>
      <p:sp>
        <p:nvSpPr>
          <p:cNvPr id="1050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提高学生的学习兴趣和主动性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提升教师的教学效果和创新能力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促进学校的教育改革和发展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创新学习空间的未来发展趋势和展望</a:t>
            </a:r>
            <a:endParaRPr altLang="en-US" lang="zh-CN"/>
          </a:p>
        </p:txBody>
      </p:sp>
      <p:sp>
        <p:nvSpPr>
          <p:cNvPr id="10501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人工智能技术：提高学习效率和个性化程度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创新学习空间将更加注重学生全面发展，培养创新思维和实践能力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混合式学习：结合线上与线下学习，满足不同需求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虚拟现实技术：提供沉浸式学习体验，促进知识吸收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1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4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4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4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4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4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4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4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31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0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7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19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7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5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2024-01-01T08:27:34Z</dcterms:created>
  <dcterms:modified xsi:type="dcterms:W3CDTF">2024-01-01T08:27:34Z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4082db111ad34fe9a4dc8e17fe01be22_21</vt:lpwstr>
  </property>
</Properties>
</file>